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9.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 id="2147483711" r:id="rId8"/>
    <p:sldMasterId id="2147483725" r:id="rId9"/>
    <p:sldMasterId id="2147483746" r:id="rId10"/>
  </p:sldMasterIdLst>
  <p:notesMasterIdLst>
    <p:notesMasterId r:id="rId519"/>
  </p:notesMasterIdLst>
  <p:handoutMasterIdLst>
    <p:handoutMasterId r:id="rId520"/>
  </p:handoutMasterIdLst>
  <p:sldIdLst>
    <p:sldId id="462" r:id="rId11"/>
    <p:sldId id="498" r:id="rId12"/>
    <p:sldId id="1502" r:id="rId13"/>
    <p:sldId id="1500" r:id="rId14"/>
    <p:sldId id="499" r:id="rId15"/>
    <p:sldId id="1501" r:id="rId16"/>
    <p:sldId id="501" r:id="rId17"/>
    <p:sldId id="1495" r:id="rId18"/>
    <p:sldId id="503" r:id="rId19"/>
    <p:sldId id="502" r:id="rId20"/>
    <p:sldId id="504" r:id="rId21"/>
    <p:sldId id="1497" r:id="rId22"/>
    <p:sldId id="497" r:id="rId23"/>
    <p:sldId id="1499" r:id="rId24"/>
    <p:sldId id="466" r:id="rId25"/>
    <p:sldId id="467" r:id="rId26"/>
    <p:sldId id="536" r:id="rId27"/>
    <p:sldId id="537" r:id="rId28"/>
    <p:sldId id="538" r:id="rId29"/>
    <p:sldId id="541" r:id="rId30"/>
    <p:sldId id="539" r:id="rId31"/>
    <p:sldId id="540" r:id="rId32"/>
    <p:sldId id="542" r:id="rId33"/>
    <p:sldId id="543" r:id="rId34"/>
    <p:sldId id="474" r:id="rId35"/>
    <p:sldId id="475" r:id="rId36"/>
    <p:sldId id="476" r:id="rId37"/>
    <p:sldId id="1481" r:id="rId38"/>
    <p:sldId id="544" r:id="rId39"/>
    <p:sldId id="477" r:id="rId40"/>
    <p:sldId id="478" r:id="rId41"/>
    <p:sldId id="545" r:id="rId42"/>
    <p:sldId id="532" r:id="rId43"/>
    <p:sldId id="548" r:id="rId44"/>
    <p:sldId id="547" r:id="rId45"/>
    <p:sldId id="549" r:id="rId46"/>
    <p:sldId id="479" r:id="rId47"/>
    <p:sldId id="473" r:id="rId48"/>
    <p:sldId id="480" r:id="rId49"/>
    <p:sldId id="550" r:id="rId50"/>
    <p:sldId id="551" r:id="rId51"/>
    <p:sldId id="483" r:id="rId52"/>
    <p:sldId id="484" r:id="rId53"/>
    <p:sldId id="565" r:id="rId54"/>
    <p:sldId id="554" r:id="rId55"/>
    <p:sldId id="485" r:id="rId56"/>
    <p:sldId id="486" r:id="rId57"/>
    <p:sldId id="487" r:id="rId58"/>
    <p:sldId id="488" r:id="rId59"/>
    <p:sldId id="489" r:id="rId60"/>
    <p:sldId id="555" r:id="rId61"/>
    <p:sldId id="556" r:id="rId62"/>
    <p:sldId id="558" r:id="rId63"/>
    <p:sldId id="560" r:id="rId64"/>
    <p:sldId id="559" r:id="rId65"/>
    <p:sldId id="561" r:id="rId66"/>
    <p:sldId id="562" r:id="rId67"/>
    <p:sldId id="563" r:id="rId68"/>
    <p:sldId id="564" r:id="rId69"/>
    <p:sldId id="553" r:id="rId70"/>
    <p:sldId id="490" r:id="rId71"/>
    <p:sldId id="552" r:id="rId72"/>
    <p:sldId id="566" r:id="rId73"/>
    <p:sldId id="567" r:id="rId74"/>
    <p:sldId id="568" r:id="rId75"/>
    <p:sldId id="569" r:id="rId76"/>
    <p:sldId id="570" r:id="rId77"/>
    <p:sldId id="571" r:id="rId78"/>
    <p:sldId id="572" r:id="rId79"/>
    <p:sldId id="573" r:id="rId80"/>
    <p:sldId id="574" r:id="rId81"/>
    <p:sldId id="575" r:id="rId82"/>
    <p:sldId id="576" r:id="rId83"/>
    <p:sldId id="577" r:id="rId84"/>
    <p:sldId id="578" r:id="rId85"/>
    <p:sldId id="579" r:id="rId86"/>
    <p:sldId id="580" r:id="rId87"/>
    <p:sldId id="581" r:id="rId88"/>
    <p:sldId id="582" r:id="rId89"/>
    <p:sldId id="583" r:id="rId90"/>
    <p:sldId id="584" r:id="rId91"/>
    <p:sldId id="586" r:id="rId92"/>
    <p:sldId id="585" r:id="rId93"/>
    <p:sldId id="587" r:id="rId94"/>
    <p:sldId id="589" r:id="rId95"/>
    <p:sldId id="595" r:id="rId96"/>
    <p:sldId id="591" r:id="rId97"/>
    <p:sldId id="588" r:id="rId98"/>
    <p:sldId id="590" r:id="rId99"/>
    <p:sldId id="592" r:id="rId100"/>
    <p:sldId id="593" r:id="rId101"/>
    <p:sldId id="594" r:id="rId102"/>
    <p:sldId id="601" r:id="rId103"/>
    <p:sldId id="602" r:id="rId104"/>
    <p:sldId id="603" r:id="rId105"/>
    <p:sldId id="492" r:id="rId106"/>
    <p:sldId id="604" r:id="rId107"/>
    <p:sldId id="605" r:id="rId108"/>
    <p:sldId id="609" r:id="rId109"/>
    <p:sldId id="607" r:id="rId110"/>
    <p:sldId id="610" r:id="rId111"/>
    <p:sldId id="606" r:id="rId112"/>
    <p:sldId id="612" r:id="rId113"/>
    <p:sldId id="613" r:id="rId114"/>
    <p:sldId id="614" r:id="rId115"/>
    <p:sldId id="615" r:id="rId116"/>
    <p:sldId id="616" r:id="rId117"/>
    <p:sldId id="493" r:id="rId118"/>
    <p:sldId id="617" r:id="rId119"/>
    <p:sldId id="618" r:id="rId120"/>
    <p:sldId id="619" r:id="rId121"/>
    <p:sldId id="621" r:id="rId122"/>
    <p:sldId id="620" r:id="rId123"/>
    <p:sldId id="622" r:id="rId124"/>
    <p:sldId id="626" r:id="rId125"/>
    <p:sldId id="625" r:id="rId126"/>
    <p:sldId id="627" r:id="rId127"/>
    <p:sldId id="628" r:id="rId128"/>
    <p:sldId id="629" r:id="rId129"/>
    <p:sldId id="630" r:id="rId130"/>
    <p:sldId id="631" r:id="rId131"/>
    <p:sldId id="634" r:id="rId132"/>
    <p:sldId id="632" r:id="rId133"/>
    <p:sldId id="636" r:id="rId134"/>
    <p:sldId id="635" r:id="rId135"/>
    <p:sldId id="637" r:id="rId136"/>
    <p:sldId id="640" r:id="rId137"/>
    <p:sldId id="638" r:id="rId138"/>
    <p:sldId id="639" r:id="rId139"/>
    <p:sldId id="643" r:id="rId140"/>
    <p:sldId id="641" r:id="rId141"/>
    <p:sldId id="644" r:id="rId142"/>
    <p:sldId id="645" r:id="rId143"/>
    <p:sldId id="624" r:id="rId144"/>
    <p:sldId id="623" r:id="rId145"/>
    <p:sldId id="646" r:id="rId146"/>
    <p:sldId id="649" r:id="rId147"/>
    <p:sldId id="648" r:id="rId148"/>
    <p:sldId id="650" r:id="rId149"/>
    <p:sldId id="651" r:id="rId150"/>
    <p:sldId id="655" r:id="rId151"/>
    <p:sldId id="652" r:id="rId152"/>
    <p:sldId id="653" r:id="rId153"/>
    <p:sldId id="654" r:id="rId154"/>
    <p:sldId id="656" r:id="rId155"/>
    <p:sldId id="657" r:id="rId156"/>
    <p:sldId id="658" r:id="rId157"/>
    <p:sldId id="659" r:id="rId158"/>
    <p:sldId id="660" r:id="rId159"/>
    <p:sldId id="661" r:id="rId160"/>
    <p:sldId id="662" r:id="rId161"/>
    <p:sldId id="663" r:id="rId162"/>
    <p:sldId id="664" r:id="rId163"/>
    <p:sldId id="668" r:id="rId164"/>
    <p:sldId id="669" r:id="rId165"/>
    <p:sldId id="665" r:id="rId166"/>
    <p:sldId id="666" r:id="rId167"/>
    <p:sldId id="667" r:id="rId168"/>
    <p:sldId id="1479" r:id="rId169"/>
    <p:sldId id="1480" r:id="rId170"/>
    <p:sldId id="670" r:id="rId171"/>
    <p:sldId id="671" r:id="rId172"/>
    <p:sldId id="675" r:id="rId173"/>
    <p:sldId id="672" r:id="rId174"/>
    <p:sldId id="673" r:id="rId175"/>
    <p:sldId id="676" r:id="rId176"/>
    <p:sldId id="677" r:id="rId177"/>
    <p:sldId id="678" r:id="rId178"/>
    <p:sldId id="679" r:id="rId179"/>
    <p:sldId id="680" r:id="rId180"/>
    <p:sldId id="681" r:id="rId181"/>
    <p:sldId id="682" r:id="rId182"/>
    <p:sldId id="683" r:id="rId183"/>
    <p:sldId id="684" r:id="rId184"/>
    <p:sldId id="692" r:id="rId185"/>
    <p:sldId id="685" r:id="rId186"/>
    <p:sldId id="688" r:id="rId187"/>
    <p:sldId id="686" r:id="rId188"/>
    <p:sldId id="687" r:id="rId189"/>
    <p:sldId id="690" r:id="rId190"/>
    <p:sldId id="689" r:id="rId191"/>
    <p:sldId id="693" r:id="rId192"/>
    <p:sldId id="694" r:id="rId193"/>
    <p:sldId id="691" r:id="rId194"/>
    <p:sldId id="706" r:id="rId195"/>
    <p:sldId id="708" r:id="rId196"/>
    <p:sldId id="707" r:id="rId197"/>
    <p:sldId id="695" r:id="rId198"/>
    <p:sldId id="696" r:id="rId199"/>
    <p:sldId id="697" r:id="rId200"/>
    <p:sldId id="698" r:id="rId201"/>
    <p:sldId id="699" r:id="rId202"/>
    <p:sldId id="700" r:id="rId203"/>
    <p:sldId id="704" r:id="rId204"/>
    <p:sldId id="703" r:id="rId205"/>
    <p:sldId id="702" r:id="rId206"/>
    <p:sldId id="701" r:id="rId207"/>
    <p:sldId id="705" r:id="rId208"/>
    <p:sldId id="709" r:id="rId209"/>
    <p:sldId id="710" r:id="rId210"/>
    <p:sldId id="711" r:id="rId211"/>
    <p:sldId id="712" r:id="rId212"/>
    <p:sldId id="713" r:id="rId213"/>
    <p:sldId id="714" r:id="rId214"/>
    <p:sldId id="715" r:id="rId215"/>
    <p:sldId id="716" r:id="rId216"/>
    <p:sldId id="717" r:id="rId217"/>
    <p:sldId id="718" r:id="rId218"/>
    <p:sldId id="719" r:id="rId219"/>
    <p:sldId id="720" r:id="rId220"/>
    <p:sldId id="1167" r:id="rId221"/>
    <p:sldId id="1168" r:id="rId222"/>
    <p:sldId id="1169" r:id="rId223"/>
    <p:sldId id="1170" r:id="rId224"/>
    <p:sldId id="1171" r:id="rId225"/>
    <p:sldId id="1172" r:id="rId226"/>
    <p:sldId id="1173" r:id="rId227"/>
    <p:sldId id="1174" r:id="rId228"/>
    <p:sldId id="1175" r:id="rId229"/>
    <p:sldId id="1176" r:id="rId230"/>
    <p:sldId id="1177" r:id="rId231"/>
    <p:sldId id="1178" r:id="rId232"/>
    <p:sldId id="1179" r:id="rId233"/>
    <p:sldId id="1180" r:id="rId234"/>
    <p:sldId id="1184" r:id="rId235"/>
    <p:sldId id="1182" r:id="rId236"/>
    <p:sldId id="1181" r:id="rId237"/>
    <p:sldId id="1183" r:id="rId238"/>
    <p:sldId id="1185" r:id="rId239"/>
    <p:sldId id="1186" r:id="rId240"/>
    <p:sldId id="1188" r:id="rId241"/>
    <p:sldId id="1189" r:id="rId242"/>
    <p:sldId id="1193" r:id="rId243"/>
    <p:sldId id="1190" r:id="rId244"/>
    <p:sldId id="1191" r:id="rId245"/>
    <p:sldId id="1192" r:id="rId246"/>
    <p:sldId id="1195" r:id="rId247"/>
    <p:sldId id="1198" r:id="rId248"/>
    <p:sldId id="1199" r:id="rId249"/>
    <p:sldId id="1196" r:id="rId250"/>
    <p:sldId id="1202" r:id="rId251"/>
    <p:sldId id="1201" r:id="rId252"/>
    <p:sldId id="1204" r:id="rId253"/>
    <p:sldId id="1205" r:id="rId254"/>
    <p:sldId id="1207" r:id="rId255"/>
    <p:sldId id="1206" r:id="rId256"/>
    <p:sldId id="1208" r:id="rId257"/>
    <p:sldId id="1209" r:id="rId258"/>
    <p:sldId id="1210" r:id="rId259"/>
    <p:sldId id="1211" r:id="rId260"/>
    <p:sldId id="1212" r:id="rId261"/>
    <p:sldId id="1213" r:id="rId262"/>
    <p:sldId id="1215" r:id="rId263"/>
    <p:sldId id="1217" r:id="rId264"/>
    <p:sldId id="1219" r:id="rId265"/>
    <p:sldId id="1218" r:id="rId266"/>
    <p:sldId id="1305" r:id="rId267"/>
    <p:sldId id="1306" r:id="rId268"/>
    <p:sldId id="1220" r:id="rId269"/>
    <p:sldId id="1221" r:id="rId270"/>
    <p:sldId id="1223" r:id="rId271"/>
    <p:sldId id="1222" r:id="rId272"/>
    <p:sldId id="1225" r:id="rId273"/>
    <p:sldId id="1226" r:id="rId274"/>
    <p:sldId id="1227" r:id="rId275"/>
    <p:sldId id="1228" r:id="rId276"/>
    <p:sldId id="1261" r:id="rId277"/>
    <p:sldId id="1262" r:id="rId278"/>
    <p:sldId id="1263" r:id="rId279"/>
    <p:sldId id="1266" r:id="rId280"/>
    <p:sldId id="1267" r:id="rId281"/>
    <p:sldId id="1336" r:id="rId282"/>
    <p:sldId id="1338" r:id="rId283"/>
    <p:sldId id="1339" r:id="rId284"/>
    <p:sldId id="1341" r:id="rId285"/>
    <p:sldId id="1340" r:id="rId286"/>
    <p:sldId id="1268" r:id="rId287"/>
    <p:sldId id="1342" r:id="rId288"/>
    <p:sldId id="1343" r:id="rId289"/>
    <p:sldId id="1344" r:id="rId290"/>
    <p:sldId id="1269" r:id="rId291"/>
    <p:sldId id="1270" r:id="rId292"/>
    <p:sldId id="1271" r:id="rId293"/>
    <p:sldId id="1345" r:id="rId294"/>
    <p:sldId id="1272" r:id="rId295"/>
    <p:sldId id="1273" r:id="rId296"/>
    <p:sldId id="1346" r:id="rId297"/>
    <p:sldId id="1274" r:id="rId298"/>
    <p:sldId id="1347" r:id="rId299"/>
    <p:sldId id="1275" r:id="rId300"/>
    <p:sldId id="1348" r:id="rId301"/>
    <p:sldId id="1277" r:id="rId302"/>
    <p:sldId id="1349" r:id="rId303"/>
    <p:sldId id="1278" r:id="rId304"/>
    <p:sldId id="1350" r:id="rId305"/>
    <p:sldId id="1279" r:id="rId306"/>
    <p:sldId id="1280" r:id="rId307"/>
    <p:sldId id="1281" r:id="rId308"/>
    <p:sldId id="1351" r:id="rId309"/>
    <p:sldId id="1352" r:id="rId310"/>
    <p:sldId id="1282" r:id="rId311"/>
    <p:sldId id="1283" r:id="rId312"/>
    <p:sldId id="1353" r:id="rId313"/>
    <p:sldId id="1355" r:id="rId314"/>
    <p:sldId id="1354" r:id="rId315"/>
    <p:sldId id="1358" r:id="rId316"/>
    <p:sldId id="1356" r:id="rId317"/>
    <p:sldId id="1357" r:id="rId318"/>
    <p:sldId id="1360" r:id="rId319"/>
    <p:sldId id="1285" r:id="rId320"/>
    <p:sldId id="1361" r:id="rId321"/>
    <p:sldId id="1286" r:id="rId322"/>
    <p:sldId id="1291" r:id="rId323"/>
    <p:sldId id="1292" r:id="rId324"/>
    <p:sldId id="1293" r:id="rId325"/>
    <p:sldId id="1294" r:id="rId326"/>
    <p:sldId id="1295" r:id="rId327"/>
    <p:sldId id="1362" r:id="rId328"/>
    <p:sldId id="1296" r:id="rId329"/>
    <p:sldId id="1363" r:id="rId330"/>
    <p:sldId id="1297" r:id="rId331"/>
    <p:sldId id="1364" r:id="rId332"/>
    <p:sldId id="1365" r:id="rId333"/>
    <p:sldId id="1366" r:id="rId334"/>
    <p:sldId id="1367" r:id="rId335"/>
    <p:sldId id="1368" r:id="rId336"/>
    <p:sldId id="1370" r:id="rId337"/>
    <p:sldId id="1371" r:id="rId338"/>
    <p:sldId id="1372" r:id="rId339"/>
    <p:sldId id="1229" r:id="rId340"/>
    <p:sldId id="1374" r:id="rId341"/>
    <p:sldId id="1375" r:id="rId342"/>
    <p:sldId id="1376" r:id="rId343"/>
    <p:sldId id="1377" r:id="rId344"/>
    <p:sldId id="1378" r:id="rId345"/>
    <p:sldId id="1379" r:id="rId346"/>
    <p:sldId id="1380" r:id="rId347"/>
    <p:sldId id="1381" r:id="rId348"/>
    <p:sldId id="1382" r:id="rId349"/>
    <p:sldId id="1383" r:id="rId350"/>
    <p:sldId id="1255" r:id="rId351"/>
    <p:sldId id="1230" r:id="rId352"/>
    <p:sldId id="1231" r:id="rId353"/>
    <p:sldId id="1307" r:id="rId354"/>
    <p:sldId id="1254" r:id="rId355"/>
    <p:sldId id="1233" r:id="rId356"/>
    <p:sldId id="1234" r:id="rId357"/>
    <p:sldId id="1235" r:id="rId358"/>
    <p:sldId id="1237" r:id="rId359"/>
    <p:sldId id="1239" r:id="rId360"/>
    <p:sldId id="1238" r:id="rId361"/>
    <p:sldId id="1241" r:id="rId362"/>
    <p:sldId id="1242" r:id="rId363"/>
    <p:sldId id="1243" r:id="rId364"/>
    <p:sldId id="1244" r:id="rId365"/>
    <p:sldId id="1245" r:id="rId366"/>
    <p:sldId id="1246" r:id="rId367"/>
    <p:sldId id="1310" r:id="rId368"/>
    <p:sldId id="1247" r:id="rId369"/>
    <p:sldId id="1309" r:id="rId370"/>
    <p:sldId id="1308" r:id="rId371"/>
    <p:sldId id="1312" r:id="rId372"/>
    <p:sldId id="1314" r:id="rId373"/>
    <p:sldId id="1311" r:id="rId374"/>
    <p:sldId id="1316" r:id="rId375"/>
    <p:sldId id="1317" r:id="rId376"/>
    <p:sldId id="1315" r:id="rId377"/>
    <p:sldId id="1250" r:id="rId378"/>
    <p:sldId id="1320" r:id="rId379"/>
    <p:sldId id="1321" r:id="rId380"/>
    <p:sldId id="1330" r:id="rId381"/>
    <p:sldId id="1331" r:id="rId382"/>
    <p:sldId id="1332" r:id="rId383"/>
    <p:sldId id="1333" r:id="rId384"/>
    <p:sldId id="1334" r:id="rId385"/>
    <p:sldId id="1335" r:id="rId386"/>
    <p:sldId id="1318" r:id="rId387"/>
    <p:sldId id="1319" r:id="rId388"/>
    <p:sldId id="1326" r:id="rId389"/>
    <p:sldId id="1327" r:id="rId390"/>
    <p:sldId id="1328" r:id="rId391"/>
    <p:sldId id="1329" r:id="rId392"/>
    <p:sldId id="1323" r:id="rId393"/>
    <p:sldId id="1324" r:id="rId394"/>
    <p:sldId id="1325" r:id="rId395"/>
    <p:sldId id="1490" r:id="rId396"/>
    <p:sldId id="1256" r:id="rId397"/>
    <p:sldId id="1257" r:id="rId398"/>
    <p:sldId id="1384" r:id="rId399"/>
    <p:sldId id="1258" r:id="rId400"/>
    <p:sldId id="1259" r:id="rId401"/>
    <p:sldId id="1260" r:id="rId402"/>
    <p:sldId id="1385" r:id="rId403"/>
    <p:sldId id="1386" r:id="rId404"/>
    <p:sldId id="1388" r:id="rId405"/>
    <p:sldId id="1391" r:id="rId406"/>
    <p:sldId id="1396" r:id="rId407"/>
    <p:sldId id="1392" r:id="rId408"/>
    <p:sldId id="1395" r:id="rId409"/>
    <p:sldId id="1397" r:id="rId410"/>
    <p:sldId id="1390" r:id="rId411"/>
    <p:sldId id="1389" r:id="rId412"/>
    <p:sldId id="1394" r:id="rId413"/>
    <p:sldId id="1398" r:id="rId414"/>
    <p:sldId id="1393" r:id="rId415"/>
    <p:sldId id="1399" r:id="rId416"/>
    <p:sldId id="1460" r:id="rId417"/>
    <p:sldId id="1461" r:id="rId418"/>
    <p:sldId id="1462" r:id="rId419"/>
    <p:sldId id="1463" r:id="rId420"/>
    <p:sldId id="1464" r:id="rId421"/>
    <p:sldId id="1467" r:id="rId422"/>
    <p:sldId id="1468" r:id="rId423"/>
    <p:sldId id="1488" r:id="rId424"/>
    <p:sldId id="1489" r:id="rId425"/>
    <p:sldId id="1470" r:id="rId426"/>
    <p:sldId id="1471" r:id="rId427"/>
    <p:sldId id="1487" r:id="rId428"/>
    <p:sldId id="1472" r:id="rId429"/>
    <p:sldId id="1473" r:id="rId430"/>
    <p:sldId id="1474" r:id="rId431"/>
    <p:sldId id="1476" r:id="rId432"/>
    <p:sldId id="1475" r:id="rId433"/>
    <p:sldId id="1485" r:id="rId434"/>
    <p:sldId id="1486" r:id="rId435"/>
    <p:sldId id="1477" r:id="rId436"/>
    <p:sldId id="1484" r:id="rId437"/>
    <p:sldId id="1478" r:id="rId438"/>
    <p:sldId id="1400" r:id="rId439"/>
    <p:sldId id="1401" r:id="rId440"/>
    <p:sldId id="1402" r:id="rId441"/>
    <p:sldId id="1403" r:id="rId442"/>
    <p:sldId id="1404" r:id="rId443"/>
    <p:sldId id="1405" r:id="rId444"/>
    <p:sldId id="1407" r:id="rId445"/>
    <p:sldId id="1408" r:id="rId446"/>
    <p:sldId id="1409" r:id="rId447"/>
    <p:sldId id="1410" r:id="rId448"/>
    <p:sldId id="1411" r:id="rId449"/>
    <p:sldId id="1412" r:id="rId450"/>
    <p:sldId id="1413" r:id="rId451"/>
    <p:sldId id="1414" r:id="rId452"/>
    <p:sldId id="1415" r:id="rId453"/>
    <p:sldId id="1416" r:id="rId454"/>
    <p:sldId id="1417" r:id="rId455"/>
    <p:sldId id="1418" r:id="rId456"/>
    <p:sldId id="1420" r:id="rId457"/>
    <p:sldId id="1422" r:id="rId458"/>
    <p:sldId id="1419" r:id="rId459"/>
    <p:sldId id="1421" r:id="rId460"/>
    <p:sldId id="1423" r:id="rId461"/>
    <p:sldId id="1424" r:id="rId462"/>
    <p:sldId id="1425" r:id="rId463"/>
    <p:sldId id="1426" r:id="rId464"/>
    <p:sldId id="1427" r:id="rId465"/>
    <p:sldId id="1428" r:id="rId466"/>
    <p:sldId id="1429" r:id="rId467"/>
    <p:sldId id="1430" r:id="rId468"/>
    <p:sldId id="1431" r:id="rId469"/>
    <p:sldId id="1432" r:id="rId470"/>
    <p:sldId id="1433" r:id="rId471"/>
    <p:sldId id="1434" r:id="rId472"/>
    <p:sldId id="1436" r:id="rId473"/>
    <p:sldId id="1435" r:id="rId474"/>
    <p:sldId id="1437" r:id="rId475"/>
    <p:sldId id="1438" r:id="rId476"/>
    <p:sldId id="1439" r:id="rId477"/>
    <p:sldId id="1440" r:id="rId478"/>
    <p:sldId id="1441" r:id="rId479"/>
    <p:sldId id="1442" r:id="rId480"/>
    <p:sldId id="1443" r:id="rId481"/>
    <p:sldId id="1444" r:id="rId482"/>
    <p:sldId id="1445" r:id="rId483"/>
    <p:sldId id="1446" r:id="rId484"/>
    <p:sldId id="1447" r:id="rId485"/>
    <p:sldId id="1450" r:id="rId486"/>
    <p:sldId id="1448" r:id="rId487"/>
    <p:sldId id="1449" r:id="rId488"/>
    <p:sldId id="1451" r:id="rId489"/>
    <p:sldId id="1452" r:id="rId490"/>
    <p:sldId id="1453" r:id="rId491"/>
    <p:sldId id="1454" r:id="rId492"/>
    <p:sldId id="1455" r:id="rId493"/>
    <p:sldId id="1456" r:id="rId494"/>
    <p:sldId id="1457" r:id="rId495"/>
    <p:sldId id="1466" r:id="rId496"/>
    <p:sldId id="1458" r:id="rId497"/>
    <p:sldId id="1465" r:id="rId498"/>
    <p:sldId id="1491" r:id="rId499"/>
    <p:sldId id="1492" r:id="rId500"/>
    <p:sldId id="1493" r:id="rId501"/>
    <p:sldId id="1518" r:id="rId502"/>
    <p:sldId id="1503" r:id="rId503"/>
    <p:sldId id="1504" r:id="rId504"/>
    <p:sldId id="1505" r:id="rId505"/>
    <p:sldId id="1506" r:id="rId506"/>
    <p:sldId id="1507" r:id="rId507"/>
    <p:sldId id="1508" r:id="rId508"/>
    <p:sldId id="1509" r:id="rId509"/>
    <p:sldId id="1510" r:id="rId510"/>
    <p:sldId id="1511" r:id="rId511"/>
    <p:sldId id="1512" r:id="rId512"/>
    <p:sldId id="1513" r:id="rId513"/>
    <p:sldId id="1514" r:id="rId514"/>
    <p:sldId id="1515" r:id="rId515"/>
    <p:sldId id="1516" r:id="rId516"/>
    <p:sldId id="1517" r:id="rId517"/>
    <p:sldId id="264" r:id="rId5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E7265C4-4D60-41D6-873E-EFE448045860}">
          <p14:sldIdLst/>
        </p14:section>
        <p14:section name="索引" id="{F405725F-4FCB-40F3-813B-F1005665B7E3}">
          <p14:sldIdLst>
            <p14:sldId id="462"/>
            <p14:sldId id="498"/>
            <p14:sldId id="1502"/>
            <p14:sldId id="1500"/>
            <p14:sldId id="499"/>
            <p14:sldId id="1501"/>
            <p14:sldId id="501"/>
            <p14:sldId id="1495"/>
            <p14:sldId id="503"/>
            <p14:sldId id="502"/>
            <p14:sldId id="504"/>
            <p14:sldId id="1497"/>
            <p14:sldId id="497"/>
            <p14:sldId id="1499"/>
            <p14:sldId id="466"/>
            <p14:sldId id="467"/>
            <p14:sldId id="536"/>
            <p14:sldId id="537"/>
            <p14:sldId id="538"/>
            <p14:sldId id="541"/>
            <p14:sldId id="539"/>
            <p14:sldId id="540"/>
            <p14:sldId id="542"/>
            <p14:sldId id="543"/>
            <p14:sldId id="474"/>
            <p14:sldId id="475"/>
            <p14:sldId id="476"/>
            <p14:sldId id="1481"/>
            <p14:sldId id="544"/>
            <p14:sldId id="477"/>
            <p14:sldId id="478"/>
            <p14:sldId id="545"/>
            <p14:sldId id="532"/>
            <p14:sldId id="548"/>
            <p14:sldId id="547"/>
            <p14:sldId id="549"/>
            <p14:sldId id="479"/>
            <p14:sldId id="473"/>
            <p14:sldId id="480"/>
            <p14:sldId id="550"/>
          </p14:sldIdLst>
        </p14:section>
        <p14:section name="mysql安装" id="{9AE6CF66-7DCE-4A80-B265-34ABD95852BF}">
          <p14:sldIdLst>
            <p14:sldId id="551"/>
            <p14:sldId id="483"/>
            <p14:sldId id="484"/>
            <p14:sldId id="565"/>
            <p14:sldId id="554"/>
            <p14:sldId id="485"/>
            <p14:sldId id="486"/>
            <p14:sldId id="487"/>
            <p14:sldId id="488"/>
            <p14:sldId id="489"/>
            <p14:sldId id="555"/>
            <p14:sldId id="556"/>
            <p14:sldId id="558"/>
            <p14:sldId id="560"/>
            <p14:sldId id="559"/>
            <p14:sldId id="561"/>
            <p14:sldId id="562"/>
            <p14:sldId id="563"/>
            <p14:sldId id="564"/>
          </p14:sldIdLst>
        </p14:section>
        <p14:section name="图形化管理工具安装" id="{376C89AD-8186-4960-A625-8CA3EC043E42}">
          <p14:sldIdLst>
            <p14:sldId id="553"/>
            <p14:sldId id="490"/>
            <p14:sldId id="552"/>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6"/>
            <p14:sldId id="585"/>
            <p14:sldId id="587"/>
            <p14:sldId id="589"/>
            <p14:sldId id="595"/>
            <p14:sldId id="591"/>
            <p14:sldId id="588"/>
            <p14:sldId id="590"/>
            <p14:sldId id="592"/>
            <p14:sldId id="593"/>
            <p14:sldId id="594"/>
            <p14:sldId id="601"/>
            <p14:sldId id="602"/>
          </p14:sldIdLst>
        </p14:section>
        <p14:section name="DDL" id="{E1030790-1496-4464-8C51-6F3BDD016F5A}">
          <p14:sldIdLst>
            <p14:sldId id="603"/>
            <p14:sldId id="492"/>
            <p14:sldId id="604"/>
            <p14:sldId id="605"/>
            <p14:sldId id="609"/>
            <p14:sldId id="607"/>
            <p14:sldId id="610"/>
            <p14:sldId id="606"/>
            <p14:sldId id="612"/>
            <p14:sldId id="613"/>
            <p14:sldId id="614"/>
            <p14:sldId id="615"/>
          </p14:sldIdLst>
        </p14:section>
        <p14:section name="DML" id="{057CA1F9-A2CC-4174-86C0-D85609080D43}">
          <p14:sldIdLst>
            <p14:sldId id="616"/>
            <p14:sldId id="493"/>
            <p14:sldId id="617"/>
            <p14:sldId id="618"/>
            <p14:sldId id="619"/>
            <p14:sldId id="621"/>
            <p14:sldId id="620"/>
          </p14:sldIdLst>
        </p14:section>
        <p14:section name="约束" id="{36ED2F8A-52DE-4DB8-87A2-4B15934B6A64}">
          <p14:sldIdLst>
            <p14:sldId id="622"/>
            <p14:sldId id="626"/>
            <p14:sldId id="625"/>
            <p14:sldId id="627"/>
            <p14:sldId id="628"/>
            <p14:sldId id="629"/>
            <p14:sldId id="630"/>
            <p14:sldId id="631"/>
            <p14:sldId id="634"/>
            <p14:sldId id="632"/>
            <p14:sldId id="636"/>
            <p14:sldId id="635"/>
            <p14:sldId id="637"/>
            <p14:sldId id="640"/>
            <p14:sldId id="638"/>
            <p14:sldId id="639"/>
            <p14:sldId id="643"/>
            <p14:sldId id="641"/>
            <p14:sldId id="644"/>
            <p14:sldId id="645"/>
          </p14:sldIdLst>
        </p14:section>
        <p14:section name="DQL" id="{A930C383-DE46-464F-9692-6EFEDA814DD6}">
          <p14:sldIdLst>
            <p14:sldId id="624"/>
            <p14:sldId id="623"/>
            <p14:sldId id="646"/>
            <p14:sldId id="649"/>
            <p14:sldId id="648"/>
            <p14:sldId id="650"/>
            <p14:sldId id="651"/>
            <p14:sldId id="655"/>
            <p14:sldId id="652"/>
            <p14:sldId id="653"/>
            <p14:sldId id="654"/>
            <p14:sldId id="656"/>
            <p14:sldId id="657"/>
            <p14:sldId id="658"/>
            <p14:sldId id="659"/>
            <p14:sldId id="660"/>
            <p14:sldId id="661"/>
            <p14:sldId id="662"/>
            <p14:sldId id="663"/>
            <p14:sldId id="664"/>
            <p14:sldId id="668"/>
            <p14:sldId id="669"/>
            <p14:sldId id="665"/>
            <p14:sldId id="666"/>
            <p14:sldId id="667"/>
            <p14:sldId id="1479"/>
            <p14:sldId id="1480"/>
            <p14:sldId id="670"/>
            <p14:sldId id="671"/>
            <p14:sldId id="675"/>
            <p14:sldId id="672"/>
            <p14:sldId id="673"/>
            <p14:sldId id="676"/>
            <p14:sldId id="677"/>
            <p14:sldId id="678"/>
          </p14:sldIdLst>
        </p14:section>
        <p14:section name="多表操作-关系" id="{A1ABA057-0140-421C-B4F6-2A53FE05FBE9}">
          <p14:sldIdLst>
            <p14:sldId id="679"/>
            <p14:sldId id="680"/>
            <p14:sldId id="681"/>
            <p14:sldId id="682"/>
            <p14:sldId id="683"/>
            <p14:sldId id="684"/>
            <p14:sldId id="692"/>
            <p14:sldId id="685"/>
            <p14:sldId id="688"/>
            <p14:sldId id="686"/>
            <p14:sldId id="687"/>
            <p14:sldId id="690"/>
            <p14:sldId id="689"/>
            <p14:sldId id="693"/>
            <p14:sldId id="694"/>
            <p14:sldId id="691"/>
            <p14:sldId id="706"/>
            <p14:sldId id="708"/>
            <p14:sldId id="707"/>
          </p14:sldIdLst>
        </p14:section>
        <p14:section name="多表查询" id="{32D2358B-3016-4861-94F2-A405B50646AF}">
          <p14:sldIdLst>
            <p14:sldId id="695"/>
            <p14:sldId id="696"/>
            <p14:sldId id="697"/>
            <p14:sldId id="698"/>
            <p14:sldId id="699"/>
            <p14:sldId id="700"/>
            <p14:sldId id="704"/>
            <p14:sldId id="703"/>
            <p14:sldId id="702"/>
            <p14:sldId id="701"/>
            <p14:sldId id="705"/>
            <p14:sldId id="709"/>
            <p14:sldId id="710"/>
            <p14:sldId id="711"/>
            <p14:sldId id="712"/>
            <p14:sldId id="713"/>
            <p14:sldId id="714"/>
            <p14:sldId id="715"/>
            <p14:sldId id="716"/>
            <p14:sldId id="717"/>
            <p14:sldId id="718"/>
            <p14:sldId id="719"/>
          </p14:sldIdLst>
        </p14:section>
        <p14:section name="MySQL函数" id="{08AF0A4D-4977-4347-864D-441214020DDB}">
          <p14:sldIdLst>
            <p14:sldId id="720"/>
            <p14:sldId id="1167"/>
            <p14:sldId id="1168"/>
            <p14:sldId id="1169"/>
            <p14:sldId id="1170"/>
            <p14:sldId id="1171"/>
            <p14:sldId id="1172"/>
            <p14:sldId id="1173"/>
            <p14:sldId id="1174"/>
            <p14:sldId id="1175"/>
            <p14:sldId id="1176"/>
            <p14:sldId id="1177"/>
            <p14:sldId id="1178"/>
            <p14:sldId id="1179"/>
            <p14:sldId id="1180"/>
            <p14:sldId id="1184"/>
            <p14:sldId id="1182"/>
            <p14:sldId id="1181"/>
            <p14:sldId id="1183"/>
            <p14:sldId id="1185"/>
            <p14:sldId id="1186"/>
            <p14:sldId id="1188"/>
            <p14:sldId id="1189"/>
            <p14:sldId id="1193"/>
            <p14:sldId id="1190"/>
            <p14:sldId id="1191"/>
            <p14:sldId id="1192"/>
            <p14:sldId id="1195"/>
            <p14:sldId id="1198"/>
            <p14:sldId id="1199"/>
            <p14:sldId id="1196"/>
            <p14:sldId id="1202"/>
            <p14:sldId id="1201"/>
            <p14:sldId id="1204"/>
            <p14:sldId id="1205"/>
            <p14:sldId id="1207"/>
            <p14:sldId id="1206"/>
            <p14:sldId id="1208"/>
            <p14:sldId id="1209"/>
            <p14:sldId id="1210"/>
            <p14:sldId id="1211"/>
            <p14:sldId id="1212"/>
            <p14:sldId id="1213"/>
            <p14:sldId id="1215"/>
            <p14:sldId id="1217"/>
            <p14:sldId id="1219"/>
            <p14:sldId id="1218"/>
            <p14:sldId id="1305"/>
            <p14:sldId id="1306"/>
            <p14:sldId id="1220"/>
            <p14:sldId id="1221"/>
            <p14:sldId id="1223"/>
            <p14:sldId id="1222"/>
            <p14:sldId id="1225"/>
            <p14:sldId id="1226"/>
            <p14:sldId id="1227"/>
            <p14:sldId id="1228"/>
          </p14:sldIdLst>
        </p14:section>
        <p14:section name="视图" id="{914710E1-EA61-4AC4-B688-B4C8578A103B}">
          <p14:sldIdLst>
            <p14:sldId id="1261"/>
            <p14:sldId id="1262"/>
            <p14:sldId id="1263"/>
            <p14:sldId id="1266"/>
            <p14:sldId id="1267"/>
            <p14:sldId id="1336"/>
            <p14:sldId id="1338"/>
            <p14:sldId id="1339"/>
            <p14:sldId id="1341"/>
            <p14:sldId id="1340"/>
            <p14:sldId id="1268"/>
            <p14:sldId id="1342"/>
            <p14:sldId id="1343"/>
            <p14:sldId id="1344"/>
          </p14:sldIdLst>
        </p14:section>
        <p14:section name="存储过程" id="{FD9109EF-BA67-4F5D-9857-9C363838D907}">
          <p14:sldIdLst>
            <p14:sldId id="1269"/>
            <p14:sldId id="1270"/>
            <p14:sldId id="1271"/>
            <p14:sldId id="1345"/>
            <p14:sldId id="1272"/>
            <p14:sldId id="1273"/>
            <p14:sldId id="1346"/>
            <p14:sldId id="1274"/>
            <p14:sldId id="1347"/>
            <p14:sldId id="1275"/>
            <p14:sldId id="1348"/>
            <p14:sldId id="1277"/>
            <p14:sldId id="1349"/>
            <p14:sldId id="1278"/>
            <p14:sldId id="1350"/>
            <p14:sldId id="1279"/>
            <p14:sldId id="1280"/>
            <p14:sldId id="1281"/>
            <p14:sldId id="1351"/>
            <p14:sldId id="1352"/>
            <p14:sldId id="1282"/>
            <p14:sldId id="1283"/>
            <p14:sldId id="1353"/>
            <p14:sldId id="1355"/>
            <p14:sldId id="1354"/>
            <p14:sldId id="1358"/>
            <p14:sldId id="1356"/>
            <p14:sldId id="1357"/>
            <p14:sldId id="1360"/>
            <p14:sldId id="1285"/>
            <p14:sldId id="1361"/>
            <p14:sldId id="1286"/>
            <p14:sldId id="1291"/>
            <p14:sldId id="1292"/>
            <p14:sldId id="1293"/>
            <p14:sldId id="1294"/>
            <p14:sldId id="1295"/>
            <p14:sldId id="1362"/>
            <p14:sldId id="1296"/>
            <p14:sldId id="1363"/>
            <p14:sldId id="1297"/>
            <p14:sldId id="1364"/>
            <p14:sldId id="1365"/>
            <p14:sldId id="1366"/>
            <p14:sldId id="1367"/>
            <p14:sldId id="1368"/>
            <p14:sldId id="1370"/>
            <p14:sldId id="1371"/>
            <p14:sldId id="1372"/>
          </p14:sldIdLst>
        </p14:section>
        <p14:section name="触发器" id="{B21C18F4-1480-4D3D-8575-7261236E11C4}">
          <p14:sldIdLst>
            <p14:sldId id="1229"/>
            <p14:sldId id="1374"/>
            <p14:sldId id="1375"/>
            <p14:sldId id="1376"/>
            <p14:sldId id="1377"/>
            <p14:sldId id="1378"/>
            <p14:sldId id="1379"/>
            <p14:sldId id="1380"/>
            <p14:sldId id="1381"/>
            <p14:sldId id="1382"/>
            <p14:sldId id="1383"/>
          </p14:sldIdLst>
        </p14:section>
        <p14:section name="索引" id="{A80C720B-2718-48AD-8977-34930C8B5A9D}">
          <p14:sldIdLst>
            <p14:sldId id="1255"/>
            <p14:sldId id="1230"/>
            <p14:sldId id="1231"/>
            <p14:sldId id="1307"/>
            <p14:sldId id="1254"/>
            <p14:sldId id="1233"/>
            <p14:sldId id="1234"/>
            <p14:sldId id="1235"/>
            <p14:sldId id="1237"/>
            <p14:sldId id="1239"/>
            <p14:sldId id="1238"/>
            <p14:sldId id="1241"/>
            <p14:sldId id="1242"/>
            <p14:sldId id="1243"/>
            <p14:sldId id="1244"/>
            <p14:sldId id="1245"/>
            <p14:sldId id="1246"/>
            <p14:sldId id="1310"/>
            <p14:sldId id="1247"/>
            <p14:sldId id="1309"/>
            <p14:sldId id="1308"/>
            <p14:sldId id="1312"/>
            <p14:sldId id="1314"/>
            <p14:sldId id="1311"/>
            <p14:sldId id="1316"/>
            <p14:sldId id="1317"/>
            <p14:sldId id="1315"/>
            <p14:sldId id="1250"/>
            <p14:sldId id="1320"/>
            <p14:sldId id="1321"/>
            <p14:sldId id="1330"/>
            <p14:sldId id="1331"/>
            <p14:sldId id="1332"/>
            <p14:sldId id="1333"/>
            <p14:sldId id="1334"/>
            <p14:sldId id="1335"/>
            <p14:sldId id="1318"/>
            <p14:sldId id="1319"/>
            <p14:sldId id="1326"/>
            <p14:sldId id="1327"/>
            <p14:sldId id="1328"/>
            <p14:sldId id="1329"/>
            <p14:sldId id="1323"/>
            <p14:sldId id="1324"/>
            <p14:sldId id="1325"/>
          </p14:sldIdLst>
        </p14:section>
        <p14:section name="存储引擎" id="{558BF8CD-5EBA-448D-BBAC-E0CFEFA6DAF5}">
          <p14:sldIdLst>
            <p14:sldId id="1490"/>
            <p14:sldId id="1256"/>
            <p14:sldId id="1257"/>
            <p14:sldId id="1384"/>
            <p14:sldId id="1258"/>
            <p14:sldId id="1259"/>
            <p14:sldId id="1260"/>
          </p14:sldIdLst>
        </p14:section>
        <p14:section name="事务" id="{CE6ED249-2A17-4774-A5E4-5F745DF6C0CC}">
          <p14:sldIdLst>
            <p14:sldId id="1385"/>
            <p14:sldId id="1386"/>
            <p14:sldId id="1388"/>
            <p14:sldId id="1391"/>
            <p14:sldId id="1396"/>
            <p14:sldId id="1392"/>
            <p14:sldId id="1395"/>
            <p14:sldId id="1397"/>
            <p14:sldId id="1390"/>
            <p14:sldId id="1389"/>
            <p14:sldId id="1394"/>
            <p14:sldId id="1398"/>
            <p14:sldId id="1393"/>
            <p14:sldId id="1399"/>
          </p14:sldIdLst>
        </p14:section>
        <p14:section name="锁" id="{8DDC3E84-C965-413A-8184-E25C583F1A42}">
          <p14:sldIdLst>
            <p14:sldId id="1460"/>
            <p14:sldId id="1461"/>
            <p14:sldId id="1462"/>
            <p14:sldId id="1463"/>
            <p14:sldId id="1464"/>
            <p14:sldId id="1467"/>
            <p14:sldId id="1468"/>
            <p14:sldId id="1488"/>
            <p14:sldId id="1489"/>
            <p14:sldId id="1470"/>
            <p14:sldId id="1471"/>
            <p14:sldId id="1487"/>
          </p14:sldIdLst>
        </p14:section>
        <p14:section name="日志" id="{55F5CFCD-234C-44CF-891E-7F330F1FDE88}">
          <p14:sldIdLst>
            <p14:sldId id="1472"/>
            <p14:sldId id="1473"/>
            <p14:sldId id="1474"/>
            <p14:sldId id="1476"/>
            <p14:sldId id="1475"/>
            <p14:sldId id="1485"/>
            <p14:sldId id="1486"/>
            <p14:sldId id="1477"/>
            <p14:sldId id="1484"/>
            <p14:sldId id="1478"/>
          </p14:sldIdLst>
        </p14:section>
        <p14:section name="优化" id="{72988319-44BD-4C65-BF02-76D2879D814E}">
          <p14:sldIdLst>
            <p14:sldId id="1400"/>
            <p14:sldId id="1401"/>
            <p14:sldId id="1402"/>
            <p14:sldId id="1403"/>
            <p14:sldId id="1404"/>
            <p14:sldId id="1405"/>
            <p14:sldId id="1407"/>
            <p14:sldId id="1408"/>
            <p14:sldId id="1409"/>
            <p14:sldId id="1410"/>
            <p14:sldId id="1411"/>
            <p14:sldId id="1412"/>
            <p14:sldId id="1413"/>
            <p14:sldId id="1414"/>
            <p14:sldId id="1415"/>
            <p14:sldId id="1416"/>
            <p14:sldId id="1417"/>
            <p14:sldId id="1418"/>
            <p14:sldId id="1420"/>
            <p14:sldId id="1422"/>
            <p14:sldId id="1419"/>
            <p14:sldId id="1421"/>
            <p14:sldId id="1423"/>
            <p14:sldId id="1424"/>
            <p14:sldId id="1425"/>
            <p14:sldId id="1426"/>
            <p14:sldId id="1427"/>
            <p14:sldId id="1428"/>
            <p14:sldId id="1429"/>
            <p14:sldId id="1430"/>
            <p14:sldId id="1431"/>
            <p14:sldId id="1432"/>
            <p14:sldId id="1433"/>
            <p14:sldId id="1434"/>
            <p14:sldId id="1436"/>
            <p14:sldId id="1435"/>
            <p14:sldId id="1437"/>
            <p14:sldId id="1438"/>
            <p14:sldId id="1439"/>
            <p14:sldId id="1440"/>
            <p14:sldId id="1441"/>
            <p14:sldId id="1442"/>
            <p14:sldId id="1443"/>
            <p14:sldId id="1444"/>
            <p14:sldId id="1445"/>
            <p14:sldId id="1446"/>
            <p14:sldId id="1447"/>
            <p14:sldId id="1450"/>
            <p14:sldId id="1448"/>
            <p14:sldId id="1449"/>
            <p14:sldId id="1451"/>
          </p14:sldIdLst>
        </p14:section>
        <p14:section name="JDBC" id="{3EAA71E1-22DA-418F-812C-1B830DA733DB}">
          <p14:sldIdLst>
            <p14:sldId id="1452"/>
            <p14:sldId id="1453"/>
            <p14:sldId id="1454"/>
            <p14:sldId id="1455"/>
            <p14:sldId id="1456"/>
            <p14:sldId id="1457"/>
          </p14:sldIdLst>
        </p14:section>
        <p14:section name="pymysql" id="{1568879C-3015-4762-A0A9-391DBE204A4E}">
          <p14:sldIdLst>
            <p14:sldId id="1466"/>
            <p14:sldId id="1458"/>
            <p14:sldId id="1465"/>
            <p14:sldId id="1491"/>
            <p14:sldId id="1492"/>
            <p14:sldId id="1493"/>
            <p14:sldId id="1518"/>
            <p14:sldId id="1503"/>
            <p14:sldId id="1504"/>
            <p14:sldId id="1505"/>
            <p14:sldId id="1506"/>
            <p14:sldId id="1507"/>
            <p14:sldId id="1508"/>
            <p14:sldId id="1509"/>
            <p14:sldId id="1510"/>
            <p14:sldId id="1511"/>
            <p14:sldId id="1512"/>
            <p14:sldId id="1513"/>
            <p14:sldId id="1514"/>
            <p14:sldId id="1515"/>
            <p14:sldId id="1516"/>
            <p14:sldId id="1517"/>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ngtao li" initials="fl" lastIdx="2" clrIdx="0">
    <p:extLst>
      <p:ext uri="{19B8F6BF-5375-455C-9EA6-DF929625EA0E}">
        <p15:presenceInfo xmlns:p15="http://schemas.microsoft.com/office/powerpoint/2012/main" userId="75f3079d8fd93e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51A9"/>
    <a:srgbClr val="C943C9"/>
    <a:srgbClr val="4545F9"/>
    <a:srgbClr val="EE1ED0"/>
    <a:srgbClr val="FFFFE4"/>
    <a:srgbClr val="FFFFFF"/>
    <a:srgbClr val="333333"/>
    <a:srgbClr val="B60206"/>
    <a:srgbClr val="AD2B26"/>
    <a:srgbClr val="4950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594" autoAdjust="0"/>
    <p:restoredTop sz="90565" autoAdjust="0"/>
  </p:normalViewPr>
  <p:slideViewPr>
    <p:cSldViewPr snapToGrid="0">
      <p:cViewPr varScale="1">
        <p:scale>
          <a:sx n="85" d="100"/>
          <a:sy n="85" d="100"/>
        </p:scale>
        <p:origin x="62" y="67"/>
      </p:cViewPr>
      <p:guideLst/>
    </p:cSldViewPr>
  </p:slideViewPr>
  <p:notesTextViewPr>
    <p:cViewPr>
      <p:scale>
        <a:sx n="1" d="1"/>
        <a:sy n="1" d="1"/>
      </p:scale>
      <p:origin x="0" y="0"/>
    </p:cViewPr>
  </p:notesTextViewPr>
  <p:notesViewPr>
    <p:cSldViewPr snapToGrid="0" showGuides="1">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324" Type="http://schemas.openxmlformats.org/officeDocument/2006/relationships/slide" Target="slides/slide314.xml"/><Relationship Id="rId170" Type="http://schemas.openxmlformats.org/officeDocument/2006/relationships/slide" Target="slides/slide160.xml"/><Relationship Id="rId268" Type="http://schemas.openxmlformats.org/officeDocument/2006/relationships/slide" Target="slides/slide258.xml"/><Relationship Id="rId475" Type="http://schemas.openxmlformats.org/officeDocument/2006/relationships/slide" Target="slides/slide465.xml"/><Relationship Id="rId32" Type="http://schemas.openxmlformats.org/officeDocument/2006/relationships/slide" Target="slides/slide22.xml"/><Relationship Id="rId74" Type="http://schemas.openxmlformats.org/officeDocument/2006/relationships/slide" Target="slides/slide64.xml"/><Relationship Id="rId128" Type="http://schemas.openxmlformats.org/officeDocument/2006/relationships/slide" Target="slides/slide118.xml"/><Relationship Id="rId335" Type="http://schemas.openxmlformats.org/officeDocument/2006/relationships/slide" Target="slides/slide325.xml"/><Relationship Id="rId377" Type="http://schemas.openxmlformats.org/officeDocument/2006/relationships/slide" Target="slides/slide367.xml"/><Relationship Id="rId500" Type="http://schemas.openxmlformats.org/officeDocument/2006/relationships/slide" Target="slides/slide490.xml"/><Relationship Id="rId5" Type="http://schemas.openxmlformats.org/officeDocument/2006/relationships/slideMaster" Target="slideMasters/slideMaster5.xml"/><Relationship Id="rId181" Type="http://schemas.openxmlformats.org/officeDocument/2006/relationships/slide" Target="slides/slide171.xml"/><Relationship Id="rId237" Type="http://schemas.openxmlformats.org/officeDocument/2006/relationships/slide" Target="slides/slide227.xml"/><Relationship Id="rId402" Type="http://schemas.openxmlformats.org/officeDocument/2006/relationships/slide" Target="slides/slide392.xml"/><Relationship Id="rId279" Type="http://schemas.openxmlformats.org/officeDocument/2006/relationships/slide" Target="slides/slide269.xml"/><Relationship Id="rId444" Type="http://schemas.openxmlformats.org/officeDocument/2006/relationships/slide" Target="slides/slide434.xml"/><Relationship Id="rId486" Type="http://schemas.openxmlformats.org/officeDocument/2006/relationships/slide" Target="slides/slide476.xml"/><Relationship Id="rId43" Type="http://schemas.openxmlformats.org/officeDocument/2006/relationships/slide" Target="slides/slide33.xml"/><Relationship Id="rId139" Type="http://schemas.openxmlformats.org/officeDocument/2006/relationships/slide" Target="slides/slide129.xml"/><Relationship Id="rId290" Type="http://schemas.openxmlformats.org/officeDocument/2006/relationships/slide" Target="slides/slide280.xml"/><Relationship Id="rId304" Type="http://schemas.openxmlformats.org/officeDocument/2006/relationships/slide" Target="slides/slide294.xml"/><Relationship Id="rId346" Type="http://schemas.openxmlformats.org/officeDocument/2006/relationships/slide" Target="slides/slide336.xml"/><Relationship Id="rId388" Type="http://schemas.openxmlformats.org/officeDocument/2006/relationships/slide" Target="slides/slide378.xml"/><Relationship Id="rId511" Type="http://schemas.openxmlformats.org/officeDocument/2006/relationships/slide" Target="slides/slide501.xml"/><Relationship Id="rId85" Type="http://schemas.openxmlformats.org/officeDocument/2006/relationships/slide" Target="slides/slide75.xml"/><Relationship Id="rId150" Type="http://schemas.openxmlformats.org/officeDocument/2006/relationships/slide" Target="slides/slide140.xml"/><Relationship Id="rId192" Type="http://schemas.openxmlformats.org/officeDocument/2006/relationships/slide" Target="slides/slide182.xml"/><Relationship Id="rId206" Type="http://schemas.openxmlformats.org/officeDocument/2006/relationships/slide" Target="slides/slide196.xml"/><Relationship Id="rId413" Type="http://schemas.openxmlformats.org/officeDocument/2006/relationships/slide" Target="slides/slide403.xml"/><Relationship Id="rId248" Type="http://schemas.openxmlformats.org/officeDocument/2006/relationships/slide" Target="slides/slide238.xml"/><Relationship Id="rId455" Type="http://schemas.openxmlformats.org/officeDocument/2006/relationships/slide" Target="slides/slide445.xml"/><Relationship Id="rId497" Type="http://schemas.openxmlformats.org/officeDocument/2006/relationships/slide" Target="slides/slide487.xml"/><Relationship Id="rId12" Type="http://schemas.openxmlformats.org/officeDocument/2006/relationships/slide" Target="slides/slide2.xml"/><Relationship Id="rId108" Type="http://schemas.openxmlformats.org/officeDocument/2006/relationships/slide" Target="slides/slide98.xml"/><Relationship Id="rId315" Type="http://schemas.openxmlformats.org/officeDocument/2006/relationships/slide" Target="slides/slide305.xml"/><Relationship Id="rId357" Type="http://schemas.openxmlformats.org/officeDocument/2006/relationships/slide" Target="slides/slide347.xml"/><Relationship Id="rId522" Type="http://schemas.openxmlformats.org/officeDocument/2006/relationships/presProps" Target="presProps.xml"/><Relationship Id="rId54" Type="http://schemas.openxmlformats.org/officeDocument/2006/relationships/slide" Target="slides/slide44.xml"/><Relationship Id="rId96" Type="http://schemas.openxmlformats.org/officeDocument/2006/relationships/slide" Target="slides/slide86.xml"/><Relationship Id="rId161" Type="http://schemas.openxmlformats.org/officeDocument/2006/relationships/slide" Target="slides/slide151.xml"/><Relationship Id="rId217" Type="http://schemas.openxmlformats.org/officeDocument/2006/relationships/slide" Target="slides/slide207.xml"/><Relationship Id="rId399" Type="http://schemas.openxmlformats.org/officeDocument/2006/relationships/slide" Target="slides/slide389.xml"/><Relationship Id="rId259" Type="http://schemas.openxmlformats.org/officeDocument/2006/relationships/slide" Target="slides/slide249.xml"/><Relationship Id="rId424" Type="http://schemas.openxmlformats.org/officeDocument/2006/relationships/slide" Target="slides/slide414.xml"/><Relationship Id="rId466" Type="http://schemas.openxmlformats.org/officeDocument/2006/relationships/slide" Target="slides/slide456.xml"/><Relationship Id="rId23" Type="http://schemas.openxmlformats.org/officeDocument/2006/relationships/slide" Target="slides/slide13.xml"/><Relationship Id="rId119" Type="http://schemas.openxmlformats.org/officeDocument/2006/relationships/slide" Target="slides/slide109.xml"/><Relationship Id="rId270" Type="http://schemas.openxmlformats.org/officeDocument/2006/relationships/slide" Target="slides/slide260.xml"/><Relationship Id="rId326" Type="http://schemas.openxmlformats.org/officeDocument/2006/relationships/slide" Target="slides/slide316.xml"/><Relationship Id="rId65" Type="http://schemas.openxmlformats.org/officeDocument/2006/relationships/slide" Target="slides/slide55.xml"/><Relationship Id="rId130" Type="http://schemas.openxmlformats.org/officeDocument/2006/relationships/slide" Target="slides/slide120.xml"/><Relationship Id="rId368" Type="http://schemas.openxmlformats.org/officeDocument/2006/relationships/slide" Target="slides/slide358.xml"/><Relationship Id="rId172" Type="http://schemas.openxmlformats.org/officeDocument/2006/relationships/slide" Target="slides/slide162.xml"/><Relationship Id="rId228" Type="http://schemas.openxmlformats.org/officeDocument/2006/relationships/slide" Target="slides/slide218.xml"/><Relationship Id="rId435" Type="http://schemas.openxmlformats.org/officeDocument/2006/relationships/slide" Target="slides/slide425.xml"/><Relationship Id="rId477" Type="http://schemas.openxmlformats.org/officeDocument/2006/relationships/slide" Target="slides/slide467.xml"/><Relationship Id="rId281" Type="http://schemas.openxmlformats.org/officeDocument/2006/relationships/slide" Target="slides/slide271.xml"/><Relationship Id="rId337" Type="http://schemas.openxmlformats.org/officeDocument/2006/relationships/slide" Target="slides/slide327.xml"/><Relationship Id="rId502" Type="http://schemas.openxmlformats.org/officeDocument/2006/relationships/slide" Target="slides/slide492.xml"/><Relationship Id="rId34" Type="http://schemas.openxmlformats.org/officeDocument/2006/relationships/slide" Target="slides/slide24.xml"/><Relationship Id="rId76" Type="http://schemas.openxmlformats.org/officeDocument/2006/relationships/slide" Target="slides/slide66.xml"/><Relationship Id="rId141" Type="http://schemas.openxmlformats.org/officeDocument/2006/relationships/slide" Target="slides/slide131.xml"/><Relationship Id="rId379" Type="http://schemas.openxmlformats.org/officeDocument/2006/relationships/slide" Target="slides/slide369.xml"/><Relationship Id="rId7" Type="http://schemas.openxmlformats.org/officeDocument/2006/relationships/slideMaster" Target="slideMasters/slideMaster7.xml"/><Relationship Id="rId183" Type="http://schemas.openxmlformats.org/officeDocument/2006/relationships/slide" Target="slides/slide173.xml"/><Relationship Id="rId239" Type="http://schemas.openxmlformats.org/officeDocument/2006/relationships/slide" Target="slides/slide229.xml"/><Relationship Id="rId390" Type="http://schemas.openxmlformats.org/officeDocument/2006/relationships/slide" Target="slides/slide380.xml"/><Relationship Id="rId404" Type="http://schemas.openxmlformats.org/officeDocument/2006/relationships/slide" Target="slides/slide394.xml"/><Relationship Id="rId446" Type="http://schemas.openxmlformats.org/officeDocument/2006/relationships/slide" Target="slides/slide436.xml"/><Relationship Id="rId250" Type="http://schemas.openxmlformats.org/officeDocument/2006/relationships/slide" Target="slides/slide240.xml"/><Relationship Id="rId292" Type="http://schemas.openxmlformats.org/officeDocument/2006/relationships/slide" Target="slides/slide282.xml"/><Relationship Id="rId306" Type="http://schemas.openxmlformats.org/officeDocument/2006/relationships/slide" Target="slides/slide296.xml"/><Relationship Id="rId488" Type="http://schemas.openxmlformats.org/officeDocument/2006/relationships/slide" Target="slides/slide478.xml"/><Relationship Id="rId45" Type="http://schemas.openxmlformats.org/officeDocument/2006/relationships/slide" Target="slides/slide35.xml"/><Relationship Id="rId87" Type="http://schemas.openxmlformats.org/officeDocument/2006/relationships/slide" Target="slides/slide77.xml"/><Relationship Id="rId110" Type="http://schemas.openxmlformats.org/officeDocument/2006/relationships/slide" Target="slides/slide100.xml"/><Relationship Id="rId348" Type="http://schemas.openxmlformats.org/officeDocument/2006/relationships/slide" Target="slides/slide338.xml"/><Relationship Id="rId513" Type="http://schemas.openxmlformats.org/officeDocument/2006/relationships/slide" Target="slides/slide503.xml"/><Relationship Id="rId152" Type="http://schemas.openxmlformats.org/officeDocument/2006/relationships/slide" Target="slides/slide142.xml"/><Relationship Id="rId194" Type="http://schemas.openxmlformats.org/officeDocument/2006/relationships/slide" Target="slides/slide184.xml"/><Relationship Id="rId208" Type="http://schemas.openxmlformats.org/officeDocument/2006/relationships/slide" Target="slides/slide198.xml"/><Relationship Id="rId415" Type="http://schemas.openxmlformats.org/officeDocument/2006/relationships/slide" Target="slides/slide405.xml"/><Relationship Id="rId457" Type="http://schemas.openxmlformats.org/officeDocument/2006/relationships/slide" Target="slides/slide447.xml"/><Relationship Id="rId261" Type="http://schemas.openxmlformats.org/officeDocument/2006/relationships/slide" Target="slides/slide251.xml"/><Relationship Id="rId499" Type="http://schemas.openxmlformats.org/officeDocument/2006/relationships/slide" Target="slides/slide489.xml"/><Relationship Id="rId14" Type="http://schemas.openxmlformats.org/officeDocument/2006/relationships/slide" Target="slides/slide4.xml"/><Relationship Id="rId56" Type="http://schemas.openxmlformats.org/officeDocument/2006/relationships/slide" Target="slides/slide46.xml"/><Relationship Id="rId317" Type="http://schemas.openxmlformats.org/officeDocument/2006/relationships/slide" Target="slides/slide307.xml"/><Relationship Id="rId359" Type="http://schemas.openxmlformats.org/officeDocument/2006/relationships/slide" Target="slides/slide349.xml"/><Relationship Id="rId524" Type="http://schemas.openxmlformats.org/officeDocument/2006/relationships/theme" Target="theme/theme1.xml"/><Relationship Id="rId98" Type="http://schemas.openxmlformats.org/officeDocument/2006/relationships/slide" Target="slides/slide88.xml"/><Relationship Id="rId121" Type="http://schemas.openxmlformats.org/officeDocument/2006/relationships/slide" Target="slides/slide111.xml"/><Relationship Id="rId163" Type="http://schemas.openxmlformats.org/officeDocument/2006/relationships/slide" Target="slides/slide153.xml"/><Relationship Id="rId219" Type="http://schemas.openxmlformats.org/officeDocument/2006/relationships/slide" Target="slides/slide209.xml"/><Relationship Id="rId370" Type="http://schemas.openxmlformats.org/officeDocument/2006/relationships/slide" Target="slides/slide360.xml"/><Relationship Id="rId426" Type="http://schemas.openxmlformats.org/officeDocument/2006/relationships/slide" Target="slides/slide416.xml"/><Relationship Id="rId230" Type="http://schemas.openxmlformats.org/officeDocument/2006/relationships/slide" Target="slides/slide220.xml"/><Relationship Id="rId468" Type="http://schemas.openxmlformats.org/officeDocument/2006/relationships/slide" Target="slides/slide458.xml"/><Relationship Id="rId25" Type="http://schemas.openxmlformats.org/officeDocument/2006/relationships/slide" Target="slides/slide15.xml"/><Relationship Id="rId67" Type="http://schemas.openxmlformats.org/officeDocument/2006/relationships/slide" Target="slides/slide57.xml"/><Relationship Id="rId272" Type="http://schemas.openxmlformats.org/officeDocument/2006/relationships/slide" Target="slides/slide262.xml"/><Relationship Id="rId328" Type="http://schemas.openxmlformats.org/officeDocument/2006/relationships/slide" Target="slides/slide318.xml"/><Relationship Id="rId132" Type="http://schemas.openxmlformats.org/officeDocument/2006/relationships/slide" Target="slides/slide122.xml"/><Relationship Id="rId174" Type="http://schemas.openxmlformats.org/officeDocument/2006/relationships/slide" Target="slides/slide164.xml"/><Relationship Id="rId381" Type="http://schemas.openxmlformats.org/officeDocument/2006/relationships/slide" Target="slides/slide371.xml"/><Relationship Id="rId241" Type="http://schemas.openxmlformats.org/officeDocument/2006/relationships/slide" Target="slides/slide231.xml"/><Relationship Id="rId437" Type="http://schemas.openxmlformats.org/officeDocument/2006/relationships/slide" Target="slides/slide427.xml"/><Relationship Id="rId479" Type="http://schemas.openxmlformats.org/officeDocument/2006/relationships/slide" Target="slides/slide469.xml"/><Relationship Id="rId36" Type="http://schemas.openxmlformats.org/officeDocument/2006/relationships/slide" Target="slides/slide26.xml"/><Relationship Id="rId283" Type="http://schemas.openxmlformats.org/officeDocument/2006/relationships/slide" Target="slides/slide273.xml"/><Relationship Id="rId339" Type="http://schemas.openxmlformats.org/officeDocument/2006/relationships/slide" Target="slides/slide329.xml"/><Relationship Id="rId490" Type="http://schemas.openxmlformats.org/officeDocument/2006/relationships/slide" Target="slides/slide480.xml"/><Relationship Id="rId504" Type="http://schemas.openxmlformats.org/officeDocument/2006/relationships/slide" Target="slides/slide494.xml"/><Relationship Id="rId78" Type="http://schemas.openxmlformats.org/officeDocument/2006/relationships/slide" Target="slides/slide68.xml"/><Relationship Id="rId101" Type="http://schemas.openxmlformats.org/officeDocument/2006/relationships/slide" Target="slides/slide91.xml"/><Relationship Id="rId143" Type="http://schemas.openxmlformats.org/officeDocument/2006/relationships/slide" Target="slides/slide133.xml"/><Relationship Id="rId185" Type="http://schemas.openxmlformats.org/officeDocument/2006/relationships/slide" Target="slides/slide175.xml"/><Relationship Id="rId350" Type="http://schemas.openxmlformats.org/officeDocument/2006/relationships/slide" Target="slides/slide340.xml"/><Relationship Id="rId406" Type="http://schemas.openxmlformats.org/officeDocument/2006/relationships/slide" Target="slides/slide396.xml"/><Relationship Id="rId9" Type="http://schemas.openxmlformats.org/officeDocument/2006/relationships/slideMaster" Target="slideMasters/slideMaster9.xml"/><Relationship Id="rId210" Type="http://schemas.openxmlformats.org/officeDocument/2006/relationships/slide" Target="slides/slide200.xml"/><Relationship Id="rId392" Type="http://schemas.openxmlformats.org/officeDocument/2006/relationships/slide" Target="slides/slide382.xml"/><Relationship Id="rId448" Type="http://schemas.openxmlformats.org/officeDocument/2006/relationships/slide" Target="slides/slide438.xml"/><Relationship Id="rId252" Type="http://schemas.openxmlformats.org/officeDocument/2006/relationships/slide" Target="slides/slide242.xml"/><Relationship Id="rId294" Type="http://schemas.openxmlformats.org/officeDocument/2006/relationships/slide" Target="slides/slide284.xml"/><Relationship Id="rId308" Type="http://schemas.openxmlformats.org/officeDocument/2006/relationships/slide" Target="slides/slide298.xml"/><Relationship Id="rId515" Type="http://schemas.openxmlformats.org/officeDocument/2006/relationships/slide" Target="slides/slide505.xml"/><Relationship Id="rId47" Type="http://schemas.openxmlformats.org/officeDocument/2006/relationships/slide" Target="slides/slide37.xml"/><Relationship Id="rId89" Type="http://schemas.openxmlformats.org/officeDocument/2006/relationships/slide" Target="slides/slide79.xml"/><Relationship Id="rId112" Type="http://schemas.openxmlformats.org/officeDocument/2006/relationships/slide" Target="slides/slide102.xml"/><Relationship Id="rId154" Type="http://schemas.openxmlformats.org/officeDocument/2006/relationships/slide" Target="slides/slide144.xml"/><Relationship Id="rId361" Type="http://schemas.openxmlformats.org/officeDocument/2006/relationships/slide" Target="slides/slide351.xml"/><Relationship Id="rId196" Type="http://schemas.openxmlformats.org/officeDocument/2006/relationships/slide" Target="slides/slide186.xml"/><Relationship Id="rId417" Type="http://schemas.openxmlformats.org/officeDocument/2006/relationships/slide" Target="slides/slide407.xml"/><Relationship Id="rId459" Type="http://schemas.openxmlformats.org/officeDocument/2006/relationships/slide" Target="slides/slide449.xml"/><Relationship Id="rId16" Type="http://schemas.openxmlformats.org/officeDocument/2006/relationships/slide" Target="slides/slide6.xml"/><Relationship Id="rId221" Type="http://schemas.openxmlformats.org/officeDocument/2006/relationships/slide" Target="slides/slide211.xml"/><Relationship Id="rId263" Type="http://schemas.openxmlformats.org/officeDocument/2006/relationships/slide" Target="slides/slide253.xml"/><Relationship Id="rId319" Type="http://schemas.openxmlformats.org/officeDocument/2006/relationships/slide" Target="slides/slide309.xml"/><Relationship Id="rId470" Type="http://schemas.openxmlformats.org/officeDocument/2006/relationships/slide" Target="slides/slide460.xml"/><Relationship Id="rId58" Type="http://schemas.openxmlformats.org/officeDocument/2006/relationships/slide" Target="slides/slide48.xml"/><Relationship Id="rId123" Type="http://schemas.openxmlformats.org/officeDocument/2006/relationships/slide" Target="slides/slide113.xml"/><Relationship Id="rId330" Type="http://schemas.openxmlformats.org/officeDocument/2006/relationships/slide" Target="slides/slide320.xml"/><Relationship Id="rId165" Type="http://schemas.openxmlformats.org/officeDocument/2006/relationships/slide" Target="slides/slide155.xml"/><Relationship Id="rId372" Type="http://schemas.openxmlformats.org/officeDocument/2006/relationships/slide" Target="slides/slide362.xml"/><Relationship Id="rId428" Type="http://schemas.openxmlformats.org/officeDocument/2006/relationships/slide" Target="slides/slide418.xml"/><Relationship Id="rId232" Type="http://schemas.openxmlformats.org/officeDocument/2006/relationships/slide" Target="slides/slide222.xml"/><Relationship Id="rId274" Type="http://schemas.openxmlformats.org/officeDocument/2006/relationships/slide" Target="slides/slide264.xml"/><Relationship Id="rId481" Type="http://schemas.openxmlformats.org/officeDocument/2006/relationships/slide" Target="slides/slide471.xml"/><Relationship Id="rId27" Type="http://schemas.openxmlformats.org/officeDocument/2006/relationships/slide" Target="slides/slide17.xml"/><Relationship Id="rId69" Type="http://schemas.openxmlformats.org/officeDocument/2006/relationships/slide" Target="slides/slide59.xml"/><Relationship Id="rId134" Type="http://schemas.openxmlformats.org/officeDocument/2006/relationships/slide" Target="slides/slide124.xml"/><Relationship Id="rId80" Type="http://schemas.openxmlformats.org/officeDocument/2006/relationships/slide" Target="slides/slide70.xml"/><Relationship Id="rId176" Type="http://schemas.openxmlformats.org/officeDocument/2006/relationships/slide" Target="slides/slide166.xml"/><Relationship Id="rId341" Type="http://schemas.openxmlformats.org/officeDocument/2006/relationships/slide" Target="slides/slide331.xml"/><Relationship Id="rId383" Type="http://schemas.openxmlformats.org/officeDocument/2006/relationships/slide" Target="slides/slide373.xml"/><Relationship Id="rId439" Type="http://schemas.openxmlformats.org/officeDocument/2006/relationships/slide" Target="slides/slide429.xml"/><Relationship Id="rId201" Type="http://schemas.openxmlformats.org/officeDocument/2006/relationships/slide" Target="slides/slide191.xml"/><Relationship Id="rId243" Type="http://schemas.openxmlformats.org/officeDocument/2006/relationships/slide" Target="slides/slide233.xml"/><Relationship Id="rId285" Type="http://schemas.openxmlformats.org/officeDocument/2006/relationships/slide" Target="slides/slide275.xml"/><Relationship Id="rId450" Type="http://schemas.openxmlformats.org/officeDocument/2006/relationships/slide" Target="slides/slide440.xml"/><Relationship Id="rId506" Type="http://schemas.openxmlformats.org/officeDocument/2006/relationships/slide" Target="slides/slide496.xml"/><Relationship Id="rId38" Type="http://schemas.openxmlformats.org/officeDocument/2006/relationships/slide" Target="slides/slide28.xml"/><Relationship Id="rId103" Type="http://schemas.openxmlformats.org/officeDocument/2006/relationships/slide" Target="slides/slide93.xml"/><Relationship Id="rId310" Type="http://schemas.openxmlformats.org/officeDocument/2006/relationships/slide" Target="slides/slide300.xml"/><Relationship Id="rId492" Type="http://schemas.openxmlformats.org/officeDocument/2006/relationships/slide" Target="slides/slide482.xml"/><Relationship Id="rId91" Type="http://schemas.openxmlformats.org/officeDocument/2006/relationships/slide" Target="slides/slide81.xml"/><Relationship Id="rId145" Type="http://schemas.openxmlformats.org/officeDocument/2006/relationships/slide" Target="slides/slide135.xml"/><Relationship Id="rId187" Type="http://schemas.openxmlformats.org/officeDocument/2006/relationships/slide" Target="slides/slide177.xml"/><Relationship Id="rId352" Type="http://schemas.openxmlformats.org/officeDocument/2006/relationships/slide" Target="slides/slide342.xml"/><Relationship Id="rId394" Type="http://schemas.openxmlformats.org/officeDocument/2006/relationships/slide" Target="slides/slide384.xml"/><Relationship Id="rId408" Type="http://schemas.openxmlformats.org/officeDocument/2006/relationships/slide" Target="slides/slide398.xml"/><Relationship Id="rId212" Type="http://schemas.openxmlformats.org/officeDocument/2006/relationships/slide" Target="slides/slide202.xml"/><Relationship Id="rId254" Type="http://schemas.openxmlformats.org/officeDocument/2006/relationships/slide" Target="slides/slide244.xml"/><Relationship Id="rId49" Type="http://schemas.openxmlformats.org/officeDocument/2006/relationships/slide" Target="slides/slide39.xml"/><Relationship Id="rId114" Type="http://schemas.openxmlformats.org/officeDocument/2006/relationships/slide" Target="slides/slide104.xml"/><Relationship Id="rId296" Type="http://schemas.openxmlformats.org/officeDocument/2006/relationships/slide" Target="slides/slide286.xml"/><Relationship Id="rId461" Type="http://schemas.openxmlformats.org/officeDocument/2006/relationships/slide" Target="slides/slide451.xml"/><Relationship Id="rId517" Type="http://schemas.openxmlformats.org/officeDocument/2006/relationships/slide" Target="slides/slide507.xml"/><Relationship Id="rId60" Type="http://schemas.openxmlformats.org/officeDocument/2006/relationships/slide" Target="slides/slide50.xml"/><Relationship Id="rId156" Type="http://schemas.openxmlformats.org/officeDocument/2006/relationships/slide" Target="slides/slide146.xml"/><Relationship Id="rId198" Type="http://schemas.openxmlformats.org/officeDocument/2006/relationships/slide" Target="slides/slide188.xml"/><Relationship Id="rId321" Type="http://schemas.openxmlformats.org/officeDocument/2006/relationships/slide" Target="slides/slide311.xml"/><Relationship Id="rId363" Type="http://schemas.openxmlformats.org/officeDocument/2006/relationships/slide" Target="slides/slide353.xml"/><Relationship Id="rId419" Type="http://schemas.openxmlformats.org/officeDocument/2006/relationships/slide" Target="slides/slide409.xml"/><Relationship Id="rId223" Type="http://schemas.openxmlformats.org/officeDocument/2006/relationships/slide" Target="slides/slide213.xml"/><Relationship Id="rId430" Type="http://schemas.openxmlformats.org/officeDocument/2006/relationships/slide" Target="slides/slide420.xml"/><Relationship Id="rId18" Type="http://schemas.openxmlformats.org/officeDocument/2006/relationships/slide" Target="slides/slide8.xml"/><Relationship Id="rId265" Type="http://schemas.openxmlformats.org/officeDocument/2006/relationships/slide" Target="slides/slide255.xml"/><Relationship Id="rId472" Type="http://schemas.openxmlformats.org/officeDocument/2006/relationships/slide" Target="slides/slide462.xml"/><Relationship Id="rId125" Type="http://schemas.openxmlformats.org/officeDocument/2006/relationships/slide" Target="slides/slide115.xml"/><Relationship Id="rId167" Type="http://schemas.openxmlformats.org/officeDocument/2006/relationships/slide" Target="slides/slide157.xml"/><Relationship Id="rId332" Type="http://schemas.openxmlformats.org/officeDocument/2006/relationships/slide" Target="slides/slide322.xml"/><Relationship Id="rId374" Type="http://schemas.openxmlformats.org/officeDocument/2006/relationships/slide" Target="slides/slide364.xml"/><Relationship Id="rId71" Type="http://schemas.openxmlformats.org/officeDocument/2006/relationships/slide" Target="slides/slide61.xml"/><Relationship Id="rId234" Type="http://schemas.openxmlformats.org/officeDocument/2006/relationships/slide" Target="slides/slide224.xml"/><Relationship Id="rId2" Type="http://schemas.openxmlformats.org/officeDocument/2006/relationships/slideMaster" Target="slideMasters/slideMaster2.xml"/><Relationship Id="rId29" Type="http://schemas.openxmlformats.org/officeDocument/2006/relationships/slide" Target="slides/slide19.xml"/><Relationship Id="rId276" Type="http://schemas.openxmlformats.org/officeDocument/2006/relationships/slide" Target="slides/slide266.xml"/><Relationship Id="rId441" Type="http://schemas.openxmlformats.org/officeDocument/2006/relationships/slide" Target="slides/slide431.xml"/><Relationship Id="rId483" Type="http://schemas.openxmlformats.org/officeDocument/2006/relationships/slide" Target="slides/slide473.xml"/><Relationship Id="rId40" Type="http://schemas.openxmlformats.org/officeDocument/2006/relationships/slide" Target="slides/slide30.xml"/><Relationship Id="rId136" Type="http://schemas.openxmlformats.org/officeDocument/2006/relationships/slide" Target="slides/slide126.xml"/><Relationship Id="rId178" Type="http://schemas.openxmlformats.org/officeDocument/2006/relationships/slide" Target="slides/slide168.xml"/><Relationship Id="rId301" Type="http://schemas.openxmlformats.org/officeDocument/2006/relationships/slide" Target="slides/slide291.xml"/><Relationship Id="rId343" Type="http://schemas.openxmlformats.org/officeDocument/2006/relationships/slide" Target="slides/slide333.xml"/><Relationship Id="rId82" Type="http://schemas.openxmlformats.org/officeDocument/2006/relationships/slide" Target="slides/slide72.xml"/><Relationship Id="rId203" Type="http://schemas.openxmlformats.org/officeDocument/2006/relationships/slide" Target="slides/slide193.xml"/><Relationship Id="rId385" Type="http://schemas.openxmlformats.org/officeDocument/2006/relationships/slide" Target="slides/slide375.xml"/><Relationship Id="rId245" Type="http://schemas.openxmlformats.org/officeDocument/2006/relationships/slide" Target="slides/slide235.xml"/><Relationship Id="rId287" Type="http://schemas.openxmlformats.org/officeDocument/2006/relationships/slide" Target="slides/slide277.xml"/><Relationship Id="rId410" Type="http://schemas.openxmlformats.org/officeDocument/2006/relationships/slide" Target="slides/slide400.xml"/><Relationship Id="rId452" Type="http://schemas.openxmlformats.org/officeDocument/2006/relationships/slide" Target="slides/slide442.xml"/><Relationship Id="rId494" Type="http://schemas.openxmlformats.org/officeDocument/2006/relationships/slide" Target="slides/slide484.xml"/><Relationship Id="rId508" Type="http://schemas.openxmlformats.org/officeDocument/2006/relationships/slide" Target="slides/slide498.xml"/><Relationship Id="rId105" Type="http://schemas.openxmlformats.org/officeDocument/2006/relationships/slide" Target="slides/slide95.xml"/><Relationship Id="rId147" Type="http://schemas.openxmlformats.org/officeDocument/2006/relationships/slide" Target="slides/slide137.xml"/><Relationship Id="rId312" Type="http://schemas.openxmlformats.org/officeDocument/2006/relationships/slide" Target="slides/slide302.xml"/><Relationship Id="rId354" Type="http://schemas.openxmlformats.org/officeDocument/2006/relationships/slide" Target="slides/slide344.xml"/><Relationship Id="rId51" Type="http://schemas.openxmlformats.org/officeDocument/2006/relationships/slide" Target="slides/slide41.xml"/><Relationship Id="rId93" Type="http://schemas.openxmlformats.org/officeDocument/2006/relationships/slide" Target="slides/slide83.xml"/><Relationship Id="rId189" Type="http://schemas.openxmlformats.org/officeDocument/2006/relationships/slide" Target="slides/slide179.xml"/><Relationship Id="rId396" Type="http://schemas.openxmlformats.org/officeDocument/2006/relationships/slide" Target="slides/slide386.xml"/><Relationship Id="rId214" Type="http://schemas.openxmlformats.org/officeDocument/2006/relationships/slide" Target="slides/slide204.xml"/><Relationship Id="rId256" Type="http://schemas.openxmlformats.org/officeDocument/2006/relationships/slide" Target="slides/slide246.xml"/><Relationship Id="rId298" Type="http://schemas.openxmlformats.org/officeDocument/2006/relationships/slide" Target="slides/slide288.xml"/><Relationship Id="rId421" Type="http://schemas.openxmlformats.org/officeDocument/2006/relationships/slide" Target="slides/slide411.xml"/><Relationship Id="rId463" Type="http://schemas.openxmlformats.org/officeDocument/2006/relationships/slide" Target="slides/slide453.xml"/><Relationship Id="rId519" Type="http://schemas.openxmlformats.org/officeDocument/2006/relationships/notesMaster" Target="notesMasters/notesMaster1.xml"/><Relationship Id="rId116" Type="http://schemas.openxmlformats.org/officeDocument/2006/relationships/slide" Target="slides/slide106.xml"/><Relationship Id="rId158" Type="http://schemas.openxmlformats.org/officeDocument/2006/relationships/slide" Target="slides/slide148.xml"/><Relationship Id="rId323" Type="http://schemas.openxmlformats.org/officeDocument/2006/relationships/slide" Target="slides/slide313.xml"/><Relationship Id="rId20" Type="http://schemas.openxmlformats.org/officeDocument/2006/relationships/slide" Target="slides/slide10.xml"/><Relationship Id="rId62" Type="http://schemas.openxmlformats.org/officeDocument/2006/relationships/slide" Target="slides/slide52.xml"/><Relationship Id="rId365" Type="http://schemas.openxmlformats.org/officeDocument/2006/relationships/slide" Target="slides/slide355.xml"/><Relationship Id="rId225" Type="http://schemas.openxmlformats.org/officeDocument/2006/relationships/slide" Target="slides/slide215.xml"/><Relationship Id="rId267" Type="http://schemas.openxmlformats.org/officeDocument/2006/relationships/slide" Target="slides/slide257.xml"/><Relationship Id="rId432" Type="http://schemas.openxmlformats.org/officeDocument/2006/relationships/slide" Target="slides/slide422.xml"/><Relationship Id="rId474" Type="http://schemas.openxmlformats.org/officeDocument/2006/relationships/slide" Target="slides/slide464.xml"/><Relationship Id="rId127" Type="http://schemas.openxmlformats.org/officeDocument/2006/relationships/slide" Target="slides/slide117.xml"/><Relationship Id="rId31" Type="http://schemas.openxmlformats.org/officeDocument/2006/relationships/slide" Target="slides/slide21.xml"/><Relationship Id="rId73" Type="http://schemas.openxmlformats.org/officeDocument/2006/relationships/slide" Target="slides/slide63.xml"/><Relationship Id="rId169" Type="http://schemas.openxmlformats.org/officeDocument/2006/relationships/slide" Target="slides/slide159.xml"/><Relationship Id="rId334" Type="http://schemas.openxmlformats.org/officeDocument/2006/relationships/slide" Target="slides/slide324.xml"/><Relationship Id="rId376" Type="http://schemas.openxmlformats.org/officeDocument/2006/relationships/slide" Target="slides/slide366.xml"/><Relationship Id="rId4" Type="http://schemas.openxmlformats.org/officeDocument/2006/relationships/slideMaster" Target="slideMasters/slideMaster4.xml"/><Relationship Id="rId180" Type="http://schemas.openxmlformats.org/officeDocument/2006/relationships/slide" Target="slides/slide170.xml"/><Relationship Id="rId236" Type="http://schemas.openxmlformats.org/officeDocument/2006/relationships/slide" Target="slides/slide226.xml"/><Relationship Id="rId278" Type="http://schemas.openxmlformats.org/officeDocument/2006/relationships/slide" Target="slides/slide268.xml"/><Relationship Id="rId401" Type="http://schemas.openxmlformats.org/officeDocument/2006/relationships/slide" Target="slides/slide391.xml"/><Relationship Id="rId443" Type="http://schemas.openxmlformats.org/officeDocument/2006/relationships/slide" Target="slides/slide433.xml"/><Relationship Id="rId303" Type="http://schemas.openxmlformats.org/officeDocument/2006/relationships/slide" Target="slides/slide293.xml"/><Relationship Id="rId485" Type="http://schemas.openxmlformats.org/officeDocument/2006/relationships/slide" Target="slides/slide475.xml"/><Relationship Id="rId42" Type="http://schemas.openxmlformats.org/officeDocument/2006/relationships/slide" Target="slides/slide32.xml"/><Relationship Id="rId84" Type="http://schemas.openxmlformats.org/officeDocument/2006/relationships/slide" Target="slides/slide74.xml"/><Relationship Id="rId138" Type="http://schemas.openxmlformats.org/officeDocument/2006/relationships/slide" Target="slides/slide128.xml"/><Relationship Id="rId345" Type="http://schemas.openxmlformats.org/officeDocument/2006/relationships/slide" Target="slides/slide335.xml"/><Relationship Id="rId387" Type="http://schemas.openxmlformats.org/officeDocument/2006/relationships/slide" Target="slides/slide377.xml"/><Relationship Id="rId510" Type="http://schemas.openxmlformats.org/officeDocument/2006/relationships/slide" Target="slides/slide500.xml"/><Relationship Id="rId191" Type="http://schemas.openxmlformats.org/officeDocument/2006/relationships/slide" Target="slides/slide181.xml"/><Relationship Id="rId205" Type="http://schemas.openxmlformats.org/officeDocument/2006/relationships/slide" Target="slides/slide195.xml"/><Relationship Id="rId247" Type="http://schemas.openxmlformats.org/officeDocument/2006/relationships/slide" Target="slides/slide237.xml"/><Relationship Id="rId412" Type="http://schemas.openxmlformats.org/officeDocument/2006/relationships/slide" Target="slides/slide402.xml"/><Relationship Id="rId107" Type="http://schemas.openxmlformats.org/officeDocument/2006/relationships/slide" Target="slides/slide97.xml"/><Relationship Id="rId289" Type="http://schemas.openxmlformats.org/officeDocument/2006/relationships/slide" Target="slides/slide279.xml"/><Relationship Id="rId454" Type="http://schemas.openxmlformats.org/officeDocument/2006/relationships/slide" Target="slides/slide444.xml"/><Relationship Id="rId496" Type="http://schemas.openxmlformats.org/officeDocument/2006/relationships/slide" Target="slides/slide486.xml"/><Relationship Id="rId11" Type="http://schemas.openxmlformats.org/officeDocument/2006/relationships/slide" Target="slides/slide1.xml"/><Relationship Id="rId53" Type="http://schemas.openxmlformats.org/officeDocument/2006/relationships/slide" Target="slides/slide43.xml"/><Relationship Id="rId149" Type="http://schemas.openxmlformats.org/officeDocument/2006/relationships/slide" Target="slides/slide139.xml"/><Relationship Id="rId314" Type="http://schemas.openxmlformats.org/officeDocument/2006/relationships/slide" Target="slides/slide304.xml"/><Relationship Id="rId356" Type="http://schemas.openxmlformats.org/officeDocument/2006/relationships/slide" Target="slides/slide346.xml"/><Relationship Id="rId398" Type="http://schemas.openxmlformats.org/officeDocument/2006/relationships/slide" Target="slides/slide388.xml"/><Relationship Id="rId521" Type="http://schemas.openxmlformats.org/officeDocument/2006/relationships/commentAuthors" Target="commentAuthors.xml"/><Relationship Id="rId95" Type="http://schemas.openxmlformats.org/officeDocument/2006/relationships/slide" Target="slides/slide85.xml"/><Relationship Id="rId160" Type="http://schemas.openxmlformats.org/officeDocument/2006/relationships/slide" Target="slides/slide150.xml"/><Relationship Id="rId216" Type="http://schemas.openxmlformats.org/officeDocument/2006/relationships/slide" Target="slides/slide206.xml"/><Relationship Id="rId423" Type="http://schemas.openxmlformats.org/officeDocument/2006/relationships/slide" Target="slides/slide413.xml"/><Relationship Id="rId258" Type="http://schemas.openxmlformats.org/officeDocument/2006/relationships/slide" Target="slides/slide248.xml"/><Relationship Id="rId465" Type="http://schemas.openxmlformats.org/officeDocument/2006/relationships/slide" Target="slides/slide455.xml"/><Relationship Id="rId22" Type="http://schemas.openxmlformats.org/officeDocument/2006/relationships/slide" Target="slides/slide12.xml"/><Relationship Id="rId64" Type="http://schemas.openxmlformats.org/officeDocument/2006/relationships/slide" Target="slides/slide54.xml"/><Relationship Id="rId118" Type="http://schemas.openxmlformats.org/officeDocument/2006/relationships/slide" Target="slides/slide108.xml"/><Relationship Id="rId325" Type="http://schemas.openxmlformats.org/officeDocument/2006/relationships/slide" Target="slides/slide315.xml"/><Relationship Id="rId367" Type="http://schemas.openxmlformats.org/officeDocument/2006/relationships/slide" Target="slides/slide357.xml"/><Relationship Id="rId171" Type="http://schemas.openxmlformats.org/officeDocument/2006/relationships/slide" Target="slides/slide161.xml"/><Relationship Id="rId227" Type="http://schemas.openxmlformats.org/officeDocument/2006/relationships/slide" Target="slides/slide217.xml"/><Relationship Id="rId269" Type="http://schemas.openxmlformats.org/officeDocument/2006/relationships/slide" Target="slides/slide259.xml"/><Relationship Id="rId434" Type="http://schemas.openxmlformats.org/officeDocument/2006/relationships/slide" Target="slides/slide424.xml"/><Relationship Id="rId476" Type="http://schemas.openxmlformats.org/officeDocument/2006/relationships/slide" Target="slides/slide466.xml"/><Relationship Id="rId33" Type="http://schemas.openxmlformats.org/officeDocument/2006/relationships/slide" Target="slides/slide23.xml"/><Relationship Id="rId129" Type="http://schemas.openxmlformats.org/officeDocument/2006/relationships/slide" Target="slides/slide119.xml"/><Relationship Id="rId280" Type="http://schemas.openxmlformats.org/officeDocument/2006/relationships/slide" Target="slides/slide270.xml"/><Relationship Id="rId336" Type="http://schemas.openxmlformats.org/officeDocument/2006/relationships/slide" Target="slides/slide326.xml"/><Relationship Id="rId501" Type="http://schemas.openxmlformats.org/officeDocument/2006/relationships/slide" Target="slides/slide491.xml"/><Relationship Id="rId75" Type="http://schemas.openxmlformats.org/officeDocument/2006/relationships/slide" Target="slides/slide65.xml"/><Relationship Id="rId140" Type="http://schemas.openxmlformats.org/officeDocument/2006/relationships/slide" Target="slides/slide130.xml"/><Relationship Id="rId182" Type="http://schemas.openxmlformats.org/officeDocument/2006/relationships/slide" Target="slides/slide172.xml"/><Relationship Id="rId378" Type="http://schemas.openxmlformats.org/officeDocument/2006/relationships/slide" Target="slides/slide368.xml"/><Relationship Id="rId403" Type="http://schemas.openxmlformats.org/officeDocument/2006/relationships/slide" Target="slides/slide393.xml"/><Relationship Id="rId6" Type="http://schemas.openxmlformats.org/officeDocument/2006/relationships/slideMaster" Target="slideMasters/slideMaster6.xml"/><Relationship Id="rId238" Type="http://schemas.openxmlformats.org/officeDocument/2006/relationships/slide" Target="slides/slide228.xml"/><Relationship Id="rId445" Type="http://schemas.openxmlformats.org/officeDocument/2006/relationships/slide" Target="slides/slide435.xml"/><Relationship Id="rId487" Type="http://schemas.openxmlformats.org/officeDocument/2006/relationships/slide" Target="slides/slide477.xml"/><Relationship Id="rId291" Type="http://schemas.openxmlformats.org/officeDocument/2006/relationships/slide" Target="slides/slide281.xml"/><Relationship Id="rId305" Type="http://schemas.openxmlformats.org/officeDocument/2006/relationships/slide" Target="slides/slide295.xml"/><Relationship Id="rId347" Type="http://schemas.openxmlformats.org/officeDocument/2006/relationships/slide" Target="slides/slide337.xml"/><Relationship Id="rId512" Type="http://schemas.openxmlformats.org/officeDocument/2006/relationships/slide" Target="slides/slide502.xml"/><Relationship Id="rId44" Type="http://schemas.openxmlformats.org/officeDocument/2006/relationships/slide" Target="slides/slide34.xml"/><Relationship Id="rId86" Type="http://schemas.openxmlformats.org/officeDocument/2006/relationships/slide" Target="slides/slide76.xml"/><Relationship Id="rId151" Type="http://schemas.openxmlformats.org/officeDocument/2006/relationships/slide" Target="slides/slide141.xml"/><Relationship Id="rId389" Type="http://schemas.openxmlformats.org/officeDocument/2006/relationships/slide" Target="slides/slide379.xml"/><Relationship Id="rId193" Type="http://schemas.openxmlformats.org/officeDocument/2006/relationships/slide" Target="slides/slide183.xml"/><Relationship Id="rId207" Type="http://schemas.openxmlformats.org/officeDocument/2006/relationships/slide" Target="slides/slide197.xml"/><Relationship Id="rId249" Type="http://schemas.openxmlformats.org/officeDocument/2006/relationships/slide" Target="slides/slide239.xml"/><Relationship Id="rId414" Type="http://schemas.openxmlformats.org/officeDocument/2006/relationships/slide" Target="slides/slide404.xml"/><Relationship Id="rId456" Type="http://schemas.openxmlformats.org/officeDocument/2006/relationships/slide" Target="slides/slide446.xml"/><Relationship Id="rId498" Type="http://schemas.openxmlformats.org/officeDocument/2006/relationships/slide" Target="slides/slide488.xml"/><Relationship Id="rId13" Type="http://schemas.openxmlformats.org/officeDocument/2006/relationships/slide" Target="slides/slide3.xml"/><Relationship Id="rId109" Type="http://schemas.openxmlformats.org/officeDocument/2006/relationships/slide" Target="slides/slide99.xml"/><Relationship Id="rId260" Type="http://schemas.openxmlformats.org/officeDocument/2006/relationships/slide" Target="slides/slide250.xml"/><Relationship Id="rId316" Type="http://schemas.openxmlformats.org/officeDocument/2006/relationships/slide" Target="slides/slide306.xml"/><Relationship Id="rId523" Type="http://schemas.openxmlformats.org/officeDocument/2006/relationships/viewProps" Target="viewProps.xml"/><Relationship Id="rId55" Type="http://schemas.openxmlformats.org/officeDocument/2006/relationships/slide" Target="slides/slide45.xml"/><Relationship Id="rId97" Type="http://schemas.openxmlformats.org/officeDocument/2006/relationships/slide" Target="slides/slide87.xml"/><Relationship Id="rId120" Type="http://schemas.openxmlformats.org/officeDocument/2006/relationships/slide" Target="slides/slide110.xml"/><Relationship Id="rId358" Type="http://schemas.openxmlformats.org/officeDocument/2006/relationships/slide" Target="slides/slide348.xml"/><Relationship Id="rId162" Type="http://schemas.openxmlformats.org/officeDocument/2006/relationships/slide" Target="slides/slide152.xml"/><Relationship Id="rId218" Type="http://schemas.openxmlformats.org/officeDocument/2006/relationships/slide" Target="slides/slide208.xml"/><Relationship Id="rId425" Type="http://schemas.openxmlformats.org/officeDocument/2006/relationships/slide" Target="slides/slide415.xml"/><Relationship Id="rId467" Type="http://schemas.openxmlformats.org/officeDocument/2006/relationships/slide" Target="slides/slide457.xml"/><Relationship Id="rId271" Type="http://schemas.openxmlformats.org/officeDocument/2006/relationships/slide" Target="slides/slide261.xml"/><Relationship Id="rId24" Type="http://schemas.openxmlformats.org/officeDocument/2006/relationships/slide" Target="slides/slide14.xml"/><Relationship Id="rId66" Type="http://schemas.openxmlformats.org/officeDocument/2006/relationships/slide" Target="slides/slide56.xml"/><Relationship Id="rId131" Type="http://schemas.openxmlformats.org/officeDocument/2006/relationships/slide" Target="slides/slide121.xml"/><Relationship Id="rId327" Type="http://schemas.openxmlformats.org/officeDocument/2006/relationships/slide" Target="slides/slide317.xml"/><Relationship Id="rId369" Type="http://schemas.openxmlformats.org/officeDocument/2006/relationships/slide" Target="slides/slide359.xml"/><Relationship Id="rId173" Type="http://schemas.openxmlformats.org/officeDocument/2006/relationships/slide" Target="slides/slide163.xml"/><Relationship Id="rId229" Type="http://schemas.openxmlformats.org/officeDocument/2006/relationships/slide" Target="slides/slide219.xml"/><Relationship Id="rId380" Type="http://schemas.openxmlformats.org/officeDocument/2006/relationships/slide" Target="slides/slide370.xml"/><Relationship Id="rId436" Type="http://schemas.openxmlformats.org/officeDocument/2006/relationships/slide" Target="slides/slide426.xml"/><Relationship Id="rId240" Type="http://schemas.openxmlformats.org/officeDocument/2006/relationships/slide" Target="slides/slide230.xml"/><Relationship Id="rId478" Type="http://schemas.openxmlformats.org/officeDocument/2006/relationships/slide" Target="slides/slide468.xml"/><Relationship Id="rId35" Type="http://schemas.openxmlformats.org/officeDocument/2006/relationships/slide" Target="slides/slide25.xml"/><Relationship Id="rId77" Type="http://schemas.openxmlformats.org/officeDocument/2006/relationships/slide" Target="slides/slide67.xml"/><Relationship Id="rId100" Type="http://schemas.openxmlformats.org/officeDocument/2006/relationships/slide" Target="slides/slide90.xml"/><Relationship Id="rId282" Type="http://schemas.openxmlformats.org/officeDocument/2006/relationships/slide" Target="slides/slide272.xml"/><Relationship Id="rId338" Type="http://schemas.openxmlformats.org/officeDocument/2006/relationships/slide" Target="slides/slide328.xml"/><Relationship Id="rId503" Type="http://schemas.openxmlformats.org/officeDocument/2006/relationships/slide" Target="slides/slide493.xml"/><Relationship Id="rId8" Type="http://schemas.openxmlformats.org/officeDocument/2006/relationships/slideMaster" Target="slideMasters/slideMaster8.xml"/><Relationship Id="rId142" Type="http://schemas.openxmlformats.org/officeDocument/2006/relationships/slide" Target="slides/slide132.xml"/><Relationship Id="rId184" Type="http://schemas.openxmlformats.org/officeDocument/2006/relationships/slide" Target="slides/slide174.xml"/><Relationship Id="rId391" Type="http://schemas.openxmlformats.org/officeDocument/2006/relationships/slide" Target="slides/slide381.xml"/><Relationship Id="rId405" Type="http://schemas.openxmlformats.org/officeDocument/2006/relationships/slide" Target="slides/slide395.xml"/><Relationship Id="rId447" Type="http://schemas.openxmlformats.org/officeDocument/2006/relationships/slide" Target="slides/slide437.xml"/><Relationship Id="rId251" Type="http://schemas.openxmlformats.org/officeDocument/2006/relationships/slide" Target="slides/slide241.xml"/><Relationship Id="rId489" Type="http://schemas.openxmlformats.org/officeDocument/2006/relationships/slide" Target="slides/slide479.xml"/><Relationship Id="rId46" Type="http://schemas.openxmlformats.org/officeDocument/2006/relationships/slide" Target="slides/slide36.xml"/><Relationship Id="rId293" Type="http://schemas.openxmlformats.org/officeDocument/2006/relationships/slide" Target="slides/slide283.xml"/><Relationship Id="rId307" Type="http://schemas.openxmlformats.org/officeDocument/2006/relationships/slide" Target="slides/slide297.xml"/><Relationship Id="rId349" Type="http://schemas.openxmlformats.org/officeDocument/2006/relationships/slide" Target="slides/slide339.xml"/><Relationship Id="rId514" Type="http://schemas.openxmlformats.org/officeDocument/2006/relationships/slide" Target="slides/slide504.xml"/><Relationship Id="rId88" Type="http://schemas.openxmlformats.org/officeDocument/2006/relationships/slide" Target="slides/slide78.xml"/><Relationship Id="rId111" Type="http://schemas.openxmlformats.org/officeDocument/2006/relationships/slide" Target="slides/slide101.xml"/><Relationship Id="rId153" Type="http://schemas.openxmlformats.org/officeDocument/2006/relationships/slide" Target="slides/slide143.xml"/><Relationship Id="rId195" Type="http://schemas.openxmlformats.org/officeDocument/2006/relationships/slide" Target="slides/slide185.xml"/><Relationship Id="rId209" Type="http://schemas.openxmlformats.org/officeDocument/2006/relationships/slide" Target="slides/slide199.xml"/><Relationship Id="rId360" Type="http://schemas.openxmlformats.org/officeDocument/2006/relationships/slide" Target="slides/slide350.xml"/><Relationship Id="rId416" Type="http://schemas.openxmlformats.org/officeDocument/2006/relationships/slide" Target="slides/slide406.xml"/><Relationship Id="rId220" Type="http://schemas.openxmlformats.org/officeDocument/2006/relationships/slide" Target="slides/slide210.xml"/><Relationship Id="rId458" Type="http://schemas.openxmlformats.org/officeDocument/2006/relationships/slide" Target="slides/slide448.xml"/><Relationship Id="rId15" Type="http://schemas.openxmlformats.org/officeDocument/2006/relationships/slide" Target="slides/slide5.xml"/><Relationship Id="rId57" Type="http://schemas.openxmlformats.org/officeDocument/2006/relationships/slide" Target="slides/slide47.xml"/><Relationship Id="rId262" Type="http://schemas.openxmlformats.org/officeDocument/2006/relationships/slide" Target="slides/slide252.xml"/><Relationship Id="rId318" Type="http://schemas.openxmlformats.org/officeDocument/2006/relationships/slide" Target="slides/slide308.xml"/><Relationship Id="rId525" Type="http://schemas.openxmlformats.org/officeDocument/2006/relationships/tableStyles" Target="tableStyles.xml"/><Relationship Id="rId99" Type="http://schemas.openxmlformats.org/officeDocument/2006/relationships/slide" Target="slides/slide89.xml"/><Relationship Id="rId122" Type="http://schemas.openxmlformats.org/officeDocument/2006/relationships/slide" Target="slides/slide112.xml"/><Relationship Id="rId164" Type="http://schemas.openxmlformats.org/officeDocument/2006/relationships/slide" Target="slides/slide154.xml"/><Relationship Id="rId371" Type="http://schemas.openxmlformats.org/officeDocument/2006/relationships/slide" Target="slides/slide361.xml"/><Relationship Id="rId427" Type="http://schemas.openxmlformats.org/officeDocument/2006/relationships/slide" Target="slides/slide417.xml"/><Relationship Id="rId469" Type="http://schemas.openxmlformats.org/officeDocument/2006/relationships/slide" Target="slides/slide459.xml"/><Relationship Id="rId26" Type="http://schemas.openxmlformats.org/officeDocument/2006/relationships/slide" Target="slides/slide16.xml"/><Relationship Id="rId231" Type="http://schemas.openxmlformats.org/officeDocument/2006/relationships/slide" Target="slides/slide221.xml"/><Relationship Id="rId273" Type="http://schemas.openxmlformats.org/officeDocument/2006/relationships/slide" Target="slides/slide263.xml"/><Relationship Id="rId329" Type="http://schemas.openxmlformats.org/officeDocument/2006/relationships/slide" Target="slides/slide319.xml"/><Relationship Id="rId480" Type="http://schemas.openxmlformats.org/officeDocument/2006/relationships/slide" Target="slides/slide470.xml"/><Relationship Id="rId68" Type="http://schemas.openxmlformats.org/officeDocument/2006/relationships/slide" Target="slides/slide58.xml"/><Relationship Id="rId133" Type="http://schemas.openxmlformats.org/officeDocument/2006/relationships/slide" Target="slides/slide123.xml"/><Relationship Id="rId175" Type="http://schemas.openxmlformats.org/officeDocument/2006/relationships/slide" Target="slides/slide165.xml"/><Relationship Id="rId340" Type="http://schemas.openxmlformats.org/officeDocument/2006/relationships/slide" Target="slides/slide330.xml"/><Relationship Id="rId200" Type="http://schemas.openxmlformats.org/officeDocument/2006/relationships/slide" Target="slides/slide190.xml"/><Relationship Id="rId382" Type="http://schemas.openxmlformats.org/officeDocument/2006/relationships/slide" Target="slides/slide372.xml"/><Relationship Id="rId438" Type="http://schemas.openxmlformats.org/officeDocument/2006/relationships/slide" Target="slides/slide428.xml"/><Relationship Id="rId242" Type="http://schemas.openxmlformats.org/officeDocument/2006/relationships/slide" Target="slides/slide232.xml"/><Relationship Id="rId284" Type="http://schemas.openxmlformats.org/officeDocument/2006/relationships/slide" Target="slides/slide274.xml"/><Relationship Id="rId491" Type="http://schemas.openxmlformats.org/officeDocument/2006/relationships/slide" Target="slides/slide481.xml"/><Relationship Id="rId505" Type="http://schemas.openxmlformats.org/officeDocument/2006/relationships/slide" Target="slides/slide495.xml"/><Relationship Id="rId37" Type="http://schemas.openxmlformats.org/officeDocument/2006/relationships/slide" Target="slides/slide27.xml"/><Relationship Id="rId79" Type="http://schemas.openxmlformats.org/officeDocument/2006/relationships/slide" Target="slides/slide69.xml"/><Relationship Id="rId102" Type="http://schemas.openxmlformats.org/officeDocument/2006/relationships/slide" Target="slides/slide92.xml"/><Relationship Id="rId144" Type="http://schemas.openxmlformats.org/officeDocument/2006/relationships/slide" Target="slides/slide134.xml"/><Relationship Id="rId90" Type="http://schemas.openxmlformats.org/officeDocument/2006/relationships/slide" Target="slides/slide80.xml"/><Relationship Id="rId186" Type="http://schemas.openxmlformats.org/officeDocument/2006/relationships/slide" Target="slides/slide176.xml"/><Relationship Id="rId351" Type="http://schemas.openxmlformats.org/officeDocument/2006/relationships/slide" Target="slides/slide341.xml"/><Relationship Id="rId393" Type="http://schemas.openxmlformats.org/officeDocument/2006/relationships/slide" Target="slides/slide383.xml"/><Relationship Id="rId407" Type="http://schemas.openxmlformats.org/officeDocument/2006/relationships/slide" Target="slides/slide397.xml"/><Relationship Id="rId449" Type="http://schemas.openxmlformats.org/officeDocument/2006/relationships/slide" Target="slides/slide439.xml"/><Relationship Id="rId211" Type="http://schemas.openxmlformats.org/officeDocument/2006/relationships/slide" Target="slides/slide201.xml"/><Relationship Id="rId253" Type="http://schemas.openxmlformats.org/officeDocument/2006/relationships/slide" Target="slides/slide243.xml"/><Relationship Id="rId295" Type="http://schemas.openxmlformats.org/officeDocument/2006/relationships/slide" Target="slides/slide285.xml"/><Relationship Id="rId309" Type="http://schemas.openxmlformats.org/officeDocument/2006/relationships/slide" Target="slides/slide299.xml"/><Relationship Id="rId460" Type="http://schemas.openxmlformats.org/officeDocument/2006/relationships/slide" Target="slides/slide450.xml"/><Relationship Id="rId516" Type="http://schemas.openxmlformats.org/officeDocument/2006/relationships/slide" Target="slides/slide506.xml"/><Relationship Id="rId48" Type="http://schemas.openxmlformats.org/officeDocument/2006/relationships/slide" Target="slides/slide38.xml"/><Relationship Id="rId113" Type="http://schemas.openxmlformats.org/officeDocument/2006/relationships/slide" Target="slides/slide103.xml"/><Relationship Id="rId320" Type="http://schemas.openxmlformats.org/officeDocument/2006/relationships/slide" Target="slides/slide310.xml"/><Relationship Id="rId155" Type="http://schemas.openxmlformats.org/officeDocument/2006/relationships/slide" Target="slides/slide145.xml"/><Relationship Id="rId197" Type="http://schemas.openxmlformats.org/officeDocument/2006/relationships/slide" Target="slides/slide187.xml"/><Relationship Id="rId362" Type="http://schemas.openxmlformats.org/officeDocument/2006/relationships/slide" Target="slides/slide352.xml"/><Relationship Id="rId418" Type="http://schemas.openxmlformats.org/officeDocument/2006/relationships/slide" Target="slides/slide408.xml"/><Relationship Id="rId222" Type="http://schemas.openxmlformats.org/officeDocument/2006/relationships/slide" Target="slides/slide212.xml"/><Relationship Id="rId264" Type="http://schemas.openxmlformats.org/officeDocument/2006/relationships/slide" Target="slides/slide254.xml"/><Relationship Id="rId471" Type="http://schemas.openxmlformats.org/officeDocument/2006/relationships/slide" Target="slides/slide461.xml"/><Relationship Id="rId17" Type="http://schemas.openxmlformats.org/officeDocument/2006/relationships/slide" Target="slides/slide7.xml"/><Relationship Id="rId59" Type="http://schemas.openxmlformats.org/officeDocument/2006/relationships/slide" Target="slides/slide49.xml"/><Relationship Id="rId124" Type="http://schemas.openxmlformats.org/officeDocument/2006/relationships/slide" Target="slides/slide114.xml"/><Relationship Id="rId70" Type="http://schemas.openxmlformats.org/officeDocument/2006/relationships/slide" Target="slides/slide60.xml"/><Relationship Id="rId166" Type="http://schemas.openxmlformats.org/officeDocument/2006/relationships/slide" Target="slides/slide156.xml"/><Relationship Id="rId331" Type="http://schemas.openxmlformats.org/officeDocument/2006/relationships/slide" Target="slides/slide321.xml"/><Relationship Id="rId373" Type="http://schemas.openxmlformats.org/officeDocument/2006/relationships/slide" Target="slides/slide363.xml"/><Relationship Id="rId429" Type="http://schemas.openxmlformats.org/officeDocument/2006/relationships/slide" Target="slides/slide419.xml"/><Relationship Id="rId1" Type="http://schemas.openxmlformats.org/officeDocument/2006/relationships/slideMaster" Target="slideMasters/slideMaster1.xml"/><Relationship Id="rId233" Type="http://schemas.openxmlformats.org/officeDocument/2006/relationships/slide" Target="slides/slide223.xml"/><Relationship Id="rId440" Type="http://schemas.openxmlformats.org/officeDocument/2006/relationships/slide" Target="slides/slide430.xml"/><Relationship Id="rId28" Type="http://schemas.openxmlformats.org/officeDocument/2006/relationships/slide" Target="slides/slide18.xml"/><Relationship Id="rId275" Type="http://schemas.openxmlformats.org/officeDocument/2006/relationships/slide" Target="slides/slide265.xml"/><Relationship Id="rId300" Type="http://schemas.openxmlformats.org/officeDocument/2006/relationships/slide" Target="slides/slide290.xml"/><Relationship Id="rId482" Type="http://schemas.openxmlformats.org/officeDocument/2006/relationships/slide" Target="slides/slide472.xml"/><Relationship Id="rId81" Type="http://schemas.openxmlformats.org/officeDocument/2006/relationships/slide" Target="slides/slide71.xml"/><Relationship Id="rId135" Type="http://schemas.openxmlformats.org/officeDocument/2006/relationships/slide" Target="slides/slide125.xml"/><Relationship Id="rId177" Type="http://schemas.openxmlformats.org/officeDocument/2006/relationships/slide" Target="slides/slide167.xml"/><Relationship Id="rId342" Type="http://schemas.openxmlformats.org/officeDocument/2006/relationships/slide" Target="slides/slide332.xml"/><Relationship Id="rId384" Type="http://schemas.openxmlformats.org/officeDocument/2006/relationships/slide" Target="slides/slide374.xml"/><Relationship Id="rId202" Type="http://schemas.openxmlformats.org/officeDocument/2006/relationships/slide" Target="slides/slide192.xml"/><Relationship Id="rId244" Type="http://schemas.openxmlformats.org/officeDocument/2006/relationships/slide" Target="slides/slide234.xml"/><Relationship Id="rId39" Type="http://schemas.openxmlformats.org/officeDocument/2006/relationships/slide" Target="slides/slide29.xml"/><Relationship Id="rId286" Type="http://schemas.openxmlformats.org/officeDocument/2006/relationships/slide" Target="slides/slide276.xml"/><Relationship Id="rId451" Type="http://schemas.openxmlformats.org/officeDocument/2006/relationships/slide" Target="slides/slide441.xml"/><Relationship Id="rId493" Type="http://schemas.openxmlformats.org/officeDocument/2006/relationships/slide" Target="slides/slide483.xml"/><Relationship Id="rId507" Type="http://schemas.openxmlformats.org/officeDocument/2006/relationships/slide" Target="slides/slide497.xml"/><Relationship Id="rId50" Type="http://schemas.openxmlformats.org/officeDocument/2006/relationships/slide" Target="slides/slide40.xml"/><Relationship Id="rId104" Type="http://schemas.openxmlformats.org/officeDocument/2006/relationships/slide" Target="slides/slide94.xml"/><Relationship Id="rId146" Type="http://schemas.openxmlformats.org/officeDocument/2006/relationships/slide" Target="slides/slide136.xml"/><Relationship Id="rId188" Type="http://schemas.openxmlformats.org/officeDocument/2006/relationships/slide" Target="slides/slide178.xml"/><Relationship Id="rId311" Type="http://schemas.openxmlformats.org/officeDocument/2006/relationships/slide" Target="slides/slide301.xml"/><Relationship Id="rId353" Type="http://schemas.openxmlformats.org/officeDocument/2006/relationships/slide" Target="slides/slide343.xml"/><Relationship Id="rId395" Type="http://schemas.openxmlformats.org/officeDocument/2006/relationships/slide" Target="slides/slide385.xml"/><Relationship Id="rId409" Type="http://schemas.openxmlformats.org/officeDocument/2006/relationships/slide" Target="slides/slide399.xml"/><Relationship Id="rId92" Type="http://schemas.openxmlformats.org/officeDocument/2006/relationships/slide" Target="slides/slide82.xml"/><Relationship Id="rId213" Type="http://schemas.openxmlformats.org/officeDocument/2006/relationships/slide" Target="slides/slide203.xml"/><Relationship Id="rId420" Type="http://schemas.openxmlformats.org/officeDocument/2006/relationships/slide" Target="slides/slide410.xml"/><Relationship Id="rId255" Type="http://schemas.openxmlformats.org/officeDocument/2006/relationships/slide" Target="slides/slide245.xml"/><Relationship Id="rId297" Type="http://schemas.openxmlformats.org/officeDocument/2006/relationships/slide" Target="slides/slide287.xml"/><Relationship Id="rId462" Type="http://schemas.openxmlformats.org/officeDocument/2006/relationships/slide" Target="slides/slide452.xml"/><Relationship Id="rId518" Type="http://schemas.openxmlformats.org/officeDocument/2006/relationships/slide" Target="slides/slide508.xml"/><Relationship Id="rId115" Type="http://schemas.openxmlformats.org/officeDocument/2006/relationships/slide" Target="slides/slide105.xml"/><Relationship Id="rId157" Type="http://schemas.openxmlformats.org/officeDocument/2006/relationships/slide" Target="slides/slide147.xml"/><Relationship Id="rId322" Type="http://schemas.openxmlformats.org/officeDocument/2006/relationships/slide" Target="slides/slide312.xml"/><Relationship Id="rId364" Type="http://schemas.openxmlformats.org/officeDocument/2006/relationships/slide" Target="slides/slide354.xml"/><Relationship Id="rId61" Type="http://schemas.openxmlformats.org/officeDocument/2006/relationships/slide" Target="slides/slide51.xml"/><Relationship Id="rId199" Type="http://schemas.openxmlformats.org/officeDocument/2006/relationships/slide" Target="slides/slide189.xml"/><Relationship Id="rId19" Type="http://schemas.openxmlformats.org/officeDocument/2006/relationships/slide" Target="slides/slide9.xml"/><Relationship Id="rId224" Type="http://schemas.openxmlformats.org/officeDocument/2006/relationships/slide" Target="slides/slide214.xml"/><Relationship Id="rId266" Type="http://schemas.openxmlformats.org/officeDocument/2006/relationships/slide" Target="slides/slide256.xml"/><Relationship Id="rId431" Type="http://schemas.openxmlformats.org/officeDocument/2006/relationships/slide" Target="slides/slide421.xml"/><Relationship Id="rId473" Type="http://schemas.openxmlformats.org/officeDocument/2006/relationships/slide" Target="slides/slide463.xml"/><Relationship Id="rId30" Type="http://schemas.openxmlformats.org/officeDocument/2006/relationships/slide" Target="slides/slide20.xml"/><Relationship Id="rId126" Type="http://schemas.openxmlformats.org/officeDocument/2006/relationships/slide" Target="slides/slide116.xml"/><Relationship Id="rId168" Type="http://schemas.openxmlformats.org/officeDocument/2006/relationships/slide" Target="slides/slide158.xml"/><Relationship Id="rId333" Type="http://schemas.openxmlformats.org/officeDocument/2006/relationships/slide" Target="slides/slide323.xml"/><Relationship Id="rId72" Type="http://schemas.openxmlformats.org/officeDocument/2006/relationships/slide" Target="slides/slide62.xml"/><Relationship Id="rId375" Type="http://schemas.openxmlformats.org/officeDocument/2006/relationships/slide" Target="slides/slide365.xml"/><Relationship Id="rId3" Type="http://schemas.openxmlformats.org/officeDocument/2006/relationships/slideMaster" Target="slideMasters/slideMaster3.xml"/><Relationship Id="rId235" Type="http://schemas.openxmlformats.org/officeDocument/2006/relationships/slide" Target="slides/slide225.xml"/><Relationship Id="rId277" Type="http://schemas.openxmlformats.org/officeDocument/2006/relationships/slide" Target="slides/slide267.xml"/><Relationship Id="rId400" Type="http://schemas.openxmlformats.org/officeDocument/2006/relationships/slide" Target="slides/slide390.xml"/><Relationship Id="rId442" Type="http://schemas.openxmlformats.org/officeDocument/2006/relationships/slide" Target="slides/slide432.xml"/><Relationship Id="rId484" Type="http://schemas.openxmlformats.org/officeDocument/2006/relationships/slide" Target="slides/slide474.xml"/><Relationship Id="rId137" Type="http://schemas.openxmlformats.org/officeDocument/2006/relationships/slide" Target="slides/slide127.xml"/><Relationship Id="rId302" Type="http://schemas.openxmlformats.org/officeDocument/2006/relationships/slide" Target="slides/slide292.xml"/><Relationship Id="rId344" Type="http://schemas.openxmlformats.org/officeDocument/2006/relationships/slide" Target="slides/slide334.xml"/><Relationship Id="rId41" Type="http://schemas.openxmlformats.org/officeDocument/2006/relationships/slide" Target="slides/slide31.xml"/><Relationship Id="rId83" Type="http://schemas.openxmlformats.org/officeDocument/2006/relationships/slide" Target="slides/slide73.xml"/><Relationship Id="rId179" Type="http://schemas.openxmlformats.org/officeDocument/2006/relationships/slide" Target="slides/slide169.xml"/><Relationship Id="rId386" Type="http://schemas.openxmlformats.org/officeDocument/2006/relationships/slide" Target="slides/slide376.xml"/><Relationship Id="rId190" Type="http://schemas.openxmlformats.org/officeDocument/2006/relationships/slide" Target="slides/slide180.xml"/><Relationship Id="rId204" Type="http://schemas.openxmlformats.org/officeDocument/2006/relationships/slide" Target="slides/slide194.xml"/><Relationship Id="rId246" Type="http://schemas.openxmlformats.org/officeDocument/2006/relationships/slide" Target="slides/slide236.xml"/><Relationship Id="rId288" Type="http://schemas.openxmlformats.org/officeDocument/2006/relationships/slide" Target="slides/slide278.xml"/><Relationship Id="rId411" Type="http://schemas.openxmlformats.org/officeDocument/2006/relationships/slide" Target="slides/slide401.xml"/><Relationship Id="rId453" Type="http://schemas.openxmlformats.org/officeDocument/2006/relationships/slide" Target="slides/slide443.xml"/><Relationship Id="rId509" Type="http://schemas.openxmlformats.org/officeDocument/2006/relationships/slide" Target="slides/slide499.xml"/><Relationship Id="rId106" Type="http://schemas.openxmlformats.org/officeDocument/2006/relationships/slide" Target="slides/slide96.xml"/><Relationship Id="rId313" Type="http://schemas.openxmlformats.org/officeDocument/2006/relationships/slide" Target="slides/slide303.xml"/><Relationship Id="rId495" Type="http://schemas.openxmlformats.org/officeDocument/2006/relationships/slide" Target="slides/slide485.xml"/><Relationship Id="rId10" Type="http://schemas.openxmlformats.org/officeDocument/2006/relationships/slideMaster" Target="slideMasters/slideMaster10.xml"/><Relationship Id="rId52" Type="http://schemas.openxmlformats.org/officeDocument/2006/relationships/slide" Target="slides/slide42.xml"/><Relationship Id="rId94" Type="http://schemas.openxmlformats.org/officeDocument/2006/relationships/slide" Target="slides/slide84.xml"/><Relationship Id="rId148" Type="http://schemas.openxmlformats.org/officeDocument/2006/relationships/slide" Target="slides/slide138.xml"/><Relationship Id="rId355" Type="http://schemas.openxmlformats.org/officeDocument/2006/relationships/slide" Target="slides/slide345.xml"/><Relationship Id="rId397" Type="http://schemas.openxmlformats.org/officeDocument/2006/relationships/slide" Target="slides/slide387.xml"/><Relationship Id="rId520" Type="http://schemas.openxmlformats.org/officeDocument/2006/relationships/handoutMaster" Target="handoutMasters/handoutMaster1.xml"/><Relationship Id="rId215" Type="http://schemas.openxmlformats.org/officeDocument/2006/relationships/slide" Target="slides/slide205.xml"/><Relationship Id="rId257" Type="http://schemas.openxmlformats.org/officeDocument/2006/relationships/slide" Target="slides/slide247.xml"/><Relationship Id="rId422" Type="http://schemas.openxmlformats.org/officeDocument/2006/relationships/slide" Target="slides/slide412.xml"/><Relationship Id="rId464" Type="http://schemas.openxmlformats.org/officeDocument/2006/relationships/slide" Target="slides/slide454.xml"/><Relationship Id="rId299" Type="http://schemas.openxmlformats.org/officeDocument/2006/relationships/slide" Target="slides/slide289.xml"/><Relationship Id="rId63" Type="http://schemas.openxmlformats.org/officeDocument/2006/relationships/slide" Target="slides/slide53.xml"/><Relationship Id="rId159" Type="http://schemas.openxmlformats.org/officeDocument/2006/relationships/slide" Target="slides/slide149.xml"/><Relationship Id="rId366" Type="http://schemas.openxmlformats.org/officeDocument/2006/relationships/slide" Target="slides/slide356.xml"/><Relationship Id="rId226" Type="http://schemas.openxmlformats.org/officeDocument/2006/relationships/slide" Target="slides/slide216.xml"/><Relationship Id="rId433" Type="http://schemas.openxmlformats.org/officeDocument/2006/relationships/slide" Target="slides/slide4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2022/10/7</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2022/10/7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t>25</a:t>
            </a:fld>
            <a:endParaRPr lang="zh-CN" altLang="en-US"/>
          </a:p>
        </p:txBody>
      </p:sp>
    </p:spTree>
    <p:extLst>
      <p:ext uri="{BB962C8B-B14F-4D97-AF65-F5344CB8AC3E}">
        <p14:creationId xmlns:p14="http://schemas.microsoft.com/office/powerpoint/2010/main" val="790621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8855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08923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240481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274736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335266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83796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059508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69561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65428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2603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9153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7954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05241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t>99</a:t>
            </a:fld>
            <a:endParaRPr lang="zh-CN" altLang="en-US"/>
          </a:p>
        </p:txBody>
      </p:sp>
    </p:spTree>
    <p:extLst>
      <p:ext uri="{BB962C8B-B14F-4D97-AF65-F5344CB8AC3E}">
        <p14:creationId xmlns:p14="http://schemas.microsoft.com/office/powerpoint/2010/main" val="4290123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108</a:t>
            </a:fld>
            <a:endParaRPr lang="zh-CN" altLang="en-US"/>
          </a:p>
        </p:txBody>
      </p:sp>
    </p:spTree>
    <p:extLst>
      <p:ext uri="{BB962C8B-B14F-4D97-AF65-F5344CB8AC3E}">
        <p14:creationId xmlns:p14="http://schemas.microsoft.com/office/powerpoint/2010/main" val="3954801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75462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2614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096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t>43</a:t>
            </a:fld>
            <a:endParaRPr lang="zh-CN" altLang="en-US"/>
          </a:p>
        </p:txBody>
      </p:sp>
    </p:spTree>
    <p:extLst>
      <p:ext uri="{BB962C8B-B14F-4D97-AF65-F5344CB8AC3E}">
        <p14:creationId xmlns:p14="http://schemas.microsoft.com/office/powerpoint/2010/main" val="3118097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269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02782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64715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6749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16695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7652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4212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97829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9028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0182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t>44</a:t>
            </a:fld>
            <a:endParaRPr lang="zh-CN" altLang="en-US"/>
          </a:p>
        </p:txBody>
      </p:sp>
    </p:spTree>
    <p:extLst>
      <p:ext uri="{BB962C8B-B14F-4D97-AF65-F5344CB8AC3E}">
        <p14:creationId xmlns:p14="http://schemas.microsoft.com/office/powerpoint/2010/main" val="2356294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6760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45567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4784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95567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063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1826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45600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2857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3646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3592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t>45</a:t>
            </a:fld>
            <a:endParaRPr lang="zh-CN" altLang="en-US"/>
          </a:p>
        </p:txBody>
      </p:sp>
    </p:spTree>
    <p:extLst>
      <p:ext uri="{BB962C8B-B14F-4D97-AF65-F5344CB8AC3E}">
        <p14:creationId xmlns:p14="http://schemas.microsoft.com/office/powerpoint/2010/main" val="4219600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4227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29423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5670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42437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3455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536106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667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4850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7595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3245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47</a:t>
            </a:fld>
            <a:endParaRPr lang="zh-CN" altLang="en-US"/>
          </a:p>
        </p:txBody>
      </p:sp>
    </p:spTree>
    <p:extLst>
      <p:ext uri="{BB962C8B-B14F-4D97-AF65-F5344CB8AC3E}">
        <p14:creationId xmlns:p14="http://schemas.microsoft.com/office/powerpoint/2010/main" val="16459852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8806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2738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22821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59650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15946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7627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80789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73307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2954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698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149549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5396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207829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940632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6127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96508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61928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438028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38942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45287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7957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7971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33127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730429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86913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92087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632933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703837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87760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98287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955243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4747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4893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446791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307610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132364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81400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09910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83478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881881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53129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644753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5652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14487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32065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372208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747094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91315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13083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77056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836386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941356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87068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19563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455844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785766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41431198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30035039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4940270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7299925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58917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99677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408881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7333001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9326590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750415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7909098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304156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425933367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590102"/>
            <a:ext cx="10749598" cy="3850540"/>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2831664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03185"/>
            <a:ext cx="10719120" cy="3819718"/>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312814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28517"/>
            <a:ext cx="10748057" cy="3922461"/>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955911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05009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1598036"/>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240381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1618707"/>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824224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155812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625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455DD043-453D-F04F-965C-A5E686829A6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extLst>
      <p:ext uri="{BB962C8B-B14F-4D97-AF65-F5344CB8AC3E}">
        <p14:creationId xmlns:p14="http://schemas.microsoft.com/office/powerpoint/2010/main" val="30990413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60146"/>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A6C6B16B-7FC0-904C-B475-F9CF5C74E36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extLst>
      <p:ext uri="{BB962C8B-B14F-4D97-AF65-F5344CB8AC3E}">
        <p14:creationId xmlns:p14="http://schemas.microsoft.com/office/powerpoint/2010/main" val="35824971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4782"/>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1FD7787D-704C-E74D-B53E-A392EAB4805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extLst>
      <p:ext uri="{BB962C8B-B14F-4D97-AF65-F5344CB8AC3E}">
        <p14:creationId xmlns:p14="http://schemas.microsoft.com/office/powerpoint/2010/main" val="29025636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0861011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37739457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2859497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3578127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7811283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5080280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2090211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40540907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zh-CN" altLang="en-US" sz="4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kumimoji="0" lang="zh-TW" altLang="zh-CN" sz="4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4662720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7688695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7474268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2359851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5018300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825136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895852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166120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812832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9639378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136831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5327295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6188951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4880134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22921588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408544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image" Target="../media/image4.png"/><Relationship Id="rId2" Type="http://schemas.openxmlformats.org/officeDocument/2006/relationships/slideLayout" Target="../slideLayouts/slideLayout56.xml"/><Relationship Id="rId16" Type="http://schemas.openxmlformats.org/officeDocument/2006/relationships/theme" Target="../theme/theme1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theme" Target="../theme/theme6.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4.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theme" Target="../theme/theme9.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421613617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0" r:id="rId14"/>
    <p:sldLayoutId id="2147483706"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61750220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479B63A-0E02-2349-8BED-44C85C23E17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9" name="矩形 18">
            <a:extLst>
              <a:ext uri="{FF2B5EF4-FFF2-40B4-BE49-F238E27FC236}">
                <a16:creationId xmlns:a16="http://schemas.microsoft.com/office/drawing/2014/main" id="{EACD341D-631E-1C41-AA57-E78DF51FD162}"/>
              </a:ext>
            </a:extLst>
          </p:cNvPr>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多一句没有，少一句不行，用最短时间，教会最实用的技术！</a:t>
            </a:r>
          </a:p>
        </p:txBody>
      </p:sp>
      <p:sp>
        <p:nvSpPr>
          <p:cNvPr id="21" name="矩形 20">
            <a:extLst>
              <a:ext uri="{FF2B5EF4-FFF2-40B4-BE49-F238E27FC236}">
                <a16:creationId xmlns:a16="http://schemas.microsoft.com/office/drawing/2014/main" id="{FA13C4AB-ADA7-6942-8140-5DC8E0577838}"/>
              </a:ext>
            </a:extLst>
          </p:cNvPr>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D04C7863-89B5-3040-9FC7-D2B2A900C20B}"/>
              </a:ext>
            </a:extLst>
          </p:cNvPr>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3EF68358-2C42-514C-A18F-D22A7C3B0412}"/>
              </a:ext>
            </a:extLst>
          </p:cNvPr>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D7A90E8C-99EA-674B-BE48-642DDFA26B82}"/>
              </a:ext>
            </a:extLst>
          </p:cNvPr>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a:extLst>
              <a:ext uri="{FF2B5EF4-FFF2-40B4-BE49-F238E27FC236}">
                <a16:creationId xmlns:a16="http://schemas.microsoft.com/office/drawing/2014/main" id="{DC5CCC4C-800E-9040-97B5-C1E1BE251216}"/>
              </a:ext>
            </a:extLst>
          </p:cNvPr>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a:extLst>
              <a:ext uri="{FF2B5EF4-FFF2-40B4-BE49-F238E27FC236}">
                <a16:creationId xmlns:a16="http://schemas.microsoft.com/office/drawing/2014/main" id="{36B7D234-E207-414F-8E81-F360C01EFFF1}"/>
              </a:ext>
            </a:extLst>
          </p:cNvPr>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endParaRPr lang="zh-CN" altLang="en-US" sz="2400" dirty="0">
              <a:latin typeface="Segoe UI" pitchFamily="34" charset="0"/>
              <a:ea typeface="微软雅黑" pitchFamily="34" charset="-122"/>
            </a:endParaRPr>
          </a:p>
        </p:txBody>
      </p:sp>
      <p:sp>
        <p:nvSpPr>
          <p:cNvPr id="27" name="矩形 14">
            <a:extLst>
              <a:ext uri="{FF2B5EF4-FFF2-40B4-BE49-F238E27FC236}">
                <a16:creationId xmlns:a16="http://schemas.microsoft.com/office/drawing/2014/main" id="{CBF3DED2-69B0-F340-BDFB-E540327A7264}"/>
              </a:ext>
            </a:extLst>
          </p:cNvPr>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 fmla="*/ 0 w 2202525"/>
              <a:gd name="connsiteY0" fmla="*/ 0 h 275631"/>
              <a:gd name="connsiteX1" fmla="*/ 2202525 w 2202525"/>
              <a:gd name="connsiteY1" fmla="*/ 0 h 275631"/>
              <a:gd name="connsiteX2" fmla="*/ 2202525 w 2202525"/>
              <a:gd name="connsiteY2" fmla="*/ 275631 h 275631"/>
              <a:gd name="connsiteX3" fmla="*/ 104775 w 2202525"/>
              <a:gd name="connsiteY3" fmla="*/ 272456 h 275631"/>
              <a:gd name="connsiteX4" fmla="*/ 0 w 2202525"/>
              <a:gd name="connsiteY4" fmla="*/ 0 h 27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sz="2400">
              <a:latin typeface="Segoe UI" pitchFamily="34" charset="0"/>
              <a:ea typeface="微软雅黑" pitchFamily="34" charset="-122"/>
            </a:endParaRPr>
          </a:p>
        </p:txBody>
      </p:sp>
      <p:sp>
        <p:nvSpPr>
          <p:cNvPr id="28" name="矩形 27">
            <a:extLst>
              <a:ext uri="{FF2B5EF4-FFF2-40B4-BE49-F238E27FC236}">
                <a16:creationId xmlns:a16="http://schemas.microsoft.com/office/drawing/2014/main" id="{B5840A94-AFCB-F14C-AC1D-7BFA5CCE05BC}"/>
              </a:ext>
            </a:extLst>
          </p:cNvPr>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STKaiti" panose="02010600040101010101" pitchFamily="2" charset="-122"/>
                <a:ea typeface="STKaiti" panose="02010600040101010101" pitchFamily="2" charset="-122"/>
                <a:cs typeface="Alibaba PuHuiTi" pitchFamily="18" charset="-122"/>
              </a:rPr>
              <a:t>高级软件人才培训专家</a:t>
            </a:r>
          </a:p>
        </p:txBody>
      </p:sp>
    </p:spTree>
    <p:extLst>
      <p:ext uri="{BB962C8B-B14F-4D97-AF65-F5344CB8AC3E}">
        <p14:creationId xmlns:p14="http://schemas.microsoft.com/office/powerpoint/2010/main" val="26483052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5.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7.xml"/></Relationships>
</file>

<file path=ppt/slides/_rels/slide2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3.xml.rels><?xml version="1.0" encoding="UTF-8" standalone="yes"?>
<Relationships xmlns="http://schemas.openxmlformats.org/package/2006/relationships"><Relationship Id="rId2" Type="http://schemas.openxmlformats.org/officeDocument/2006/relationships/hyperlink" Target="https://www.runoob.com/mysql/mysql-func-ifnull.html" TargetMode="External"/><Relationship Id="rId1" Type="http://schemas.openxmlformats.org/officeDocument/2006/relationships/slideLayout" Target="../slideLayouts/slideLayout3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7.xml"/></Relationships>
</file>

<file path=ppt/slides/_rels/slide23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7.xml"/></Relationships>
</file>

<file path=ppt/slides/_rels/slide24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7.xml"/></Relationships>
</file>

<file path=ppt/slides/_rels/slide2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7.xml"/></Relationships>
</file>

<file path=ppt/slides/_rels/slide24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7.xml"/></Relationships>
</file>

<file path=ppt/slides/_rels/slide24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28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5.xml.rels><?xml version="1.0" encoding="UTF-8" standalone="yes"?>
<Relationships xmlns="http://schemas.openxmlformats.org/package/2006/relationships"><Relationship Id="rId2" Type="http://schemas.openxmlformats.org/officeDocument/2006/relationships/hyperlink" Target="https://dev.mysql.com/doc/refman/5.7/en/declare-handler.html" TargetMode="External"/><Relationship Id="rId1" Type="http://schemas.openxmlformats.org/officeDocument/2006/relationships/slideLayout" Target="../slideLayouts/slideLayout3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7.xml"/><Relationship Id="rId4" Type="http://schemas.openxmlformats.org/officeDocument/2006/relationships/image" Target="../media/image150.png"/></Relationships>
</file>

<file path=ppt/slides/_rels/slide3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7.xml"/><Relationship Id="rId4" Type="http://schemas.openxmlformats.org/officeDocument/2006/relationships/image" Target="../media/image153.png"/></Relationships>
</file>

<file path=ppt/slides/_rels/slide3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7.xml"/><Relationship Id="rId4" Type="http://schemas.openxmlformats.org/officeDocument/2006/relationships/image" Target="../media/image153.png"/></Relationships>
</file>

<file path=ppt/slides/_rels/slide3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7.xml"/></Relationships>
</file>

<file path=ppt/slides/_rels/slide37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7.xml"/></Relationships>
</file>

<file path=ppt/slides/_rels/slide3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7.xml"/><Relationship Id="rId4" Type="http://schemas.openxmlformats.org/officeDocument/2006/relationships/image" Target="../media/image1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3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7.xml"/></Relationships>
</file>

<file path=ppt/slides/_rels/slide38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7.xml"/><Relationship Id="rId5" Type="http://schemas.openxmlformats.org/officeDocument/2006/relationships/image" Target="../media/image166.png"/><Relationship Id="rId4" Type="http://schemas.openxmlformats.org/officeDocument/2006/relationships/image" Target="../media/image165.png"/></Relationships>
</file>

<file path=ppt/slides/_rels/slide3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7.xml"/></Relationships>
</file>

<file path=ppt/slides/_rels/slide39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7.xml"/></Relationships>
</file>

<file path=ppt/slides/_rels/slide39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7.xml"/></Relationships>
</file>

<file path=ppt/slides/_rels/slide40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7.xml"/></Relationships>
</file>

<file path=ppt/slides/_rels/slide40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5.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3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3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7.xml"/></Relationships>
</file>

<file path=ppt/slides/_rels/slide41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30.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3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7.xml"/></Relationships>
</file>

<file path=ppt/slides/_rels/slide43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7.xml"/></Relationships>
</file>

<file path=ppt/slides/_rels/slide43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7.xml"/></Relationships>
</file>

<file path=ppt/slides/_rels/slide44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7.xml"/></Relationships>
</file>

<file path=ppt/slides/_rels/slide44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7.xml"/></Relationships>
</file>

<file path=ppt/slides/_rels/slide44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7.xml"/></Relationships>
</file>

<file path=ppt/slides/_rels/slide44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7.xml"/></Relationships>
</file>

<file path=ppt/slides/_rels/slide44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7.xml"/></Relationships>
</file>

<file path=ppt/slides/_rels/slide44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7.xml"/></Relationships>
</file>

<file path=ppt/slides/_rels/slide44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7.xml"/></Relationships>
</file>

<file path=ppt/slides/_rels/slide45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7.xml"/></Relationships>
</file>

<file path=ppt/slides/_rels/slide45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7.xml"/></Relationships>
</file>

<file path=ppt/slides/_rels/slide45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3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3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37.xml"/></Relationships>
</file>

<file path=ppt/slides/_rels/slide47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37.xml"/></Relationships>
</file>

<file path=ppt/slides/_rels/slide48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3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5.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3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2.xml"/></Relationships>
</file>

<file path=ppt/slides/_rels/slide49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52.xml"/><Relationship Id="rId1" Type="http://schemas.openxmlformats.org/officeDocument/2006/relationships/tags" Target="../tags/tag5.xml"/></Relationships>
</file>

<file path=ppt/slides/_rels/slide4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52.xml"/></Relationships>
</file>

<file path=ppt/slides/_rels/slide4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2.xml"/></Relationships>
</file>

<file path=ppt/slides/_rels/slide499.xml.rels><?xml version="1.0" encoding="UTF-8" standalone="yes"?>
<Relationships xmlns="http://schemas.openxmlformats.org/package/2006/relationships"><Relationship Id="rId3" Type="http://schemas.openxmlformats.org/officeDocument/2006/relationships/image" Target="../media/image211.gif"/><Relationship Id="rId2" Type="http://schemas.openxmlformats.org/officeDocument/2006/relationships/image" Target="../media/image13.png"/><Relationship Id="rId1" Type="http://schemas.openxmlformats.org/officeDocument/2006/relationships/slideLayout" Target="../slideLayouts/slideLayout52.xml"/><Relationship Id="rId4" Type="http://schemas.openxmlformats.org/officeDocument/2006/relationships/image" Target="../media/image2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2.xml"/></Relationships>
</file>

<file path=ppt/slides/_rels/slide5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5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2.xml"/></Relationships>
</file>

<file path=ppt/slides/_rels/slide50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2.xml"/></Relationships>
</file>

<file path=ppt/slides/_rels/slide504.xml.rels><?xml version="1.0" encoding="UTF-8" standalone="yes"?>
<Relationships xmlns="http://schemas.openxmlformats.org/package/2006/relationships"><Relationship Id="rId2" Type="http://schemas.openxmlformats.org/officeDocument/2006/relationships/image" Target="../media/image213.gif"/><Relationship Id="rId1" Type="http://schemas.openxmlformats.org/officeDocument/2006/relationships/slideLayout" Target="../slideLayouts/slideLayout5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6.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2.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a:xfrm>
            <a:off x="141142" y="2270125"/>
            <a:ext cx="11565835" cy="1158875"/>
          </a:xfrm>
        </p:spPr>
        <p:txBody>
          <a:bodyPr/>
          <a:lstStyle/>
          <a:p>
            <a:r>
              <a:rPr kumimoji="1" lang="zh-CN" altLang="en-US" sz="6600"/>
              <a:t>最全</a:t>
            </a:r>
            <a:r>
              <a:rPr kumimoji="1" lang="en-US" altLang="zh-CN" sz="6600"/>
              <a:t>MySQL8.0</a:t>
            </a:r>
            <a:r>
              <a:rPr kumimoji="1" lang="zh-CN" altLang="en-US" sz="6600"/>
              <a:t>实战教程</a:t>
            </a:r>
            <a:endParaRPr kumimoji="1" lang="zh-CN" altLang="en-US" sz="6600" dirty="0"/>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kumimoji="1" lang="zh-CN" altLang="en-US" dirty="0"/>
              <a:t>学多久？</a:t>
            </a:r>
            <a:endParaRPr lang="zh-CN" altLang="en-US" dirty="0"/>
          </a:p>
        </p:txBody>
      </p:sp>
      <p:sp>
        <p:nvSpPr>
          <p:cNvPr id="16" name="文本框 15">
            <a:extLst>
              <a:ext uri="{FF2B5EF4-FFF2-40B4-BE49-F238E27FC236}">
                <a16:creationId xmlns:a16="http://schemas.microsoft.com/office/drawing/2014/main" id="{1C9ABFA7-0874-4EAE-8AD6-F6DA45C9E7E6}"/>
              </a:ext>
            </a:extLst>
          </p:cNvPr>
          <p:cNvSpPr txBox="1"/>
          <p:nvPr/>
        </p:nvSpPr>
        <p:spPr>
          <a:xfrm>
            <a:off x="6943336" y="1729666"/>
            <a:ext cx="1781257"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a:solidFill>
                  <a:srgbClr val="AD2B26"/>
                </a:solidFill>
                <a:latin typeface="Alibaba PuHuiTi" pitchFamily="18" charset="-122"/>
                <a:ea typeface="Alibaba PuHuiTi" pitchFamily="18" charset="-122"/>
                <a:cs typeface="Alibaba PuHuiTi" pitchFamily="18" charset="-122"/>
              </a:rPr>
              <a:t>30</a:t>
            </a: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 </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个小时</a:t>
            </a:r>
            <a:endParaRPr kumimoji="1" lang="zh-CN" altLang="en-US" sz="105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pic>
        <p:nvPicPr>
          <p:cNvPr id="4" name="图片 3">
            <a:extLst>
              <a:ext uri="{FF2B5EF4-FFF2-40B4-BE49-F238E27FC236}">
                <a16:creationId xmlns:a16="http://schemas.microsoft.com/office/drawing/2014/main" id="{C78B2BC4-F7FC-4F62-B245-BFED073C6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8676" y="1524740"/>
            <a:ext cx="3551739" cy="3551739"/>
          </a:xfrm>
          <a:prstGeom prst="rect">
            <a:avLst/>
          </a:prstGeom>
        </p:spPr>
      </p:pic>
      <p:sp>
        <p:nvSpPr>
          <p:cNvPr id="11" name="文本框 10">
            <a:extLst>
              <a:ext uri="{FF2B5EF4-FFF2-40B4-BE49-F238E27FC236}">
                <a16:creationId xmlns:a16="http://schemas.microsoft.com/office/drawing/2014/main" id="{B4C1801B-C557-4A5F-BE27-DED4EAD7E45B}"/>
              </a:ext>
            </a:extLst>
          </p:cNvPr>
          <p:cNvSpPr txBox="1"/>
          <p:nvPr/>
        </p:nvSpPr>
        <p:spPr>
          <a:xfrm>
            <a:off x="7058752" y="2779474"/>
            <a:ext cx="1189748"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a:solidFill>
                  <a:srgbClr val="AD2B26"/>
                </a:solidFill>
                <a:latin typeface="Alibaba PuHuiTi" pitchFamily="18" charset="-122"/>
                <a:ea typeface="Alibaba PuHuiTi" pitchFamily="18" charset="-122"/>
                <a:cs typeface="Alibaba PuHuiTi" pitchFamily="18" charset="-122"/>
              </a:rPr>
              <a:t>2</a:t>
            </a: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 </a:t>
            </a:r>
            <a:r>
              <a:rPr lang="zh-CN" altLang="en-US" dirty="0">
                <a:solidFill>
                  <a:prstClr val="black">
                    <a:lumMod val="65000"/>
                    <a:lumOff val="35000"/>
                  </a:prstClr>
                </a:solidFill>
                <a:latin typeface="Alibaba PuHuiTi" pitchFamily="18" charset="-122"/>
                <a:ea typeface="Alibaba PuHuiTi" pitchFamily="18" charset="-122"/>
                <a:cs typeface="Alibaba PuHuiTi" pitchFamily="18" charset="-122"/>
              </a:rPr>
              <a:t>小时</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5" name="文本框 14">
            <a:extLst>
              <a:ext uri="{FF2B5EF4-FFF2-40B4-BE49-F238E27FC236}">
                <a16:creationId xmlns:a16="http://schemas.microsoft.com/office/drawing/2014/main" id="{1222E685-26C3-48B4-B4B4-5D5B55D2221F}"/>
              </a:ext>
            </a:extLst>
          </p:cNvPr>
          <p:cNvSpPr txBox="1"/>
          <p:nvPr/>
        </p:nvSpPr>
        <p:spPr>
          <a:xfrm>
            <a:off x="7058752" y="3829282"/>
            <a:ext cx="9589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2 </a:t>
            </a:r>
            <a:r>
              <a:rPr kumimoji="0" lang="zh-CN" altLang="en-US" sz="1800" b="0" i="0" u="none" strike="noStrike" kern="1200" cap="none" spc="0" normalizeH="0" baseline="0" noProof="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周</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135382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7" name="文本框 6">
            <a:extLst>
              <a:ext uri="{FF2B5EF4-FFF2-40B4-BE49-F238E27FC236}">
                <a16:creationId xmlns:a16="http://schemas.microsoft.com/office/drawing/2014/main" id="{CE534E94-87EE-49E1-96C2-C8BFF8A9CBEA}"/>
              </a:ext>
            </a:extLst>
          </p:cNvPr>
          <p:cNvSpPr txBox="1"/>
          <p:nvPr/>
        </p:nvSpPr>
        <p:spPr>
          <a:xfrm>
            <a:off x="710880" y="1390904"/>
            <a:ext cx="9997603" cy="422295"/>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20000"/>
              </a:spcBef>
              <a:spcAft>
                <a:spcPct val="0"/>
              </a:spcAft>
              <a:buClr>
                <a:srgbClr val="404040"/>
              </a:buClr>
              <a:buSzPct val="85000"/>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Alibaba PuHuiTi B"/>
                <a:cs typeface="+mn-cs"/>
              </a:rPr>
              <a:t>字符串类型</a:t>
            </a:r>
            <a:endParaRPr kumimoji="0" lang="en-US" altLang="zh-CN" sz="1600" b="0" i="0" u="none" strike="noStrike" kern="1200" cap="none" spc="0" normalizeH="0" baseline="0" noProof="0">
              <a:ln>
                <a:noFill/>
              </a:ln>
              <a:solidFill>
                <a:srgbClr val="FF0000"/>
              </a:solidFill>
              <a:effectLst/>
              <a:uLnTx/>
              <a:uFillTx/>
              <a:latin typeface="-apple-system"/>
              <a:ea typeface="Alibaba PuHuiTi B"/>
              <a:cs typeface="+mn-cs"/>
            </a:endParaRPr>
          </a:p>
        </p:txBody>
      </p:sp>
      <p:graphicFrame>
        <p:nvGraphicFramePr>
          <p:cNvPr id="12" name="表格 11">
            <a:extLst>
              <a:ext uri="{FF2B5EF4-FFF2-40B4-BE49-F238E27FC236}">
                <a16:creationId xmlns:a16="http://schemas.microsoft.com/office/drawing/2014/main" id="{687CC35A-7BE6-40D6-8F48-E46DADDF2592}"/>
              </a:ext>
            </a:extLst>
          </p:cNvPr>
          <p:cNvGraphicFramePr>
            <a:graphicFrameLocks noGrp="1"/>
          </p:cNvGraphicFramePr>
          <p:nvPr>
            <p:extLst>
              <p:ext uri="{D42A27DB-BD31-4B8C-83A1-F6EECF244321}">
                <p14:modId xmlns:p14="http://schemas.microsoft.com/office/powerpoint/2010/main" val="1383806495"/>
              </p:ext>
            </p:extLst>
          </p:nvPr>
        </p:nvGraphicFramePr>
        <p:xfrm>
          <a:off x="1215275" y="1908094"/>
          <a:ext cx="8492930" cy="4363700"/>
        </p:xfrm>
        <a:graphic>
          <a:graphicData uri="http://schemas.openxmlformats.org/drawingml/2006/table">
            <a:tbl>
              <a:tblPr firstRow="1" firstCol="1" bandRow="1">
                <a:tableStyleId>{5C22544A-7EE6-4342-B048-85BDC9FD1C3A}</a:tableStyleId>
              </a:tblPr>
              <a:tblGrid>
                <a:gridCol w="1698586">
                  <a:extLst>
                    <a:ext uri="{9D8B030D-6E8A-4147-A177-3AD203B41FA5}">
                      <a16:colId xmlns:a16="http://schemas.microsoft.com/office/drawing/2014/main" val="1344496065"/>
                    </a:ext>
                  </a:extLst>
                </a:gridCol>
                <a:gridCol w="2123232">
                  <a:extLst>
                    <a:ext uri="{9D8B030D-6E8A-4147-A177-3AD203B41FA5}">
                      <a16:colId xmlns:a16="http://schemas.microsoft.com/office/drawing/2014/main" val="3317211861"/>
                    </a:ext>
                  </a:extLst>
                </a:gridCol>
                <a:gridCol w="4671112">
                  <a:extLst>
                    <a:ext uri="{9D8B030D-6E8A-4147-A177-3AD203B41FA5}">
                      <a16:colId xmlns:a16="http://schemas.microsoft.com/office/drawing/2014/main" val="382429286"/>
                    </a:ext>
                  </a:extLst>
                </a:gridCol>
              </a:tblGrid>
              <a:tr h="218323">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316485607"/>
                  </a:ext>
                </a:extLst>
              </a:tr>
              <a:tr h="412367">
                <a:tc>
                  <a:txBody>
                    <a:bodyPr/>
                    <a:lstStyle/>
                    <a:p>
                      <a:pPr indent="-547370">
                        <a:lnSpc>
                          <a:spcPts val="2400"/>
                        </a:lnSpc>
                      </a:pPr>
                      <a:r>
                        <a:rPr lang="en-US" sz="1200" kern="0">
                          <a:solidFill>
                            <a:schemeClr val="tx1"/>
                          </a:solidFill>
                          <a:effectLst/>
                        </a:rPr>
                        <a:t>CHAR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定长字符串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564739"/>
                  </a:ext>
                </a:extLst>
              </a:tr>
              <a:tr h="412367">
                <a:tc>
                  <a:txBody>
                    <a:bodyPr/>
                    <a:lstStyle/>
                    <a:p>
                      <a:pPr indent="-547370">
                        <a:lnSpc>
                          <a:spcPts val="2400"/>
                        </a:lnSpc>
                      </a:pPr>
                      <a:r>
                        <a:rPr lang="en-US" sz="1200" kern="0">
                          <a:solidFill>
                            <a:schemeClr val="tx1"/>
                          </a:solidFill>
                          <a:effectLst/>
                        </a:rPr>
                        <a:t>VARCHAR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0-65535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变长字符串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518525551"/>
                  </a:ext>
                </a:extLst>
              </a:tr>
              <a:tr h="412367">
                <a:tc>
                  <a:txBody>
                    <a:bodyPr/>
                    <a:lstStyle/>
                    <a:p>
                      <a:pPr indent="-547370">
                        <a:lnSpc>
                          <a:spcPts val="2400"/>
                        </a:lnSpc>
                      </a:pPr>
                      <a:r>
                        <a:rPr lang="en-US" sz="1200" kern="0">
                          <a:solidFill>
                            <a:schemeClr val="tx1"/>
                          </a:solidFill>
                          <a:effectLst/>
                        </a:rPr>
                        <a:t>TINYBLOB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不超过</a:t>
                      </a:r>
                      <a:r>
                        <a:rPr lang="en-US" sz="1200" kern="0">
                          <a:effectLst/>
                        </a:rPr>
                        <a:t> 255 </a:t>
                      </a:r>
                      <a:r>
                        <a:rPr lang="zh-CN" sz="1200" kern="0">
                          <a:effectLst/>
                        </a:rPr>
                        <a:t>个字符的二进制字符串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1827526"/>
                  </a:ext>
                </a:extLst>
              </a:tr>
              <a:tr h="412367">
                <a:tc>
                  <a:txBody>
                    <a:bodyPr/>
                    <a:lstStyle/>
                    <a:p>
                      <a:pPr indent="-547370">
                        <a:lnSpc>
                          <a:spcPts val="2400"/>
                        </a:lnSpc>
                      </a:pPr>
                      <a:r>
                        <a:rPr lang="en-US" sz="1200" kern="0">
                          <a:solidFill>
                            <a:schemeClr val="tx1"/>
                          </a:solidFill>
                          <a:effectLst/>
                        </a:rPr>
                        <a:t>TINYTEXT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短文本字符串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2342373"/>
                  </a:ext>
                </a:extLst>
              </a:tr>
              <a:tr h="412367">
                <a:tc>
                  <a:txBody>
                    <a:bodyPr/>
                    <a:lstStyle/>
                    <a:p>
                      <a:pPr indent="-547370">
                        <a:lnSpc>
                          <a:spcPts val="2400"/>
                        </a:lnSpc>
                      </a:pPr>
                      <a:r>
                        <a:rPr lang="en-US" sz="1200" kern="0">
                          <a:solidFill>
                            <a:schemeClr val="tx1"/>
                          </a:solidFill>
                          <a:effectLst/>
                        </a:rPr>
                        <a:t>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0-65 535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二进制形式的长文本数据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3723227"/>
                  </a:ext>
                </a:extLst>
              </a:tr>
              <a:tr h="412367">
                <a:tc>
                  <a:txBody>
                    <a:bodyPr/>
                    <a:lstStyle/>
                    <a:p>
                      <a:pPr indent="-547370">
                        <a:lnSpc>
                          <a:spcPts val="2400"/>
                        </a:lnSpc>
                      </a:pPr>
                      <a:r>
                        <a:rPr lang="en-US" sz="1200" kern="0">
                          <a:solidFill>
                            <a:schemeClr val="tx1"/>
                          </a:solidFill>
                          <a:effectLst/>
                        </a:rPr>
                        <a:t>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0-65 535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长文本数据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7232289"/>
                  </a:ext>
                </a:extLst>
              </a:tr>
              <a:tr h="412367">
                <a:tc>
                  <a:txBody>
                    <a:bodyPr/>
                    <a:lstStyle/>
                    <a:p>
                      <a:pPr indent="-547370">
                        <a:lnSpc>
                          <a:spcPts val="2400"/>
                        </a:lnSpc>
                      </a:pPr>
                      <a:r>
                        <a:rPr lang="en-US" sz="1200" kern="0">
                          <a:solidFill>
                            <a:schemeClr val="tx1"/>
                          </a:solidFill>
                          <a:effectLst/>
                        </a:rPr>
                        <a:t>MEDIUMBLOB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0-16 777 215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二进制形式的中等长度文本数据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300576"/>
                  </a:ext>
                </a:extLst>
              </a:tr>
              <a:tr h="412367">
                <a:tc>
                  <a:txBody>
                    <a:bodyPr/>
                    <a:lstStyle/>
                    <a:p>
                      <a:pPr indent="-547370">
                        <a:lnSpc>
                          <a:spcPts val="2400"/>
                        </a:lnSpc>
                      </a:pPr>
                      <a:r>
                        <a:rPr lang="en-US" sz="1200" kern="0">
                          <a:solidFill>
                            <a:schemeClr val="tx1"/>
                          </a:solidFill>
                          <a:effectLst/>
                        </a:rPr>
                        <a:t>MEDIUMTEXT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0-16 777 215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中等长度文本数据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66810"/>
                  </a:ext>
                </a:extLst>
              </a:tr>
              <a:tr h="412367">
                <a:tc>
                  <a:txBody>
                    <a:bodyPr/>
                    <a:lstStyle/>
                    <a:p>
                      <a:pPr indent="-547370">
                        <a:lnSpc>
                          <a:spcPts val="2400"/>
                        </a:lnSpc>
                      </a:pPr>
                      <a:r>
                        <a:rPr lang="en-US" sz="1200" kern="0">
                          <a:solidFill>
                            <a:schemeClr val="tx1"/>
                          </a:solidFill>
                          <a:effectLst/>
                        </a:rPr>
                        <a:t>LONGBLOB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0-4 294 967 295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二进制形式的极大文本数据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2128174"/>
                  </a:ext>
                </a:extLst>
              </a:tr>
              <a:tr h="412367">
                <a:tc>
                  <a:txBody>
                    <a:bodyPr/>
                    <a:lstStyle/>
                    <a:p>
                      <a:pPr indent="-547370">
                        <a:lnSpc>
                          <a:spcPts val="2400"/>
                        </a:lnSpc>
                      </a:pPr>
                      <a:r>
                        <a:rPr lang="en-US" sz="1200" kern="0">
                          <a:solidFill>
                            <a:schemeClr val="tx1"/>
                          </a:solidFill>
                          <a:effectLst/>
                        </a:rPr>
                        <a:t>LONGTEXT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0-4 294 967 295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极大文本数据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3427722"/>
                  </a:ext>
                </a:extLst>
              </a:tr>
            </a:tbl>
          </a:graphicData>
        </a:graphic>
      </p:graphicFrame>
    </p:spTree>
    <p:extLst>
      <p:ext uri="{BB962C8B-B14F-4D97-AF65-F5344CB8AC3E}">
        <p14:creationId xmlns:p14="http://schemas.microsoft.com/office/powerpoint/2010/main" val="15953748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710880" y="922016"/>
            <a:ext cx="10749599" cy="517190"/>
          </a:xfrm>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7" name="文本框 6">
            <a:extLst>
              <a:ext uri="{FF2B5EF4-FFF2-40B4-BE49-F238E27FC236}">
                <a16:creationId xmlns:a16="http://schemas.microsoft.com/office/drawing/2014/main" id="{CE534E94-87EE-49E1-96C2-C8BFF8A9CBEA}"/>
              </a:ext>
            </a:extLst>
          </p:cNvPr>
          <p:cNvSpPr txBox="1"/>
          <p:nvPr/>
        </p:nvSpPr>
        <p:spPr>
          <a:xfrm>
            <a:off x="710880" y="1390904"/>
            <a:ext cx="9997603" cy="422295"/>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20000"/>
              </a:spcBef>
              <a:spcAft>
                <a:spcPct val="0"/>
              </a:spcAft>
              <a:buClr>
                <a:srgbClr val="404040"/>
              </a:buClr>
              <a:buSzPct val="85000"/>
              <a:buFont typeface="Wingdings" panose="05000000000000000000" pitchFamily="2" charset="2"/>
              <a:buChar char="Ø"/>
              <a:tabLst/>
              <a:defRPr/>
            </a:pPr>
            <a:r>
              <a:rPr lang="zh-CN" altLang="en-US" sz="1600">
                <a:solidFill>
                  <a:srgbClr val="FF0000"/>
                </a:solidFill>
                <a:latin typeface="-apple-system"/>
                <a:ea typeface="Alibaba PuHuiTi B"/>
              </a:rPr>
              <a:t>日期</a:t>
            </a:r>
            <a:r>
              <a:rPr kumimoji="0" lang="zh-CN" altLang="en-US" sz="1600" b="0" i="0" u="none" strike="noStrike" kern="1200" cap="none" spc="0" normalizeH="0" baseline="0" noProof="0">
                <a:ln>
                  <a:noFill/>
                </a:ln>
                <a:solidFill>
                  <a:srgbClr val="FF0000"/>
                </a:solidFill>
                <a:effectLst/>
                <a:uLnTx/>
                <a:uFillTx/>
                <a:latin typeface="-apple-system"/>
                <a:ea typeface="Alibaba PuHuiTi B"/>
                <a:cs typeface="+mn-cs"/>
              </a:rPr>
              <a:t>类型</a:t>
            </a:r>
            <a:endParaRPr kumimoji="0" lang="en-US" altLang="zh-CN" sz="1600" b="0" i="0" u="none" strike="noStrike" kern="1200" cap="none" spc="0" normalizeH="0" baseline="0" noProof="0">
              <a:ln>
                <a:noFill/>
              </a:ln>
              <a:solidFill>
                <a:srgbClr val="FF0000"/>
              </a:solidFill>
              <a:effectLst/>
              <a:uLnTx/>
              <a:uFillTx/>
              <a:latin typeface="-apple-system"/>
              <a:ea typeface="Alibaba PuHuiTi B"/>
              <a:cs typeface="+mn-cs"/>
            </a:endParaRPr>
          </a:p>
        </p:txBody>
      </p:sp>
      <p:graphicFrame>
        <p:nvGraphicFramePr>
          <p:cNvPr id="5" name="表格 4">
            <a:extLst>
              <a:ext uri="{FF2B5EF4-FFF2-40B4-BE49-F238E27FC236}">
                <a16:creationId xmlns:a16="http://schemas.microsoft.com/office/drawing/2014/main" id="{4843F4FB-05AC-473D-B37B-05B4FDC3095D}"/>
              </a:ext>
            </a:extLst>
          </p:cNvPr>
          <p:cNvGraphicFramePr>
            <a:graphicFrameLocks noGrp="1"/>
          </p:cNvGraphicFramePr>
          <p:nvPr>
            <p:extLst>
              <p:ext uri="{D42A27DB-BD31-4B8C-83A1-F6EECF244321}">
                <p14:modId xmlns:p14="http://schemas.microsoft.com/office/powerpoint/2010/main" val="375766573"/>
              </p:ext>
            </p:extLst>
          </p:nvPr>
        </p:nvGraphicFramePr>
        <p:xfrm>
          <a:off x="1341734" y="2023492"/>
          <a:ext cx="8823670" cy="3755854"/>
        </p:xfrm>
        <a:graphic>
          <a:graphicData uri="http://schemas.openxmlformats.org/drawingml/2006/table">
            <a:tbl>
              <a:tblPr firstRow="1" firstCol="1" bandRow="1">
                <a:tableStyleId>{5C22544A-7EE6-4342-B048-85BDC9FD1C3A}</a:tableStyleId>
              </a:tblPr>
              <a:tblGrid>
                <a:gridCol w="882367">
                  <a:extLst>
                    <a:ext uri="{9D8B030D-6E8A-4147-A177-3AD203B41FA5}">
                      <a16:colId xmlns:a16="http://schemas.microsoft.com/office/drawing/2014/main" val="1132071081"/>
                    </a:ext>
                  </a:extLst>
                </a:gridCol>
                <a:gridCol w="882367">
                  <a:extLst>
                    <a:ext uri="{9D8B030D-6E8A-4147-A177-3AD203B41FA5}">
                      <a16:colId xmlns:a16="http://schemas.microsoft.com/office/drawing/2014/main" val="3275979447"/>
                    </a:ext>
                  </a:extLst>
                </a:gridCol>
                <a:gridCol w="3529468">
                  <a:extLst>
                    <a:ext uri="{9D8B030D-6E8A-4147-A177-3AD203B41FA5}">
                      <a16:colId xmlns:a16="http://schemas.microsoft.com/office/drawing/2014/main" val="1057469598"/>
                    </a:ext>
                  </a:extLst>
                </a:gridCol>
                <a:gridCol w="1764734">
                  <a:extLst>
                    <a:ext uri="{9D8B030D-6E8A-4147-A177-3AD203B41FA5}">
                      <a16:colId xmlns:a16="http://schemas.microsoft.com/office/drawing/2014/main" val="3031492101"/>
                    </a:ext>
                  </a:extLst>
                </a:gridCol>
                <a:gridCol w="1764734">
                  <a:extLst>
                    <a:ext uri="{9D8B030D-6E8A-4147-A177-3AD203B41FA5}">
                      <a16:colId xmlns:a16="http://schemas.microsoft.com/office/drawing/2014/main" val="1753288323"/>
                    </a:ext>
                  </a:extLst>
                </a:gridCol>
              </a:tblGrid>
              <a:tr h="453835">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br>
                        <a:rPr lang="en-US" sz="1200" kern="0">
                          <a:solidFill>
                            <a:schemeClr val="tx1"/>
                          </a:solidFill>
                          <a:effectLst/>
                        </a:rPr>
                      </a:br>
                      <a:r>
                        <a:rPr lang="en-US" sz="1200" kern="0">
                          <a:solidFill>
                            <a:schemeClr val="tx1"/>
                          </a:solidFill>
                          <a:effectLst/>
                        </a:rPr>
                        <a:t>( bytes)</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格式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159476694"/>
                  </a:ext>
                </a:extLst>
              </a:tr>
              <a:tr h="496273">
                <a:tc>
                  <a:txBody>
                    <a:bodyPr/>
                    <a:lstStyle/>
                    <a:p>
                      <a:pPr indent="-547370">
                        <a:lnSpc>
                          <a:spcPts val="2400"/>
                        </a:lnSpc>
                      </a:pPr>
                      <a:r>
                        <a:rPr lang="en-US" sz="1200" kern="0">
                          <a:solidFill>
                            <a:schemeClr val="tx1"/>
                          </a:solidFill>
                          <a:effectLst/>
                        </a:rPr>
                        <a:t>DATE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1000-01-01/9999-12-31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日期值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66264272"/>
                  </a:ext>
                </a:extLst>
              </a:tr>
              <a:tr h="496273">
                <a:tc>
                  <a:txBody>
                    <a:bodyPr/>
                    <a:lstStyle/>
                    <a:p>
                      <a:pPr indent="-547370">
                        <a:lnSpc>
                          <a:spcPts val="2400"/>
                        </a:lnSpc>
                      </a:pPr>
                      <a:r>
                        <a:rPr lang="en-US" sz="1200" kern="0">
                          <a:solidFill>
                            <a:schemeClr val="tx1"/>
                          </a:solidFill>
                          <a:effectLst/>
                        </a:rPr>
                        <a:t>TIME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'-838:59:59'/'838:59:59'</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时间值或持续时间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721014"/>
                  </a:ext>
                </a:extLst>
              </a:tr>
              <a:tr h="496273">
                <a:tc>
                  <a:txBody>
                    <a:bodyPr/>
                    <a:lstStyle/>
                    <a:p>
                      <a:pPr indent="-547370">
                        <a:lnSpc>
                          <a:spcPts val="2400"/>
                        </a:lnSpc>
                      </a:pPr>
                      <a:r>
                        <a:rPr lang="en-US" sz="1200" kern="0">
                          <a:solidFill>
                            <a:schemeClr val="tx1"/>
                          </a:solidFill>
                          <a:effectLst/>
                        </a:rPr>
                        <a:t>YEAR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1901/2155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YYYY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年份值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1135900"/>
                  </a:ext>
                </a:extLst>
              </a:tr>
              <a:tr h="496273">
                <a:tc>
                  <a:txBody>
                    <a:bodyPr/>
                    <a:lstStyle/>
                    <a:p>
                      <a:pPr indent="-547370">
                        <a:lnSpc>
                          <a:spcPts val="2400"/>
                        </a:lnSpc>
                      </a:pPr>
                      <a:r>
                        <a:rPr lang="en-US" sz="1200" kern="0">
                          <a:solidFill>
                            <a:schemeClr val="tx1"/>
                          </a:solidFill>
                          <a:effectLst/>
                        </a:rPr>
                        <a:t>DATETIME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1000-01-01 00:00:00/9999-12-31 23:59:59</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 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混合日期和时间值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306239090"/>
                  </a:ext>
                </a:extLst>
              </a:tr>
              <a:tr h="1257442">
                <a:tc>
                  <a:txBody>
                    <a:bodyPr/>
                    <a:lstStyle/>
                    <a:p>
                      <a:pPr indent="-547370">
                        <a:lnSpc>
                          <a:spcPts val="2400"/>
                        </a:lnSpc>
                      </a:pPr>
                      <a:r>
                        <a:rPr lang="en-US" sz="1200" kern="0">
                          <a:solidFill>
                            <a:schemeClr val="tx1"/>
                          </a:solidFill>
                          <a:effectLst/>
                        </a:rPr>
                        <a:t>TIMESTAMP</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latinLnBrk="1">
                        <a:lnSpc>
                          <a:spcPts val="2400"/>
                        </a:lnSpc>
                      </a:pPr>
                      <a:r>
                        <a:rPr lang="en-US" sz="1200" kern="0">
                          <a:effectLst/>
                        </a:rPr>
                        <a:t>1970-01-01 00:00:00/2038</a:t>
                      </a:r>
                      <a:endParaRPr lang="zh-CN" sz="1200" kern="100">
                        <a:effectLst/>
                      </a:endParaRPr>
                    </a:p>
                    <a:p>
                      <a:pPr indent="-547370" latinLnBrk="1">
                        <a:lnSpc>
                          <a:spcPts val="2400"/>
                        </a:lnSpc>
                      </a:pPr>
                      <a:r>
                        <a:rPr lang="zh-CN" sz="1200" kern="0">
                          <a:effectLst/>
                        </a:rPr>
                        <a:t>结束时间是第</a:t>
                      </a:r>
                      <a:r>
                        <a:rPr lang="en-US" sz="1200" kern="0">
                          <a:effectLst/>
                        </a:rPr>
                        <a:t> 2147483647 </a:t>
                      </a:r>
                      <a:r>
                        <a:rPr lang="zh-CN" sz="1200" kern="0">
                          <a:effectLst/>
                        </a:rPr>
                        <a:t>秒，北京时间</a:t>
                      </a:r>
                      <a:r>
                        <a:rPr lang="en-US" sz="1200" kern="0">
                          <a:effectLst/>
                        </a:rPr>
                        <a:t> 2038-1-19 11:14:07</a:t>
                      </a:r>
                      <a:r>
                        <a:rPr lang="zh-CN" sz="1200" kern="0">
                          <a:effectLst/>
                        </a:rPr>
                        <a:t>，格林尼治时间</a:t>
                      </a:r>
                      <a:r>
                        <a:rPr lang="en-US" sz="1200" kern="0">
                          <a:effectLst/>
                        </a:rPr>
                        <a:t> 2038</a:t>
                      </a:r>
                      <a:r>
                        <a:rPr lang="zh-CN" sz="1200" kern="0">
                          <a:effectLst/>
                        </a:rPr>
                        <a:t>年</a:t>
                      </a:r>
                      <a:r>
                        <a:rPr lang="en-US" sz="1200" kern="0">
                          <a:effectLst/>
                        </a:rPr>
                        <a:t>1</a:t>
                      </a:r>
                      <a:r>
                        <a:rPr lang="zh-CN" sz="1200" kern="0">
                          <a:effectLst/>
                        </a:rPr>
                        <a:t>月</a:t>
                      </a:r>
                      <a:r>
                        <a:rPr lang="en-US" sz="1200" kern="0">
                          <a:effectLst/>
                        </a:rPr>
                        <a:t>19</a:t>
                      </a:r>
                      <a:r>
                        <a:rPr lang="zh-CN" sz="1200" kern="0">
                          <a:effectLst/>
                        </a:rPr>
                        <a:t>日 凌晨</a:t>
                      </a:r>
                      <a:r>
                        <a:rPr lang="en-US" sz="1200" kern="0">
                          <a:effectLst/>
                        </a:rPr>
                        <a:t> 03:14:07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 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混合日期和时间值，时间戳</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4445022"/>
                  </a:ext>
                </a:extLst>
              </a:tr>
            </a:tbl>
          </a:graphicData>
        </a:graphic>
      </p:graphicFrame>
    </p:spTree>
    <p:extLst>
      <p:ext uri="{BB962C8B-B14F-4D97-AF65-F5344CB8AC3E}">
        <p14:creationId xmlns:p14="http://schemas.microsoft.com/office/powerpoint/2010/main" val="27807395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其他操作</a:t>
            </a:r>
            <a:endParaRPr lang="en-US" altLang="zh-CN" b="1">
              <a:solidFill>
                <a:schemeClr val="tx1"/>
              </a:solidFill>
            </a:endParaRPr>
          </a:p>
          <a:p>
            <a:endParaRPr kumimoji="1" lang="zh-CN" altLang="en-US" dirty="0"/>
          </a:p>
        </p:txBody>
      </p:sp>
      <p:graphicFrame>
        <p:nvGraphicFramePr>
          <p:cNvPr id="6" name="表格 8">
            <a:extLst>
              <a:ext uri="{FF2B5EF4-FFF2-40B4-BE49-F238E27FC236}">
                <a16:creationId xmlns:a16="http://schemas.microsoft.com/office/drawing/2014/main" id="{74DD8460-998E-4681-90C6-40B886B682E5}"/>
              </a:ext>
            </a:extLst>
          </p:cNvPr>
          <p:cNvGraphicFramePr>
            <a:graphicFrameLocks noGrp="1"/>
          </p:cNvGraphicFramePr>
          <p:nvPr>
            <p:extLst>
              <p:ext uri="{D42A27DB-BD31-4B8C-83A1-F6EECF244321}">
                <p14:modId xmlns:p14="http://schemas.microsoft.com/office/powerpoint/2010/main" val="985714168"/>
              </p:ext>
            </p:extLst>
          </p:nvPr>
        </p:nvGraphicFramePr>
        <p:xfrm>
          <a:off x="986337" y="1833467"/>
          <a:ext cx="10474142" cy="1986917"/>
        </p:xfrm>
        <a:graphic>
          <a:graphicData uri="http://schemas.openxmlformats.org/drawingml/2006/table">
            <a:tbl>
              <a:tblPr firstRow="1" bandRow="1">
                <a:tableStyleId>{5C22544A-7EE6-4342-B048-85BDC9FD1C3A}</a:tableStyleId>
              </a:tblPr>
              <a:tblGrid>
                <a:gridCol w="5237071">
                  <a:extLst>
                    <a:ext uri="{9D8B030D-6E8A-4147-A177-3AD203B41FA5}">
                      <a16:colId xmlns:a16="http://schemas.microsoft.com/office/drawing/2014/main" val="2334669844"/>
                    </a:ext>
                  </a:extLst>
                </a:gridCol>
                <a:gridCol w="5237071">
                  <a:extLst>
                    <a:ext uri="{9D8B030D-6E8A-4147-A177-3AD203B41FA5}">
                      <a16:colId xmlns:a16="http://schemas.microsoft.com/office/drawing/2014/main" val="76648857"/>
                    </a:ext>
                  </a:extLst>
                </a:gridCol>
              </a:tblGrid>
              <a:tr h="482096">
                <a:tc>
                  <a:txBody>
                    <a:bodyPr/>
                    <a:lstStyle/>
                    <a:p>
                      <a:pPr algn="ctr"/>
                      <a:r>
                        <a:rPr lang="zh-CN" altLang="en-US" b="0">
                          <a:solidFill>
                            <a:schemeClr val="tx2"/>
                          </a:solidFill>
                          <a:effectLst/>
                        </a:rPr>
                        <a:t>功能</a:t>
                      </a:r>
                    </a:p>
                  </a:txBody>
                  <a:tcPr marL="63610" marR="63610" marT="63610" marB="63610" anchor="ctr">
                    <a:solidFill>
                      <a:schemeClr val="accent3">
                        <a:lumMod val="40000"/>
                        <a:lumOff val="60000"/>
                      </a:schemeClr>
                    </a:solidFill>
                  </a:tcPr>
                </a:tc>
                <a:tc>
                  <a:txBody>
                    <a:bodyPr/>
                    <a:lstStyle/>
                    <a:p>
                      <a:r>
                        <a:rPr lang="en-US" altLang="zh-CN">
                          <a:solidFill>
                            <a:schemeClr val="tx2"/>
                          </a:solidFill>
                        </a:rPr>
                        <a:t>SQL</a:t>
                      </a:r>
                      <a:endParaRPr lang="zh-CN" altLang="en-US">
                        <a:solidFill>
                          <a:schemeClr val="tx2"/>
                        </a:solidFill>
                      </a:endParaRPr>
                    </a:p>
                  </a:txBody>
                  <a:tcPr>
                    <a:solidFill>
                      <a:schemeClr val="accent3">
                        <a:lumMod val="40000"/>
                        <a:lumOff val="60000"/>
                      </a:schemeClr>
                    </a:solidFill>
                  </a:tcPr>
                </a:tc>
                <a:extLst>
                  <a:ext uri="{0D108BD9-81ED-4DB2-BD59-A6C34878D82A}">
                    <a16:rowId xmlns:a16="http://schemas.microsoft.com/office/drawing/2014/main" val="2472387836"/>
                  </a:ext>
                </a:extLst>
              </a:tr>
              <a:tr h="384378">
                <a:tc>
                  <a:txBody>
                    <a:bodyPr/>
                    <a:lstStyle/>
                    <a:p>
                      <a:pPr marL="0" algn="l" defTabSz="1219170" rtl="0" eaLnBrk="1" latinLnBrk="0" hangingPunct="1"/>
                      <a:r>
                        <a:rPr lang="zh-CN" altLang="en-US" sz="1600" b="0" kern="1200">
                          <a:solidFill>
                            <a:schemeClr val="tx1"/>
                          </a:solidFill>
                          <a:effectLst/>
                          <a:latin typeface="+mn-lt"/>
                          <a:ea typeface="+mn-ea"/>
                          <a:cs typeface="+mn-cs"/>
                        </a:rPr>
                        <a:t>查看当前数据库的所有表名称</a:t>
                      </a:r>
                    </a:p>
                  </a:txBody>
                  <a:tcPr>
                    <a:solidFill>
                      <a:schemeClr val="accent3">
                        <a:lumMod val="40000"/>
                        <a:lumOff val="60000"/>
                      </a:schemeClr>
                    </a:solidFill>
                  </a:tcPr>
                </a:tc>
                <a:tc>
                  <a:txBody>
                    <a:bodyPr/>
                    <a:lstStyle/>
                    <a:p>
                      <a:pPr marL="0" algn="l" defTabSz="1219170" rtl="0" eaLnBrk="1" latinLnBrk="0" hangingPunct="1"/>
                      <a:r>
                        <a:rPr lang="en-US" sz="1600" b="0" kern="1200">
                          <a:solidFill>
                            <a:schemeClr val="tx1"/>
                          </a:solidFill>
                          <a:effectLst/>
                          <a:latin typeface="+mn-lt"/>
                          <a:ea typeface="+mn-ea"/>
                          <a:cs typeface="+mn-cs"/>
                        </a:rPr>
                        <a:t>show tables;</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2418244230"/>
                  </a:ext>
                </a:extLst>
              </a:tr>
              <a:tr h="384378">
                <a:tc>
                  <a:txBody>
                    <a:bodyPr/>
                    <a:lstStyle/>
                    <a:p>
                      <a:pPr marL="0" algn="l" defTabSz="1219170" rtl="0" eaLnBrk="1" latinLnBrk="0" hangingPunct="1"/>
                      <a:r>
                        <a:rPr lang="zh-CN" altLang="en-US" sz="1600" b="0" kern="1200">
                          <a:solidFill>
                            <a:schemeClr val="tx1"/>
                          </a:solidFill>
                          <a:effectLst/>
                          <a:latin typeface="+mn-lt"/>
                          <a:ea typeface="+mn-ea"/>
                          <a:cs typeface="+mn-cs"/>
                        </a:rPr>
                        <a:t>查看指定某个表的创建语句</a:t>
                      </a:r>
                    </a:p>
                  </a:txBody>
                  <a:tcPr>
                    <a:solidFill>
                      <a:schemeClr val="accent3">
                        <a:lumMod val="40000"/>
                        <a:lumOff val="60000"/>
                      </a:schemeClr>
                    </a:solidFill>
                  </a:tcPr>
                </a:tc>
                <a:tc>
                  <a:txBody>
                    <a:bodyPr/>
                    <a:lstStyle/>
                    <a:p>
                      <a:pPr algn="l"/>
                      <a:r>
                        <a:rPr lang="en-US" sz="1600" b="0" kern="1200">
                          <a:solidFill>
                            <a:srgbClr val="4F4F4F"/>
                          </a:solidFill>
                          <a:effectLst/>
                          <a:latin typeface="+mn-lt"/>
                          <a:ea typeface="+mn-ea"/>
                          <a:cs typeface="+mn-cs"/>
                        </a:rPr>
                        <a:t>show create table </a:t>
                      </a:r>
                      <a:r>
                        <a:rPr lang="zh-CN" altLang="en-US" sz="1600" b="0" kern="1200">
                          <a:solidFill>
                            <a:srgbClr val="4F4F4F"/>
                          </a:solidFill>
                          <a:effectLst/>
                          <a:latin typeface="+mn-lt"/>
                          <a:ea typeface="+mn-ea"/>
                          <a:cs typeface="+mn-cs"/>
                        </a:rPr>
                        <a:t>表名；</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581369606"/>
                  </a:ext>
                </a:extLst>
              </a:tr>
              <a:tr h="389901">
                <a:tc>
                  <a:txBody>
                    <a:bodyPr/>
                    <a:lstStyle/>
                    <a:p>
                      <a:pPr marL="0" algn="l" defTabSz="1219170" rtl="0" eaLnBrk="1" latinLnBrk="0" hangingPunct="1"/>
                      <a:r>
                        <a:rPr lang="zh-CN" altLang="en-US" sz="1600" b="0" kern="1200">
                          <a:solidFill>
                            <a:srgbClr val="4F4F4F"/>
                          </a:solidFill>
                          <a:effectLst/>
                          <a:latin typeface="+mn-lt"/>
                          <a:ea typeface="+mn-ea"/>
                          <a:cs typeface="+mn-cs"/>
                        </a:rPr>
                        <a:t>查看表结构</a:t>
                      </a:r>
                    </a:p>
                  </a:txBody>
                  <a:tcPr>
                    <a:solidFill>
                      <a:schemeClr val="accent3">
                        <a:lumMod val="40000"/>
                        <a:lumOff val="60000"/>
                      </a:schemeClr>
                    </a:solidFill>
                  </a:tcPr>
                </a:tc>
                <a:tc>
                  <a:txBody>
                    <a:bodyPr/>
                    <a:lstStyle/>
                    <a:p>
                      <a:pPr algn="l"/>
                      <a:r>
                        <a:rPr lang="en-US" sz="1600" b="0" kern="1200">
                          <a:solidFill>
                            <a:srgbClr val="4F4F4F"/>
                          </a:solidFill>
                          <a:effectLst/>
                          <a:latin typeface="+mn-lt"/>
                          <a:ea typeface="+mn-ea"/>
                          <a:cs typeface="+mn-cs"/>
                        </a:rPr>
                        <a:t>desc </a:t>
                      </a:r>
                      <a:r>
                        <a:rPr lang="zh-CN" altLang="en-US" sz="1600" b="0" kern="1200">
                          <a:solidFill>
                            <a:srgbClr val="4F4F4F"/>
                          </a:solidFill>
                          <a:effectLst/>
                          <a:latin typeface="+mn-lt"/>
                          <a:ea typeface="+mn-ea"/>
                          <a:cs typeface="+mn-cs"/>
                        </a:rPr>
                        <a:t>表名</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3855327575"/>
                  </a:ext>
                </a:extLst>
              </a:tr>
              <a:tr h="233737">
                <a:tc>
                  <a:txBody>
                    <a:bodyPr/>
                    <a:lstStyle/>
                    <a:p>
                      <a:pPr marL="0" algn="l" defTabSz="1219170" rtl="0" eaLnBrk="1" latinLnBrk="0" hangingPunct="1"/>
                      <a:r>
                        <a:rPr lang="zh-CN" altLang="en-US" sz="1600" b="0" kern="1200">
                          <a:solidFill>
                            <a:schemeClr val="tx1"/>
                          </a:solidFill>
                          <a:effectLst/>
                          <a:latin typeface="+mn-lt"/>
                          <a:ea typeface="+mn-ea"/>
                          <a:cs typeface="+mn-cs"/>
                        </a:rPr>
                        <a:t>删除表</a:t>
                      </a:r>
                    </a:p>
                  </a:txBody>
                  <a:tcPr>
                    <a:solidFill>
                      <a:schemeClr val="accent3">
                        <a:lumMod val="40000"/>
                        <a:lumOff val="60000"/>
                      </a:schemeClr>
                    </a:solidFill>
                  </a:tcPr>
                </a:tc>
                <a:tc>
                  <a:txBody>
                    <a:bodyPr/>
                    <a:lstStyle/>
                    <a:p>
                      <a:r>
                        <a:rPr lang="en-US" altLang="zh-CN" sz="1600" b="0" i="0">
                          <a:solidFill>
                            <a:srgbClr val="4F4F4F"/>
                          </a:solidFill>
                          <a:effectLst/>
                          <a:latin typeface="-apple-system"/>
                        </a:rPr>
                        <a:t>drop table </a:t>
                      </a:r>
                      <a:r>
                        <a:rPr lang="zh-CN" altLang="en-US" sz="1600" b="0" i="0">
                          <a:solidFill>
                            <a:srgbClr val="4F4F4F"/>
                          </a:solidFill>
                          <a:effectLst/>
                          <a:latin typeface="-apple-system"/>
                        </a:rPr>
                        <a:t>表名</a:t>
                      </a:r>
                      <a:endParaRPr lang="zh-CN" altLang="en-US" sz="1600"/>
                    </a:p>
                  </a:txBody>
                  <a:tcPr>
                    <a:solidFill>
                      <a:schemeClr val="accent3">
                        <a:lumMod val="40000"/>
                        <a:lumOff val="60000"/>
                      </a:schemeClr>
                    </a:solidFill>
                  </a:tcPr>
                </a:tc>
                <a:extLst>
                  <a:ext uri="{0D108BD9-81ED-4DB2-BD59-A6C34878D82A}">
                    <a16:rowId xmlns:a16="http://schemas.microsoft.com/office/drawing/2014/main" val="2203403336"/>
                  </a:ext>
                </a:extLst>
              </a:tr>
            </a:tbl>
          </a:graphicData>
        </a:graphic>
      </p:graphicFrame>
    </p:spTree>
    <p:extLst>
      <p:ext uri="{BB962C8B-B14F-4D97-AF65-F5344CB8AC3E}">
        <p14:creationId xmlns:p14="http://schemas.microsoft.com/office/powerpoint/2010/main" val="40636611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1049187" y="1938102"/>
            <a:ext cx="10698800" cy="4219575"/>
          </a:xfrm>
        </p:spPr>
        <p:txBody>
          <a:bodyPr/>
          <a:lstStyle/>
          <a:p>
            <a:r>
              <a:rPr lang="zh-CN" altLang="en-US"/>
              <a:t>语法格式</a:t>
            </a:r>
          </a:p>
          <a:p>
            <a:r>
              <a:rPr lang="en-US" altLang="zh-CN"/>
              <a:t>	</a:t>
            </a:r>
            <a:endParaRPr lang="zh-CN" altLang="en-US"/>
          </a:p>
          <a:p>
            <a:endParaRPr lang="en-US" altLang="zh-CN"/>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318514135"/>
              </p:ext>
            </p:extLst>
          </p:nvPr>
        </p:nvGraphicFramePr>
        <p:xfrm>
          <a:off x="1417185" y="3916306"/>
          <a:ext cx="8864951" cy="1190716"/>
        </p:xfrm>
        <a:graphic>
          <a:graphicData uri="http://schemas.openxmlformats.org/drawingml/2006/table">
            <a:tbl>
              <a:tblPr firstRow="1" bandRow="1">
                <a:tableStyleId>{5940675A-B579-460E-94D1-54222C63F5DA}</a:tableStyleId>
              </a:tblPr>
              <a:tblGrid>
                <a:gridCol w="8864951">
                  <a:extLst>
                    <a:ext uri="{9D8B030D-6E8A-4147-A177-3AD203B41FA5}">
                      <a16:colId xmlns:a16="http://schemas.microsoft.com/office/drawing/2014/main" val="20000"/>
                    </a:ext>
                  </a:extLst>
                </a:gridCol>
              </a:tblGrid>
              <a:tr h="1190716">
                <a:tc>
                  <a:txBody>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为</a:t>
                      </a:r>
                      <a:r>
                        <a:rPr lang="en-US"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student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表添加一</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个</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新的字段</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：系</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别</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dept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为</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ADD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417185" y="2595549"/>
            <a:ext cx="6424295"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add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长度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fontAlgn="auto">
              <a:spcBef>
                <a:spcPts val="0"/>
              </a:spcBef>
              <a:spcAft>
                <a:spcPts val="0"/>
              </a:spcAft>
            </a:pPr>
            <a:r>
              <a:rPr lang="zh-CN" altLang="en-US" sz="1050">
                <a:sym typeface="+mn-ea"/>
              </a:rPr>
              <a:t>	</a:t>
            </a:r>
            <a:endParaRPr lang="zh-CN" altLang="en-US" sz="1050" dirty="0">
              <a:solidFill>
                <a:schemeClr val="tx1">
                  <a:lumMod val="65000"/>
                  <a:lumOff val="35000"/>
                </a:schemeClr>
              </a:solidFill>
              <a:latin typeface="+mn-lt"/>
              <a:ea typeface="+mn-ea"/>
            </a:endParaRPr>
          </a:p>
        </p:txBody>
      </p:sp>
      <p:sp>
        <p:nvSpPr>
          <p:cNvPr id="8" name="文本占位符 3">
            <a:extLst>
              <a:ext uri="{FF2B5EF4-FFF2-40B4-BE49-F238E27FC236}">
                <a16:creationId xmlns:a16="http://schemas.microsoft.com/office/drawing/2014/main" id="{305CA5B5-68C6-4DA7-9E88-28A4540A3B01}"/>
              </a:ext>
            </a:extLst>
          </p:cNvPr>
          <p:cNvSpPr>
            <a:spLocks noGrp="1"/>
          </p:cNvSpPr>
          <p:nvPr>
            <p:ph type="body" sz="quarter" idx="10"/>
          </p:nvPr>
        </p:nvSpPr>
        <p:spPr>
          <a:xfrm>
            <a:off x="710880" y="861956"/>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9" name="文本框 8">
            <a:extLst>
              <a:ext uri="{FF2B5EF4-FFF2-40B4-BE49-F238E27FC236}">
                <a16:creationId xmlns:a16="http://schemas.microsoft.com/office/drawing/2014/main" id="{68F7510D-E4AE-4C0A-BB36-A1423514FC1C}"/>
              </a:ext>
            </a:extLst>
          </p:cNvPr>
          <p:cNvSpPr txBox="1"/>
          <p:nvPr/>
        </p:nvSpPr>
        <p:spPr>
          <a:xfrm>
            <a:off x="710880" y="1568770"/>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修改表添加列</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46600" y="1998662"/>
            <a:ext cx="10698800" cy="4219575"/>
          </a:xfrm>
        </p:spPr>
        <p:txBody>
          <a:bodyPr/>
          <a:lstStyle/>
          <a:p>
            <a:r>
              <a:rPr lang="zh-CN" altLang="en-US"/>
              <a:t>语法格式</a:t>
            </a:r>
          </a:p>
          <a:p>
            <a:pPr marL="285750"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2460007034"/>
              </p:ext>
            </p:extLst>
          </p:nvPr>
        </p:nvGraphicFramePr>
        <p:xfrm>
          <a:off x="990532" y="4023387"/>
          <a:ext cx="8423275" cy="1097280"/>
        </p:xfrm>
        <a:graphic>
          <a:graphicData uri="http://schemas.openxmlformats.org/drawingml/2006/table">
            <a:tbl>
              <a:tblPr firstRow="1" bandRow="1">
                <a:tableStyleId>{5940675A-B579-460E-94D1-54222C63F5DA}</a:tableStyleId>
              </a:tblPr>
              <a:tblGrid>
                <a:gridCol w="8423275">
                  <a:extLst>
                    <a:ext uri="{9D8B030D-6E8A-4147-A177-3AD203B41FA5}">
                      <a16:colId xmlns:a16="http://schemas.microsoft.com/office/drawing/2014/main" val="20000"/>
                    </a:ext>
                  </a:extLst>
                </a:gridCol>
              </a:tblGrid>
              <a:tr h="671195">
                <a:tc>
                  <a:txBody>
                    <a:bodyPr/>
                    <a:lstStyle/>
                    <a:p>
                      <a:r>
                        <a:rPr lang="en-US" altLang="zh-CN" sz="1800">
                          <a:solidFill>
                            <a:srgbClr val="000000"/>
                          </a:solidFill>
                          <a:effectLst/>
                          <a:latin typeface="Courier New" panose="02070309020205020404" pitchFamily="49" charset="0"/>
                        </a:rPr>
                        <a:t>#</a:t>
                      </a:r>
                      <a:r>
                        <a:rPr lang="zh-CN" altLang="en-US" sz="1800" b="1">
                          <a:solidFill>
                            <a:srgbClr val="000080"/>
                          </a:solidFill>
                          <a:effectLst/>
                          <a:latin typeface="Courier New" panose="02070309020205020404" pitchFamily="49" charset="0"/>
                        </a:rPr>
                        <a:t>为</a:t>
                      </a:r>
                      <a:r>
                        <a:rPr lang="en-US" altLang="zh-CN" sz="1800" b="1">
                          <a:solidFill>
                            <a:srgbClr val="000000"/>
                          </a:solidFill>
                          <a:effectLst/>
                          <a:latin typeface="Courier New" panose="02070309020205020404" pitchFamily="49" charset="0"/>
                        </a:rPr>
                        <a:t>student</a:t>
                      </a:r>
                      <a:r>
                        <a:rPr lang="zh-CN" altLang="en-US" sz="1800">
                          <a:solidFill>
                            <a:srgbClr val="000000"/>
                          </a:solidFill>
                          <a:effectLst/>
                          <a:latin typeface="Courier New" panose="02070309020205020404" pitchFamily="49" charset="0"/>
                        </a:rPr>
                        <a:t>表的</a:t>
                      </a:r>
                      <a:r>
                        <a:rPr lang="en-US" altLang="zh-CN" sz="1800">
                          <a:solidFill>
                            <a:srgbClr val="000000"/>
                          </a:solidFill>
                          <a:effectLst/>
                          <a:latin typeface="Courier New" panose="02070309020205020404" pitchFamily="49" charset="0"/>
                        </a:rPr>
                        <a:t>dept</a:t>
                      </a:r>
                      <a:r>
                        <a:rPr lang="zh-CN" altLang="en-US" sz="1800">
                          <a:solidFill>
                            <a:srgbClr val="000000"/>
                          </a:solidFill>
                          <a:effectLst/>
                          <a:latin typeface="Courier New" panose="02070309020205020404" pitchFamily="49" charset="0"/>
                        </a:rPr>
                        <a:t>字段更换</a:t>
                      </a:r>
                      <a:r>
                        <a:rPr lang="zh-CN" altLang="en-US" sz="1800" b="1">
                          <a:solidFill>
                            <a:srgbClr val="000080"/>
                          </a:solidFill>
                          <a:effectLst/>
                          <a:latin typeface="Courier New" panose="02070309020205020404" pitchFamily="49" charset="0"/>
                        </a:rPr>
                        <a:t>为</a:t>
                      </a:r>
                      <a:r>
                        <a:rPr lang="en-US" altLang="zh-CN" sz="1800">
                          <a:solidFill>
                            <a:srgbClr val="000000"/>
                          </a:solidFill>
                          <a:effectLst/>
                          <a:latin typeface="Courier New" panose="02070309020205020404" pitchFamily="49" charset="0"/>
                        </a:rPr>
                        <a:t>department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30</a:t>
                      </a:r>
                      <a:r>
                        <a:rPr lang="en-US" altLang="zh-CN" sz="1800" b="1">
                          <a:solidFill>
                            <a:srgbClr val="000080"/>
                          </a:solidFill>
                          <a:effectLst/>
                          <a:latin typeface="Courier New" panose="02070309020205020404" pitchFamily="49" charset="0"/>
                        </a:rPr>
                        <a:t>)</a:t>
                      </a:r>
                    </a:p>
                    <a:p>
                      <a:endParaRPr lang="en-US" altLang="zh-CN" sz="1800" b="1">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 change `dept` department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30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effectLst/>
                      </a:endParaRPr>
                    </a:p>
                    <a:p>
                      <a:pPr indent="0">
                        <a:buNone/>
                      </a:pPr>
                      <a:endParaRPr lang="en-US" altLang="zh-CN" sz="1800" dirty="0">
                        <a:solidFill>
                          <a:srgbClr val="FF0000"/>
                        </a:solidFill>
                        <a:latin typeface="Alibaba PuHuiTi R" pitchFamily="18" charset="-122"/>
                        <a:ea typeface="Alibaba PuHuiTi R" pitchFamily="18" charset="-122"/>
                        <a:cs typeface="Alibaba PuHuiTi R" pitchFamily="18"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189975" y="2596212"/>
            <a:ext cx="7136901"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change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旧列名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新列名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长度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
        <p:nvSpPr>
          <p:cNvPr id="6" name="文本占位符 3">
            <a:extLst>
              <a:ext uri="{FF2B5EF4-FFF2-40B4-BE49-F238E27FC236}">
                <a16:creationId xmlns:a16="http://schemas.microsoft.com/office/drawing/2014/main" id="{4BECB7FB-6084-4B80-908E-61EE0B8D2108}"/>
              </a:ext>
            </a:extLst>
          </p:cNvPr>
          <p:cNvSpPr>
            <a:spLocks noGrp="1"/>
          </p:cNvSpPr>
          <p:nvPr>
            <p:ph type="body" sz="quarter" idx="10"/>
          </p:nvPr>
        </p:nvSpPr>
        <p:spPr>
          <a:xfrm>
            <a:off x="660081" y="1009699"/>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7" name="文本框 6">
            <a:extLst>
              <a:ext uri="{FF2B5EF4-FFF2-40B4-BE49-F238E27FC236}">
                <a16:creationId xmlns:a16="http://schemas.microsoft.com/office/drawing/2014/main" id="{17B05A92-A9ED-42DF-82B2-B39AEB435B43}"/>
              </a:ext>
            </a:extLst>
          </p:cNvPr>
          <p:cNvSpPr txBox="1"/>
          <p:nvPr/>
        </p:nvSpPr>
        <p:spPr>
          <a:xfrm>
            <a:off x="660081" y="1629330"/>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修改列名和类型</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46600" y="1957558"/>
            <a:ext cx="10698800" cy="4219575"/>
          </a:xfrm>
        </p:spPr>
        <p:txBody>
          <a:bodyPr/>
          <a:lstStyle/>
          <a:p>
            <a:r>
              <a:rPr lang="zh-CN" altLang="en-US"/>
              <a:t>语法格式：</a:t>
            </a:r>
          </a:p>
          <a:p>
            <a:r>
              <a:rPr lang="zh-CN" altLang="en-US"/>
              <a:t>	</a:t>
            </a:r>
          </a:p>
          <a:p>
            <a:endParaRPr lang="en-US" altLang="zh-CN"/>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1610468494"/>
              </p:ext>
            </p:extLst>
          </p:nvPr>
        </p:nvGraphicFramePr>
        <p:xfrm>
          <a:off x="1058626" y="3972809"/>
          <a:ext cx="8423275" cy="853440"/>
        </p:xfrm>
        <a:graphic>
          <a:graphicData uri="http://schemas.openxmlformats.org/drawingml/2006/table">
            <a:tbl>
              <a:tblPr firstRow="1" bandRow="1">
                <a:tableStyleId>{5940675A-B579-460E-94D1-54222C63F5DA}</a:tableStyleId>
              </a:tblPr>
              <a:tblGrid>
                <a:gridCol w="8423275">
                  <a:extLst>
                    <a:ext uri="{9D8B030D-6E8A-4147-A177-3AD203B41FA5}">
                      <a16:colId xmlns:a16="http://schemas.microsoft.com/office/drawing/2014/main" val="20000"/>
                    </a:ext>
                  </a:extLst>
                </a:gridCol>
              </a:tblGrid>
              <a:tr h="570865">
                <a:tc>
                  <a:txBody>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删除</a:t>
                      </a:r>
                      <a:r>
                        <a:rPr lang="en-US"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student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中</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department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这列</a:t>
                      </a:r>
                      <a:endParaRPr lang="en-US"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endParaRPr>
                    </a:p>
                    <a:p>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department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219429" y="2614568"/>
            <a:ext cx="3633470" cy="369332"/>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a:solidFill>
                  <a:schemeClr val="tx1">
                    <a:lumMod val="85000"/>
                    <a:lumOff val="15000"/>
                  </a:schemeClr>
                </a:solidFill>
                <a:latin typeface="Alibaba PuHuiTi R" pitchFamily="18" charset="-122"/>
                <a:ea typeface="Alibaba PuHuiTi R" pitchFamily="18" charset="-122"/>
                <a:cs typeface="Alibaba PuHuiTi R" pitchFamily="18" charset="-122"/>
                <a:sym typeface="+mn-ea"/>
              </a:rPr>
              <a:t>;</a:t>
            </a:r>
            <a:endParaRPr lang="en-US" altLang="zh-CN" sz="1800" dirty="0">
              <a:solidFill>
                <a:schemeClr val="tx1">
                  <a:lumMod val="85000"/>
                  <a:lumOff val="15000"/>
                </a:schemeClr>
              </a:solidFill>
              <a:latin typeface="Alibaba PuHuiTi R" pitchFamily="18" charset="-122"/>
              <a:ea typeface="Alibaba PuHuiTi R" pitchFamily="18" charset="-122"/>
              <a:cs typeface="Alibaba PuHuiTi R" pitchFamily="18" charset="-122"/>
            </a:endParaRPr>
          </a:p>
        </p:txBody>
      </p:sp>
      <p:sp>
        <p:nvSpPr>
          <p:cNvPr id="6" name="文本占位符 3">
            <a:extLst>
              <a:ext uri="{FF2B5EF4-FFF2-40B4-BE49-F238E27FC236}">
                <a16:creationId xmlns:a16="http://schemas.microsoft.com/office/drawing/2014/main" id="{AAF89F3F-C79B-44C6-92AE-47845FB76B95}"/>
              </a:ext>
            </a:extLst>
          </p:cNvPr>
          <p:cNvSpPr>
            <a:spLocks noGrp="1"/>
          </p:cNvSpPr>
          <p:nvPr>
            <p:ph type="body" sz="quarter" idx="10"/>
          </p:nvPr>
        </p:nvSpPr>
        <p:spPr>
          <a:xfrm>
            <a:off x="660081" y="982425"/>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7" name="文本框 6">
            <a:extLst>
              <a:ext uri="{FF2B5EF4-FFF2-40B4-BE49-F238E27FC236}">
                <a16:creationId xmlns:a16="http://schemas.microsoft.com/office/drawing/2014/main" id="{13C83189-84B1-4470-A72E-6F23603D7888}"/>
              </a:ext>
            </a:extLst>
          </p:cNvPr>
          <p:cNvSpPr txBox="1"/>
          <p:nvPr/>
        </p:nvSpPr>
        <p:spPr>
          <a:xfrm>
            <a:off x="660081" y="1588226"/>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修改表删除列</a:t>
            </a:r>
            <a:r>
              <a:rPr lang="zh-CN" altLang="en-US"/>
              <a: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10880" y="1918225"/>
            <a:ext cx="10698800" cy="4219575"/>
          </a:xfrm>
        </p:spPr>
        <p:txBody>
          <a:bodyPr/>
          <a:lstStyle/>
          <a:p>
            <a:r>
              <a:rPr lang="zh-CN" altLang="en-US"/>
              <a:t>语法格式：</a:t>
            </a:r>
          </a:p>
          <a:p>
            <a:endParaRPr lang="zh-CN" altLang="en-US"/>
          </a:p>
          <a:p>
            <a:endParaRPr lang="en-US" altLang="zh-CN"/>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90243134"/>
              </p:ext>
            </p:extLst>
          </p:nvPr>
        </p:nvGraphicFramePr>
        <p:xfrm>
          <a:off x="1264622" y="3880859"/>
          <a:ext cx="8423275" cy="643890"/>
        </p:xfrm>
        <a:graphic>
          <a:graphicData uri="http://schemas.openxmlformats.org/drawingml/2006/table">
            <a:tbl>
              <a:tblPr firstRow="1" bandRow="1">
                <a:tableStyleId>{5940675A-B579-460E-94D1-54222C63F5DA}</a:tableStyleId>
              </a:tblPr>
              <a:tblGrid>
                <a:gridCol w="8423275">
                  <a:extLst>
                    <a:ext uri="{9D8B030D-6E8A-4147-A177-3AD203B41FA5}">
                      <a16:colId xmlns:a16="http://schemas.microsoft.com/office/drawing/2014/main" val="20000"/>
                    </a:ext>
                  </a:extLst>
                </a:gridCol>
              </a:tblGrid>
              <a:tr h="643890">
                <a:tc>
                  <a:txBody>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将</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student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改名成</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stu</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rename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373385" y="2448395"/>
            <a:ext cx="3723005"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rename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新表名</a:t>
            </a:r>
            <a:r>
              <a:rPr lang="zh-CN" altLang="en-US" sz="1050">
                <a:sym typeface="+mn-ea"/>
              </a:rPr>
              <a:t>;</a:t>
            </a:r>
            <a:endParaRPr lang="zh-CN" altLang="en-US" sz="1050"/>
          </a:p>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
        <p:nvSpPr>
          <p:cNvPr id="6" name="文本占位符 3">
            <a:extLst>
              <a:ext uri="{FF2B5EF4-FFF2-40B4-BE49-F238E27FC236}">
                <a16:creationId xmlns:a16="http://schemas.microsoft.com/office/drawing/2014/main" id="{E6CB7CA7-7337-4C3B-9882-54EAF7E4E3B7}"/>
              </a:ext>
            </a:extLst>
          </p:cNvPr>
          <p:cNvSpPr>
            <a:spLocks noGrp="1"/>
          </p:cNvSpPr>
          <p:nvPr>
            <p:ph type="body" sz="quarter" idx="10"/>
          </p:nvPr>
        </p:nvSpPr>
        <p:spPr>
          <a:xfrm>
            <a:off x="660081" y="982425"/>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7" name="文本框 6">
            <a:extLst>
              <a:ext uri="{FF2B5EF4-FFF2-40B4-BE49-F238E27FC236}">
                <a16:creationId xmlns:a16="http://schemas.microsoft.com/office/drawing/2014/main" id="{14751DC2-539D-439D-B6C4-BE00A165C8AC}"/>
              </a:ext>
            </a:extLst>
          </p:cNvPr>
          <p:cNvSpPr txBox="1"/>
          <p:nvPr/>
        </p:nvSpPr>
        <p:spPr>
          <a:xfrm>
            <a:off x="710880" y="1529469"/>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修改表名</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br>
              <a:rPr kumimoji="1" lang="en-US" altLang="zh-CN"/>
            </a:br>
            <a:endParaRPr kumimoji="1" lang="zh-CN" altLang="en-US" dirty="0"/>
          </a:p>
        </p:txBody>
      </p:sp>
    </p:spTree>
    <p:extLst>
      <p:ext uri="{BB962C8B-B14F-4D97-AF65-F5344CB8AC3E}">
        <p14:creationId xmlns:p14="http://schemas.microsoft.com/office/powerpoint/2010/main" val="22089075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marL="0" indent="0">
              <a:buNone/>
            </a:pPr>
            <a:r>
              <a:rPr lang="en-US" altLang="zh-CN"/>
              <a:t>DML</a:t>
            </a:r>
            <a:r>
              <a:rPr lang="zh-CN" altLang="en-US"/>
              <a:t>是指数据操作语言，英文全称是</a:t>
            </a:r>
            <a:r>
              <a:rPr lang="en-US" altLang="zh-CN"/>
              <a:t>Data Manipulation Language</a:t>
            </a:r>
            <a:r>
              <a:rPr lang="zh-CN" altLang="en-US"/>
              <a:t>，用来对数据库中表的数据记录进行更新。</a:t>
            </a:r>
            <a:endParaRPr lang="en-US" altLang="zh-CN"/>
          </a:p>
          <a:p>
            <a:pPr marL="0" indent="0">
              <a:buNone/>
            </a:pPr>
            <a:r>
              <a:rPr lang="zh-CN" altLang="en-US"/>
              <a:t>关键字：</a:t>
            </a:r>
            <a:endParaRPr lang="en-US" altLang="zh-CN"/>
          </a:p>
          <a:p>
            <a:pPr>
              <a:buFont typeface="Wingdings" panose="05000000000000000000" pitchFamily="2" charset="2"/>
              <a:buChar char="u"/>
            </a:pPr>
            <a:r>
              <a:rPr lang="zh-CN" altLang="en-US">
                <a:solidFill>
                  <a:schemeClr val="accent5"/>
                </a:solidFill>
              </a:rPr>
              <a:t>插入</a:t>
            </a:r>
            <a:r>
              <a:rPr lang="en-US" altLang="zh-CN">
                <a:solidFill>
                  <a:schemeClr val="accent5"/>
                </a:solidFill>
              </a:rPr>
              <a:t>insert</a:t>
            </a:r>
          </a:p>
          <a:p>
            <a:pPr>
              <a:buFont typeface="Wingdings" panose="05000000000000000000" pitchFamily="2" charset="2"/>
              <a:buChar char="u"/>
            </a:pPr>
            <a:endParaRPr lang="en-US" altLang="zh-CN"/>
          </a:p>
          <a:p>
            <a:pPr>
              <a:buFont typeface="Wingdings" panose="05000000000000000000" pitchFamily="2" charset="2"/>
              <a:buChar char="u"/>
            </a:pPr>
            <a:r>
              <a:rPr lang="zh-CN" altLang="en-US">
                <a:solidFill>
                  <a:schemeClr val="accent5"/>
                </a:solidFill>
              </a:rPr>
              <a:t>删除</a:t>
            </a:r>
            <a:r>
              <a:rPr lang="en-US" altLang="zh-CN">
                <a:solidFill>
                  <a:schemeClr val="accent5"/>
                </a:solidFill>
              </a:rPr>
              <a:t>delete</a:t>
            </a:r>
          </a:p>
          <a:p>
            <a:pPr>
              <a:buFont typeface="Wingdings" panose="05000000000000000000" pitchFamily="2" charset="2"/>
              <a:buChar char="u"/>
            </a:pPr>
            <a:endParaRPr lang="en-US" altLang="zh-CN" dirty="0"/>
          </a:p>
          <a:p>
            <a:pPr>
              <a:buFont typeface="Wingdings" panose="05000000000000000000" pitchFamily="2" charset="2"/>
              <a:buChar char="u"/>
            </a:pPr>
            <a:r>
              <a:rPr lang="zh-CN" altLang="en-US">
                <a:solidFill>
                  <a:schemeClr val="accent5"/>
                </a:solidFill>
              </a:rPr>
              <a:t>更新</a:t>
            </a:r>
            <a:r>
              <a:rPr lang="en-US" altLang="zh-CN" dirty="0">
                <a:solidFill>
                  <a:schemeClr val="accent5"/>
                </a:solidFill>
              </a:rPr>
              <a:t>update</a:t>
            </a:r>
            <a:endParaRPr lang="zh-CN" altLang="en-US" dirty="0">
              <a:solidFill>
                <a:schemeClr val="accent5"/>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、基本介绍</a:t>
            </a:r>
            <a:endParaRPr kumimoji="1" lang="zh-CN" altLang="en-US" dirty="0"/>
          </a:p>
        </p:txBody>
      </p:sp>
      <p:pic>
        <p:nvPicPr>
          <p:cNvPr id="6" name="图片 5">
            <a:extLst>
              <a:ext uri="{FF2B5EF4-FFF2-40B4-BE49-F238E27FC236}">
                <a16:creationId xmlns:a16="http://schemas.microsoft.com/office/drawing/2014/main" id="{7D2221E7-8C30-4044-8525-0733BA569DC7}"/>
              </a:ext>
            </a:extLst>
          </p:cNvPr>
          <p:cNvPicPr>
            <a:picLocks noChangeAspect="1"/>
          </p:cNvPicPr>
          <p:nvPr/>
        </p:nvPicPr>
        <p:blipFill>
          <a:blip r:embed="rId3"/>
          <a:stretch>
            <a:fillRect/>
          </a:stretch>
        </p:blipFill>
        <p:spPr>
          <a:xfrm>
            <a:off x="4170659" y="2477709"/>
            <a:ext cx="6031848" cy="3148380"/>
          </a:xfrm>
          <a:prstGeom prst="rect">
            <a:avLst/>
          </a:prstGeom>
        </p:spPr>
      </p:pic>
    </p:spTree>
    <p:extLst>
      <p:ext uri="{BB962C8B-B14F-4D97-AF65-F5344CB8AC3E}">
        <p14:creationId xmlns:p14="http://schemas.microsoft.com/office/powerpoint/2010/main" val="25043836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580798" y="2455077"/>
            <a:ext cx="11030404" cy="1204070"/>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向表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中</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插入某些</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向表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中</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插入所有列</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en-US" dirty="0">
              <a:solidFill>
                <a:schemeClr val="accent5"/>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、数据插入</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580798" y="4481205"/>
            <a:ext cx="10261920" cy="923330"/>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gender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birth</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score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男</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'1996-12-23'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83.5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男</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'1996-12-23'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83.5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580798" y="1829100"/>
            <a:ext cx="6094378" cy="369332"/>
          </a:xfrm>
          <a:prstGeom prst="rect">
            <a:avLst/>
          </a:prstGeom>
          <a:noFill/>
        </p:spPr>
        <p:txBody>
          <a:bodyPr wrap="square">
            <a:spAutoFit/>
          </a:bodyPr>
          <a:lstStyle/>
          <a:p>
            <a:r>
              <a:rPr lang="zh-CN" altLang="en-US"/>
              <a:t>语法格式：</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580798" y="3915792"/>
            <a:ext cx="6094378" cy="369332"/>
          </a:xfrm>
          <a:prstGeom prst="rect">
            <a:avLst/>
          </a:prstGeom>
          <a:noFill/>
        </p:spPr>
        <p:txBody>
          <a:bodyPr wrap="square">
            <a:spAutoFit/>
          </a:bodyPr>
          <a:lstStyle/>
          <a:p>
            <a:r>
              <a:rPr lang="zh-CN" altLang="en-US"/>
              <a:t>例子：</a:t>
            </a:r>
          </a:p>
        </p:txBody>
      </p:sp>
    </p:spTree>
    <p:extLst>
      <p:ext uri="{BB962C8B-B14F-4D97-AF65-F5344CB8AC3E}">
        <p14:creationId xmlns:p14="http://schemas.microsoft.com/office/powerpoint/2010/main" val="2467772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17030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我怎么</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学？</a:t>
            </a:r>
          </a:p>
        </p:txBody>
      </p:sp>
    </p:spTree>
    <p:extLst>
      <p:ext uri="{BB962C8B-B14F-4D97-AF65-F5344CB8AC3E}">
        <p14:creationId xmlns:p14="http://schemas.microsoft.com/office/powerpoint/2010/main" val="295694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2150413"/>
            <a:ext cx="11030404" cy="1204070"/>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update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update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、数据修改</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580798" y="4172437"/>
            <a:ext cx="10879681" cy="2308324"/>
          </a:xfrm>
          <a:prstGeom prst="rect">
            <a:avLst/>
          </a:prstGeom>
          <a:solidFill>
            <a:srgbClr val="FFFFE4"/>
          </a:solidFill>
          <a:ln w="3175">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将所有学生的地址修改为重庆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address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重庆</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讲</a:t>
            </a:r>
            <a:r>
              <a:rPr lang="en-US" altLang="zh-CN" sz="1800">
                <a:solidFill>
                  <a:srgbClr val="008000"/>
                </a:solidFill>
                <a:effectLst/>
                <a:latin typeface="Courier New" panose="02070309020205020404" pitchFamily="49" charset="0"/>
              </a:rPr>
              <a:t>id</a:t>
            </a:r>
            <a:r>
              <a:rPr lang="zh-CN" altLang="en-US" sz="1800">
                <a:solidFill>
                  <a:srgbClr val="008000"/>
                </a:solidFill>
                <a:effectLst/>
                <a:latin typeface="Courier New" panose="02070309020205020404" pitchFamily="49" charset="0"/>
              </a:rPr>
              <a:t>为</a:t>
            </a:r>
            <a:r>
              <a:rPr lang="en-US" altLang="zh-CN" sz="1800">
                <a:solidFill>
                  <a:srgbClr val="008000"/>
                </a:solidFill>
                <a:effectLst/>
                <a:latin typeface="Courier New" panose="02070309020205020404" pitchFamily="49" charset="0"/>
              </a:rPr>
              <a:t>1004</a:t>
            </a:r>
            <a:r>
              <a:rPr lang="zh-CN" altLang="en-US" sz="1800">
                <a:solidFill>
                  <a:srgbClr val="008000"/>
                </a:solidFill>
                <a:effectLst/>
                <a:latin typeface="Courier New" panose="02070309020205020404" pitchFamily="49" charset="0"/>
              </a:rPr>
              <a:t>的学生的地址修改为北京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address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北京</a:t>
            </a:r>
            <a:r>
              <a:rPr lang="en-US" altLang="zh-CN" sz="1800">
                <a:solidFill>
                  <a:srgbClr val="808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1004</a:t>
            </a:r>
            <a:r>
              <a:rPr lang="en-US" altLang="zh-CN" sz="1800">
                <a:solidFill>
                  <a:srgbClr val="000000"/>
                </a:solidFill>
                <a:effectLst/>
                <a:latin typeface="Courier New" panose="02070309020205020404" pitchFamily="49" charset="0"/>
              </a:rPr>
              <a:t> </a:t>
            </a:r>
          </a:p>
          <a:p>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讲</a:t>
            </a:r>
            <a:r>
              <a:rPr lang="en-US" altLang="zh-CN" sz="1800">
                <a:solidFill>
                  <a:srgbClr val="008000"/>
                </a:solidFill>
                <a:effectLst/>
                <a:latin typeface="Courier New" panose="02070309020205020404" pitchFamily="49" charset="0"/>
              </a:rPr>
              <a:t>id</a:t>
            </a:r>
            <a:r>
              <a:rPr lang="zh-CN" altLang="en-US" sz="1800">
                <a:solidFill>
                  <a:srgbClr val="008000"/>
                </a:solidFill>
                <a:effectLst/>
                <a:latin typeface="Courier New" panose="02070309020205020404" pitchFamily="49" charset="0"/>
              </a:rPr>
              <a:t>为</a:t>
            </a:r>
            <a:r>
              <a:rPr lang="en-US" altLang="zh-CN" sz="1800">
                <a:solidFill>
                  <a:srgbClr val="008000"/>
                </a:solidFill>
                <a:effectLst/>
                <a:latin typeface="Courier New" panose="02070309020205020404" pitchFamily="49" charset="0"/>
              </a:rPr>
              <a:t>1005</a:t>
            </a:r>
            <a:r>
              <a:rPr lang="zh-CN" altLang="en-US" sz="1800">
                <a:solidFill>
                  <a:srgbClr val="008000"/>
                </a:solidFill>
                <a:effectLst/>
                <a:latin typeface="Courier New" panose="02070309020205020404" pitchFamily="49" charset="0"/>
              </a:rPr>
              <a:t>的学生的地址修改为北京，成绩修成绩修改为</a:t>
            </a:r>
            <a:r>
              <a:rPr lang="en-US" altLang="zh-CN" sz="1800">
                <a:solidFill>
                  <a:srgbClr val="008000"/>
                </a:solidFill>
                <a:effectLst/>
                <a:latin typeface="Courier New" panose="02070309020205020404" pitchFamily="49" charset="0"/>
              </a:rPr>
              <a:t>100 </a:t>
            </a: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address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广州</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score</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100</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1005</a:t>
            </a:r>
            <a:endParaRPr lang="en-US" altLang="zh-CN" sz="1800">
              <a:solidFill>
                <a:srgbClr val="000000"/>
              </a:solidFill>
              <a:effectLst/>
              <a:latin typeface="Courier New" panose="02070309020205020404" pitchFamily="49" charset="0"/>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580798" y="1644434"/>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语法格式：</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580798" y="3731126"/>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例子：</a:t>
            </a:r>
          </a:p>
        </p:txBody>
      </p:sp>
    </p:spTree>
    <p:extLst>
      <p:ext uri="{BB962C8B-B14F-4D97-AF65-F5344CB8AC3E}">
        <p14:creationId xmlns:p14="http://schemas.microsoft.com/office/powerpoint/2010/main" val="32098969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2150412"/>
            <a:ext cx="10900322" cy="1115741"/>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或者</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、数据删除</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731521" y="3896458"/>
            <a:ext cx="10879681" cy="2031325"/>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删除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sid</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1004</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的学生数据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删除表所有数据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清空表数据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580798" y="15750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语法格式：</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580798" y="3472163"/>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例子：</a:t>
            </a:r>
          </a:p>
        </p:txBody>
      </p:sp>
      <p:sp>
        <p:nvSpPr>
          <p:cNvPr id="9" name="文本框 8">
            <a:extLst>
              <a:ext uri="{FF2B5EF4-FFF2-40B4-BE49-F238E27FC236}">
                <a16:creationId xmlns:a16="http://schemas.microsoft.com/office/drawing/2014/main" id="{F0B7A1A8-DADB-415A-87AF-668A464680F2}"/>
              </a:ext>
            </a:extLst>
          </p:cNvPr>
          <p:cNvSpPr txBox="1"/>
          <p:nvPr/>
        </p:nvSpPr>
        <p:spPr>
          <a:xfrm>
            <a:off x="580798" y="6065754"/>
            <a:ext cx="11277219" cy="646331"/>
          </a:xfrm>
          <a:prstGeom prst="rect">
            <a:avLst/>
          </a:prstGeom>
          <a:noFill/>
        </p:spPr>
        <p:txBody>
          <a:bodyPr wrap="square">
            <a:spAutoFit/>
          </a:bodyPr>
          <a:lstStyle/>
          <a:p>
            <a:r>
              <a:rPr lang="zh-CN" altLang="en-US">
                <a:highlight>
                  <a:srgbClr val="FFFF00"/>
                </a:highlight>
              </a:rPr>
              <a:t>注意：</a:t>
            </a:r>
            <a:r>
              <a:rPr lang="en-US" altLang="zh-CN">
                <a:highlight>
                  <a:srgbClr val="FFFF00"/>
                </a:highlight>
              </a:rPr>
              <a:t>delete</a:t>
            </a:r>
            <a:r>
              <a:rPr lang="zh-CN" altLang="en-US">
                <a:highlight>
                  <a:srgbClr val="FFFF00"/>
                </a:highlight>
              </a:rPr>
              <a:t>和</a:t>
            </a:r>
            <a:r>
              <a:rPr lang="en-US" altLang="zh-CN">
                <a:highlight>
                  <a:srgbClr val="FFFF00"/>
                </a:highlight>
              </a:rPr>
              <a:t>truncate</a:t>
            </a:r>
            <a:r>
              <a:rPr lang="zh-CN" altLang="en-US">
                <a:highlight>
                  <a:srgbClr val="FFFF00"/>
                </a:highlight>
              </a:rPr>
              <a:t>原理不同，</a:t>
            </a:r>
            <a:r>
              <a:rPr lang="en-US" altLang="zh-CN">
                <a:highlight>
                  <a:srgbClr val="FFFF00"/>
                </a:highlight>
              </a:rPr>
              <a:t>delete</a:t>
            </a:r>
            <a:r>
              <a:rPr lang="zh-CN" altLang="en-US">
                <a:highlight>
                  <a:srgbClr val="FFFF00"/>
                </a:highlight>
              </a:rPr>
              <a:t>只删除内容，而</a:t>
            </a:r>
            <a:r>
              <a:rPr lang="en-US" altLang="zh-CN">
                <a:highlight>
                  <a:srgbClr val="FFFF00"/>
                </a:highlight>
              </a:rPr>
              <a:t>truncate</a:t>
            </a:r>
            <a:r>
              <a:rPr lang="zh-CN" altLang="en-US">
                <a:highlight>
                  <a:srgbClr val="FFFF00"/>
                </a:highlight>
              </a:rPr>
              <a:t>类似于</a:t>
            </a:r>
            <a:r>
              <a:rPr lang="en-US" altLang="zh-CN">
                <a:highlight>
                  <a:srgbClr val="FFFF00"/>
                </a:highlight>
              </a:rPr>
              <a:t>drop table</a:t>
            </a:r>
            <a:r>
              <a:rPr lang="zh-CN" altLang="en-US">
                <a:highlight>
                  <a:srgbClr val="FFFF00"/>
                </a:highlight>
              </a:rPr>
              <a:t> ，可以理解为是将整个表删除，然后再创建该表；</a:t>
            </a:r>
          </a:p>
        </p:txBody>
      </p:sp>
    </p:spTree>
    <p:extLst>
      <p:ext uri="{BB962C8B-B14F-4D97-AF65-F5344CB8AC3E}">
        <p14:creationId xmlns:p14="http://schemas.microsoft.com/office/powerpoint/2010/main" val="36270218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509247" y="1463040"/>
            <a:ext cx="7512424" cy="4511040"/>
          </a:xfrm>
        </p:spPr>
        <p:txBody>
          <a:bodyPr/>
          <a:lstStyle/>
          <a:p>
            <a:r>
              <a:rPr lang="en-US" altLang="zh-CN" dirty="0"/>
              <a:t>Tableau</a:t>
            </a:r>
            <a:r>
              <a:rPr lang="zh-CN" altLang="en-US" dirty="0"/>
              <a:t>中，数据源大体可以分为两类，分别是</a:t>
            </a:r>
            <a:r>
              <a:rPr lang="zh-CN" altLang="en-US" dirty="0">
                <a:solidFill>
                  <a:srgbClr val="AD2B26"/>
                </a:solidFill>
              </a:rPr>
              <a:t>本地数据源（文件）</a:t>
            </a:r>
            <a:r>
              <a:rPr lang="zh-CN" altLang="en-US" dirty="0"/>
              <a:t>和</a:t>
            </a:r>
            <a:r>
              <a:rPr lang="zh-CN" altLang="en-US" dirty="0">
                <a:solidFill>
                  <a:srgbClr val="AD2B26"/>
                </a:solidFill>
              </a:rPr>
              <a:t>服务器数据源（服务）</a:t>
            </a:r>
            <a:r>
              <a:rPr lang="zh-CN" altLang="en-US" dirty="0"/>
              <a:t>。 </a:t>
            </a:r>
            <a:endParaRPr lang="en-US" altLang="zh-CN" dirty="0"/>
          </a:p>
          <a:p>
            <a:r>
              <a:rPr lang="en-US" altLang="zh-CN" dirty="0"/>
              <a:t>Tableau</a:t>
            </a:r>
            <a:r>
              <a:rPr lang="zh-CN" altLang="en-US" dirty="0"/>
              <a:t>中排序分为</a:t>
            </a:r>
            <a:r>
              <a:rPr lang="zh-CN" altLang="en-US" dirty="0">
                <a:solidFill>
                  <a:srgbClr val="AD2B26"/>
                </a:solidFill>
              </a:rPr>
              <a:t>自动排序</a:t>
            </a:r>
            <a:r>
              <a:rPr lang="zh-CN" altLang="en-US" dirty="0"/>
              <a:t>和</a:t>
            </a:r>
            <a:r>
              <a:rPr lang="zh-CN" altLang="en-US" dirty="0">
                <a:solidFill>
                  <a:srgbClr val="AD2B26"/>
                </a:solidFill>
              </a:rPr>
              <a:t>自定义排序</a:t>
            </a:r>
            <a:r>
              <a:rPr lang="zh-CN" altLang="en-US" dirty="0"/>
              <a:t>，可以按照数据源顺序、字母、字段、手动、嵌套等规则进行排序。</a:t>
            </a:r>
            <a:endParaRPr lang="en-US" altLang="zh-CN" dirty="0"/>
          </a:p>
        </p:txBody>
      </p:sp>
      <p:sp>
        <p:nvSpPr>
          <p:cNvPr id="4" name="标题 3"/>
          <p:cNvSpPr>
            <a:spLocks noGrp="1"/>
          </p:cNvSpPr>
          <p:nvPr>
            <p:ph type="title"/>
          </p:nvPr>
        </p:nvSpPr>
        <p:spPr/>
        <p:txBody>
          <a:bodyPr/>
          <a:lstStyle/>
          <a:p>
            <a:r>
              <a:rPr lang="zh-CN" altLang="en-US" b="0" dirty="0">
                <a:solidFill>
                  <a:srgbClr val="595959"/>
                </a:solidFill>
                <a:latin typeface="Alibaba PuHuiTi M" pitchFamily="18" charset="-122"/>
                <a:ea typeface="Alibaba PuHuiTi M" pitchFamily="18" charset="-122"/>
                <a:cs typeface="Alibaba PuHuiTi M" pitchFamily="18" charset="-122"/>
              </a:rPr>
              <a:t>输入章节名称</a:t>
            </a:r>
            <a:endParaRPr lang="zh-CN" altLang="en-US" dirty="0"/>
          </a:p>
        </p:txBody>
      </p:sp>
    </p:spTree>
    <p:extLst>
      <p:ext uri="{BB962C8B-B14F-4D97-AF65-F5344CB8AC3E}">
        <p14:creationId xmlns:p14="http://schemas.microsoft.com/office/powerpoint/2010/main" val="5848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lang="zh-CN" altLang="en-US" dirty="0"/>
          </a:p>
        </p:txBody>
      </p:sp>
      <p:sp>
        <p:nvSpPr>
          <p:cNvPr id="3" name="文本占位符 2">
            <a:extLst>
              <a:ext uri="{FF2B5EF4-FFF2-40B4-BE49-F238E27FC236}">
                <a16:creationId xmlns:a16="http://schemas.microsoft.com/office/drawing/2014/main" id="{E4AF0E02-19B3-4AAF-9571-4F5DD634DCC4}"/>
              </a:ext>
            </a:extLst>
          </p:cNvPr>
          <p:cNvSpPr>
            <a:spLocks noGrp="1"/>
          </p:cNvSpPr>
          <p:nvPr>
            <p:ph type="body" sz="quarter" idx="10"/>
          </p:nvPr>
        </p:nvSpPr>
        <p:spPr/>
        <p:txBody>
          <a:bodyPr/>
          <a:lstStyle/>
          <a:p>
            <a:endParaRPr lang="zh-CN" altLang="en-US"/>
          </a:p>
        </p:txBody>
      </p:sp>
      <p:pic>
        <p:nvPicPr>
          <p:cNvPr id="7" name="图片 6">
            <a:extLst>
              <a:ext uri="{FF2B5EF4-FFF2-40B4-BE49-F238E27FC236}">
                <a16:creationId xmlns:a16="http://schemas.microsoft.com/office/drawing/2014/main" id="{BFF469A2-9958-491C-8129-BEDF79233EC2}"/>
              </a:ext>
            </a:extLst>
          </p:cNvPr>
          <p:cNvPicPr>
            <a:picLocks noChangeAspect="1"/>
          </p:cNvPicPr>
          <p:nvPr/>
        </p:nvPicPr>
        <p:blipFill>
          <a:blip r:embed="rId2"/>
          <a:stretch>
            <a:fillRect/>
          </a:stretch>
        </p:blipFill>
        <p:spPr>
          <a:xfrm>
            <a:off x="466927" y="883920"/>
            <a:ext cx="11462425" cy="5620997"/>
          </a:xfrm>
          <a:prstGeom prst="rect">
            <a:avLst/>
          </a:prstGeom>
        </p:spPr>
      </p:pic>
    </p:spTree>
    <p:extLst>
      <p:ext uri="{BB962C8B-B14F-4D97-AF65-F5344CB8AC3E}">
        <p14:creationId xmlns:p14="http://schemas.microsoft.com/office/powerpoint/2010/main" val="5177196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约束</a:t>
            </a:r>
            <a:br>
              <a:rPr kumimoji="1" lang="en-US" altLang="zh-CN"/>
            </a:br>
            <a:endParaRPr kumimoji="1" lang="zh-CN" altLang="en-US" dirty="0"/>
          </a:p>
        </p:txBody>
      </p:sp>
    </p:spTree>
    <p:extLst>
      <p:ext uri="{BB962C8B-B14F-4D97-AF65-F5344CB8AC3E}">
        <p14:creationId xmlns:p14="http://schemas.microsoft.com/office/powerpoint/2010/main" val="21706443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950449" y="1613986"/>
            <a:ext cx="609437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约束英文：</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constraint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约束实际上就是表中数据的限制条件</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1115818" y="3136612"/>
            <a:ext cx="971106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表在设计的时候加入约束的目的就是为了保证表中的记录完整性和有效性，比如用户表有些列的值（手机号）不能为空，有些列的值（身份证号）不能重复。</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0B7A1A8-DADB-415A-87AF-668A464680F2}"/>
              </a:ext>
            </a:extLst>
          </p:cNvPr>
          <p:cNvSpPr txBox="1"/>
          <p:nvPr/>
        </p:nvSpPr>
        <p:spPr>
          <a:xfrm>
            <a:off x="1115818" y="4348259"/>
            <a:ext cx="11277219"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主键约束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(primary key) PK</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自增长约束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(auto_increment)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非空约束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(not null)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唯一性约束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(unique)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默认约束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(default)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600">
                <a:solidFill>
                  <a:srgbClr val="FF0000"/>
                </a:solidFill>
                <a:latin typeface="Calibri"/>
                <a:ea typeface="Alibaba PuHuiTi B"/>
              </a:rPr>
              <a:t>零填充约束</a:t>
            </a:r>
            <a:r>
              <a:rPr lang="en-US" altLang="zh-CN" sz="1600">
                <a:solidFill>
                  <a:srgbClr val="FF0000"/>
                </a:solidFill>
                <a:latin typeface="Calibri"/>
                <a:ea typeface="Alibaba PuHuiTi B"/>
              </a:rPr>
              <a:t>(zerofill)</a:t>
            </a:r>
            <a:endParaRPr kumimoji="0" lang="en-US" altLang="zh-CN" sz="1600" b="0" i="0" u="none" strike="noStrike" kern="1200" cap="none" spc="0" normalizeH="0" baseline="0" noProof="0">
              <a:ln>
                <a:noFill/>
              </a:ln>
              <a:solidFill>
                <a:srgbClr val="FF000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外键约束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(foreign key) FK</a:t>
            </a:r>
            <a:endParaRPr kumimoji="0" lang="zh-CN" altLang="en-US" sz="1600" b="0" i="0" u="none" strike="noStrike" kern="1200" cap="none" spc="0" normalizeH="0" baseline="0" noProof="0">
              <a:ln>
                <a:noFill/>
              </a:ln>
              <a:solidFill>
                <a:srgbClr val="FF0000"/>
              </a:solidFill>
              <a:effectLst/>
              <a:uLnTx/>
              <a:uFillTx/>
              <a:latin typeface="Calibri"/>
              <a:ea typeface="Alibaba PuHuiTi B"/>
              <a:cs typeface="+mn-cs"/>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844604" y="252950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rPr>
              <a:t>作用</a:t>
            </a:r>
          </a:p>
        </p:txBody>
      </p:sp>
      <p:sp>
        <p:nvSpPr>
          <p:cNvPr id="12" name="文本占位符 3">
            <a:extLst>
              <a:ext uri="{FF2B5EF4-FFF2-40B4-BE49-F238E27FC236}">
                <a16:creationId xmlns:a16="http://schemas.microsoft.com/office/drawing/2014/main" id="{7B613F53-475D-4A96-A077-193BF941FFCB}"/>
              </a:ext>
            </a:extLst>
          </p:cNvPr>
          <p:cNvSpPr txBox="1">
            <a:spLocks/>
          </p:cNvSpPr>
          <p:nvPr/>
        </p:nvSpPr>
        <p:spPr>
          <a:xfrm>
            <a:off x="844604" y="37332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rPr>
              <a:t>分类</a:t>
            </a:r>
          </a:p>
        </p:txBody>
      </p:sp>
    </p:spTree>
    <p:extLst>
      <p:ext uri="{BB962C8B-B14F-4D97-AF65-F5344CB8AC3E}">
        <p14:creationId xmlns:p14="http://schemas.microsoft.com/office/powerpoint/2010/main" val="2248953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1230146" y="1457271"/>
            <a:ext cx="10749598"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主键约束是一个列或者多个列的组合，</a:t>
            </a:r>
            <a:r>
              <a:rPr lang="zh-CN" altLang="en-US" sz="1600">
                <a:solidFill>
                  <a:prstClr val="black"/>
                </a:solidFill>
                <a:highlight>
                  <a:srgbClr val="FFFF00"/>
                </a:highlight>
                <a:latin typeface="Calibri"/>
                <a:ea typeface="Alibaba PuHuiTi B"/>
              </a:rPr>
              <a:t>其值能唯一地标识表中的每一行</a:t>
            </a:r>
            <a:r>
              <a:rPr lang="en-US" altLang="zh-CN" sz="1600">
                <a:solidFill>
                  <a:prstClr val="black"/>
                </a:solidFill>
                <a:highlight>
                  <a:srgbClr val="FFFF00"/>
                </a:highlight>
                <a:latin typeface="Calibri"/>
                <a:ea typeface="Alibaba PuHuiTi B"/>
              </a:rPr>
              <a:t>,</a:t>
            </a:r>
            <a:r>
              <a:rPr lang="zh-CN" altLang="en-US" sz="1600">
                <a:solidFill>
                  <a:prstClr val="black"/>
                </a:solidFill>
                <a:highlight>
                  <a:srgbClr val="FFFF00"/>
                </a:highlight>
                <a:latin typeface="Calibri"/>
                <a:ea typeface="Alibaba PuHuiTi B"/>
              </a:rPr>
              <a:t>方便在</a:t>
            </a:r>
            <a:r>
              <a:rPr lang="en-US" altLang="zh-CN" sz="1600">
                <a:solidFill>
                  <a:prstClr val="black"/>
                </a:solidFill>
                <a:highlight>
                  <a:srgbClr val="FFFF00"/>
                </a:highlight>
                <a:latin typeface="Calibri"/>
                <a:ea typeface="Alibaba PuHuiTi B"/>
              </a:rPr>
              <a:t>RDBMS</a:t>
            </a:r>
            <a:r>
              <a:rPr lang="zh-CN" altLang="en-US" sz="1600">
                <a:solidFill>
                  <a:prstClr val="black"/>
                </a:solidFill>
                <a:highlight>
                  <a:srgbClr val="FFFF00"/>
                </a:highlight>
                <a:latin typeface="Calibri"/>
                <a:ea typeface="Alibaba PuHuiTi B"/>
              </a:rPr>
              <a:t>中尽快的找到某一行</a:t>
            </a:r>
            <a:r>
              <a:rPr lang="zh-CN" altLang="en-US" sz="1600">
                <a:solidFill>
                  <a:prstClr val="black"/>
                </a:solidFill>
                <a:latin typeface="Calibri"/>
                <a:ea typeface="Alibaba PuHuiTi B"/>
              </a:rPr>
              <a:t>。</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主键约束相当于 唯一约束 </a:t>
            </a:r>
            <a:r>
              <a:rPr lang="en-US" altLang="zh-CN" sz="1600">
                <a:solidFill>
                  <a:prstClr val="black"/>
                </a:solidFill>
                <a:latin typeface="Calibri"/>
                <a:ea typeface="Alibaba PuHuiTi B"/>
              </a:rPr>
              <a:t>+ </a:t>
            </a:r>
            <a:r>
              <a:rPr lang="zh-CN" altLang="en-US" sz="1600">
                <a:solidFill>
                  <a:prstClr val="black"/>
                </a:solidFill>
                <a:latin typeface="Calibri"/>
                <a:ea typeface="Alibaba PuHuiTi B"/>
              </a:rPr>
              <a:t>非空约束 的组合，主键约束列不允许重复，也不允许出现空值。</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每个表最多只允许一个主键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主键约束的关键字是：</a:t>
            </a:r>
            <a:r>
              <a:rPr lang="en-US" altLang="zh-CN" sz="1600">
                <a:solidFill>
                  <a:prstClr val="black"/>
                </a:solidFill>
                <a:highlight>
                  <a:srgbClr val="FFFF00"/>
                </a:highlight>
                <a:latin typeface="Calibri"/>
                <a:ea typeface="Alibaba PuHuiTi B"/>
              </a:rPr>
              <a:t>primary key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highlight>
                <a:srgbClr val="FFFF00"/>
              </a:highlight>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当创建主键的约束时，系统默认会在所在的列和列组合上建立对应的唯一索引。</a:t>
            </a:r>
            <a:endParaRPr lang="en-US" altLang="zh-CN" sz="1600">
              <a:solidFill>
                <a:prstClr val="black"/>
              </a:solidFill>
              <a:latin typeface="Calibri"/>
              <a:ea typeface="Alibaba PuHuiTi B"/>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977820" y="4492788"/>
            <a:ext cx="9711066"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添加单列主键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添加多列联合主键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删除主键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zh-CN" altLang="en-US" sz="1600">
              <a:solidFill>
                <a:prstClr val="black"/>
              </a:solidFill>
              <a:latin typeface="Calibri"/>
              <a:ea typeface="Alibaba PuHuiTi B"/>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77023" y="380480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a:solidFill>
                  <a:schemeClr val="accent5"/>
                </a:solidFill>
                <a:latin typeface="PingFang SC"/>
              </a:rPr>
              <a:t>操作</a:t>
            </a:r>
          </a:p>
        </p:txBody>
      </p:sp>
    </p:spTree>
    <p:extLst>
      <p:ext uri="{BB962C8B-B14F-4D97-AF65-F5344CB8AC3E}">
        <p14:creationId xmlns:p14="http://schemas.microsoft.com/office/powerpoint/2010/main" val="156031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696689" y="940081"/>
            <a:ext cx="10749599" cy="517190"/>
          </a:xfrm>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添加单列主键</a:t>
            </a:r>
          </a:p>
        </p:txBody>
      </p:sp>
      <p:sp>
        <p:nvSpPr>
          <p:cNvPr id="7" name="文本框 6">
            <a:extLst>
              <a:ext uri="{FF2B5EF4-FFF2-40B4-BE49-F238E27FC236}">
                <a16:creationId xmlns:a16="http://schemas.microsoft.com/office/drawing/2014/main" id="{B64177E4-76BA-44F9-BFD6-3E70095DEB92}"/>
              </a:ext>
            </a:extLst>
          </p:cNvPr>
          <p:cNvSpPr txBox="1"/>
          <p:nvPr/>
        </p:nvSpPr>
        <p:spPr>
          <a:xfrm>
            <a:off x="1077885" y="1919120"/>
            <a:ext cx="6094378" cy="369332"/>
          </a:xfrm>
          <a:prstGeom prst="rect">
            <a:avLst/>
          </a:prstGeom>
          <a:noFill/>
        </p:spPr>
        <p:txBody>
          <a:bodyPr wrap="square">
            <a:spAutoFit/>
          </a:bodyPr>
          <a:lstStyle/>
          <a:p>
            <a:r>
              <a:rPr lang="zh-CN" altLang="en-US" sz="1600"/>
              <a:t>方式</a:t>
            </a:r>
            <a:r>
              <a:rPr lang="en-US" altLang="zh-CN" sz="1600"/>
              <a:t>1-</a:t>
            </a:r>
            <a:r>
              <a:rPr lang="zh-CN" altLang="en-US" sz="1600"/>
              <a:t>语法</a:t>
            </a:r>
            <a:r>
              <a:rPr lang="zh-CN" altLang="en-US"/>
              <a:t>：</a:t>
            </a:r>
          </a:p>
        </p:txBody>
      </p:sp>
      <p:sp>
        <p:nvSpPr>
          <p:cNvPr id="12" name="文本框 11">
            <a:extLst>
              <a:ext uri="{FF2B5EF4-FFF2-40B4-BE49-F238E27FC236}">
                <a16:creationId xmlns:a16="http://schemas.microsoft.com/office/drawing/2014/main" id="{9D60DE87-5393-4E31-8C07-CC6AE2BEEDF3}"/>
              </a:ext>
            </a:extLst>
          </p:cNvPr>
          <p:cNvSpPr txBox="1"/>
          <p:nvPr/>
        </p:nvSpPr>
        <p:spPr>
          <a:xfrm>
            <a:off x="1077885" y="2447088"/>
            <a:ext cx="10015588" cy="1815882"/>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create table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语句中，通过</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PRIMARY KEY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关键字来指定主键。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在定义字段的同时指定主键，语法格式如下：</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a:t>
            </a:r>
            <a:r>
              <a:rPr lang="zh-CN" altLang="zh-CN" sz="16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77885" y="4949664"/>
            <a:ext cx="10015588" cy="1569660"/>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key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3B237A41-F811-4EA7-8F51-684B94B8A003}"/>
              </a:ext>
            </a:extLst>
          </p:cNvPr>
          <p:cNvSpPr txBox="1"/>
          <p:nvPr/>
        </p:nvSpPr>
        <p:spPr>
          <a:xfrm>
            <a:off x="946877" y="4452474"/>
            <a:ext cx="6094378" cy="338554"/>
          </a:xfrm>
          <a:prstGeom prst="rect">
            <a:avLst/>
          </a:prstGeom>
          <a:noFill/>
        </p:spPr>
        <p:txBody>
          <a:bodyPr wrap="square">
            <a:spAutoFit/>
          </a:bodyPr>
          <a:lstStyle/>
          <a:p>
            <a:r>
              <a:rPr lang="zh-CN" altLang="en-US" sz="1600"/>
              <a:t>方式</a:t>
            </a:r>
            <a:r>
              <a:rPr lang="en-US" altLang="zh-CN" sz="1600"/>
              <a:t>1-</a:t>
            </a:r>
            <a:r>
              <a:rPr lang="zh-CN" altLang="en-US" sz="1600"/>
              <a:t>实现：</a:t>
            </a:r>
          </a:p>
        </p:txBody>
      </p:sp>
      <p:sp>
        <p:nvSpPr>
          <p:cNvPr id="16" name="文本框 15">
            <a:extLst>
              <a:ext uri="{FF2B5EF4-FFF2-40B4-BE49-F238E27FC236}">
                <a16:creationId xmlns:a16="http://schemas.microsoft.com/office/drawing/2014/main" id="{5B95BD30-8AF7-4423-95AA-D8F7E6792C54}"/>
              </a:ext>
            </a:extLst>
          </p:cNvPr>
          <p:cNvSpPr txBox="1"/>
          <p:nvPr/>
        </p:nvSpPr>
        <p:spPr>
          <a:xfrm>
            <a:off x="946877" y="1477498"/>
            <a:ext cx="10548633" cy="338554"/>
          </a:xfrm>
          <a:prstGeom prst="rect">
            <a:avLst/>
          </a:prstGeom>
          <a:noFill/>
        </p:spPr>
        <p:txBody>
          <a:bodyPr wrap="square">
            <a:spAutoFit/>
          </a:bodyPr>
          <a:lstStyle/>
          <a:p>
            <a:r>
              <a:rPr lang="zh-CN" altLang="en-US" sz="1600">
                <a:solidFill>
                  <a:srgbClr val="FF0000"/>
                </a:solidFill>
                <a:ea typeface="Alibaba PuHuiTi B"/>
              </a:rPr>
              <a:t>创建单列主键有两种方式，一种是在定义字段的同时指定主键，一种是定义完字段之后指定主键</a:t>
            </a:r>
          </a:p>
        </p:txBody>
      </p:sp>
    </p:spTree>
    <p:extLst>
      <p:ext uri="{BB962C8B-B14F-4D97-AF65-F5344CB8AC3E}">
        <p14:creationId xmlns:p14="http://schemas.microsoft.com/office/powerpoint/2010/main" val="1440110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添加单列主键</a:t>
            </a: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7" y="150248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方式</a:t>
            </a:r>
            <a:r>
              <a:rPr lang="en-US" altLang="zh-CN">
                <a:solidFill>
                  <a:prstClr val="black"/>
                </a:solidFill>
                <a:latin typeface="Calibri"/>
                <a:ea typeface="黑体"/>
              </a:rPr>
              <a:t>2</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a:t>
            </a:r>
          </a:p>
        </p:txBody>
      </p:sp>
      <p:sp>
        <p:nvSpPr>
          <p:cNvPr id="12" name="文本框 11">
            <a:extLst>
              <a:ext uri="{FF2B5EF4-FFF2-40B4-BE49-F238E27FC236}">
                <a16:creationId xmlns:a16="http://schemas.microsoft.com/office/drawing/2014/main" id="{9D60DE87-5393-4E31-8C07-CC6AE2BEEDF3}"/>
              </a:ext>
            </a:extLst>
          </p:cNvPr>
          <p:cNvSpPr txBox="1"/>
          <p:nvPr/>
        </p:nvSpPr>
        <p:spPr>
          <a:xfrm>
            <a:off x="1158387" y="1950417"/>
            <a:ext cx="10015588"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在定义字段</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之后</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再</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指定主键，语法格式如下：</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constraint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77885" y="3976800"/>
            <a:ext cx="10015588" cy="1815882"/>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constraint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pk1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3B237A41-F811-4EA7-8F51-684B94B8A003}"/>
              </a:ext>
            </a:extLst>
          </p:cNvPr>
          <p:cNvSpPr txBox="1"/>
          <p:nvPr/>
        </p:nvSpPr>
        <p:spPr>
          <a:xfrm>
            <a:off x="1008423" y="3440662"/>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方式</a:t>
            </a:r>
            <a:r>
              <a:rPr lang="en-US" altLang="zh-CN">
                <a:solidFill>
                  <a:prstClr val="black"/>
                </a:solidFill>
                <a:latin typeface="Calibri"/>
                <a:ea typeface="黑体"/>
              </a:rPr>
              <a:t>2</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p>
        </p:txBody>
      </p:sp>
    </p:spTree>
    <p:extLst>
      <p:ext uri="{BB962C8B-B14F-4D97-AF65-F5344CB8AC3E}">
        <p14:creationId xmlns:p14="http://schemas.microsoft.com/office/powerpoint/2010/main" val="11896474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a:t>
            </a:r>
            <a:r>
              <a:rPr lang="zh-CN" altLang="en-US">
                <a:solidFill>
                  <a:schemeClr val="accent5"/>
                </a:solidFill>
                <a:latin typeface="PingFang SC"/>
              </a:rPr>
              <a:t>多</a:t>
            </a:r>
            <a:r>
              <a:rPr lang="zh-CN" altLang="en-US" b="1" i="0">
                <a:solidFill>
                  <a:schemeClr val="accent5"/>
                </a:solidFill>
                <a:effectLst/>
                <a:latin typeface="PingFang SC"/>
              </a:rPr>
              <a:t>列主键</a:t>
            </a:r>
            <a:r>
              <a:rPr lang="en-US" altLang="zh-CN" b="1" i="0">
                <a:solidFill>
                  <a:schemeClr val="accent5"/>
                </a:solidFill>
                <a:effectLst/>
                <a:latin typeface="PingFang SC"/>
              </a:rPr>
              <a:t>(</a:t>
            </a:r>
            <a:r>
              <a:rPr lang="zh-CN" altLang="en-US" b="1" i="0">
                <a:solidFill>
                  <a:schemeClr val="accent5"/>
                </a:solidFill>
                <a:effectLst/>
                <a:latin typeface="PingFang SC"/>
              </a:rPr>
              <a:t>联合主键）</a:t>
            </a: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6" y="1502486"/>
            <a:ext cx="10289693"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latin typeface="Calibri"/>
                <a:ea typeface="Alibaba PuHuiTi B"/>
              </a:rPr>
              <a:t>所谓的联合主键，就是这个主键是由一张表中多个字段组成的</a:t>
            </a:r>
            <a:r>
              <a:rPr lang="zh-CN" altLang="en-US" sz="1600" b="0" i="0">
                <a:solidFill>
                  <a:srgbClr val="444444"/>
                </a:solidFill>
                <a:effectLst/>
                <a:latin typeface="Helvetica Neue"/>
              </a:rPr>
              <a:t>。</a:t>
            </a:r>
            <a:endParaRPr lang="en-US" altLang="zh-CN" sz="1600" b="0" i="0">
              <a:solidFill>
                <a:srgbClr val="444444"/>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highlight>
                  <a:srgbClr val="FFFF00"/>
                </a:highlight>
                <a:latin typeface="Calibri"/>
                <a:ea typeface="Alibaba PuHuiTi B"/>
              </a:rPr>
              <a:t>注意：</a:t>
            </a:r>
            <a:endParaRPr lang="en-US" altLang="zh-CN" sz="1600">
              <a:solidFill>
                <a:prstClr val="black"/>
              </a:solidFill>
              <a:highlight>
                <a:srgbClr val="FFFF00"/>
              </a:highlight>
              <a:latin typeface="Calibri"/>
              <a:ea typeface="Alibaba PuHuiTi 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solidFill>
                  <a:prstClr val="black"/>
                </a:solidFill>
                <a:highlight>
                  <a:srgbClr val="FFFF00"/>
                </a:highlight>
                <a:latin typeface="Calibri"/>
                <a:ea typeface="Alibaba PuHuiTi B"/>
              </a:rPr>
              <a:t>   1.</a:t>
            </a:r>
            <a:r>
              <a:rPr lang="zh-CN" altLang="en-US" sz="1600">
                <a:solidFill>
                  <a:prstClr val="black"/>
                </a:solidFill>
                <a:highlight>
                  <a:srgbClr val="FFFF00"/>
                </a:highlight>
                <a:latin typeface="Calibri"/>
                <a:ea typeface="Alibaba PuHuiTi B"/>
              </a:rPr>
              <a:t> 当主键是由多个字段组成时，不能直接在字段名后面声明主键约束。</a:t>
            </a:r>
            <a:endParaRPr lang="en-US" altLang="zh-CN" sz="1600">
              <a:solidFill>
                <a:prstClr val="black"/>
              </a:solidFill>
              <a:highlight>
                <a:srgbClr val="FFFF00"/>
              </a:highlight>
              <a:latin typeface="Calibri"/>
              <a:ea typeface="Alibaba PuHuiTi 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solidFill>
                  <a:prstClr val="black"/>
                </a:solidFill>
                <a:highlight>
                  <a:srgbClr val="FFFF00"/>
                </a:highlight>
                <a:latin typeface="Calibri"/>
                <a:ea typeface="Alibaba PuHuiTi B"/>
              </a:rPr>
              <a:t>   2. </a:t>
            </a:r>
            <a:r>
              <a:rPr lang="zh-CN" altLang="en-US" sz="1600">
                <a:solidFill>
                  <a:prstClr val="black"/>
                </a:solidFill>
                <a:highlight>
                  <a:srgbClr val="FFFF00"/>
                </a:highlight>
                <a:latin typeface="Calibri"/>
                <a:ea typeface="Alibaba PuHuiTi B"/>
              </a:rPr>
              <a:t>一张表只能有一个主键，联合主键也是一个主键</a:t>
            </a:r>
            <a:endParaRPr lang="en-US" altLang="zh-CN" sz="1600">
              <a:solidFill>
                <a:prstClr val="black"/>
              </a:solidFill>
              <a:highlight>
                <a:srgbClr val="FFFF00"/>
              </a:highlight>
              <a:latin typeface="Calibri"/>
              <a:ea typeface="Alibaba PuHuiTi B"/>
            </a:endParaRPr>
          </a:p>
        </p:txBody>
      </p:sp>
      <p:sp>
        <p:nvSpPr>
          <p:cNvPr id="12" name="文本框 11">
            <a:extLst>
              <a:ext uri="{FF2B5EF4-FFF2-40B4-BE49-F238E27FC236}">
                <a16:creationId xmlns:a16="http://schemas.microsoft.com/office/drawing/2014/main" id="{9D60DE87-5393-4E31-8C07-CC6AE2BEEDF3}"/>
              </a:ext>
            </a:extLst>
          </p:cNvPr>
          <p:cNvSpPr txBox="1"/>
          <p:nvPr/>
        </p:nvSpPr>
        <p:spPr>
          <a:xfrm>
            <a:off x="1088206" y="3001441"/>
            <a:ext cx="10015588"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a:t>
            </a:r>
            <a:r>
              <a:rPr lang="zh-CN" altLang="en-US" b="1">
                <a:solidFill>
                  <a:srgbClr val="000080"/>
                </a:solidFill>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2</a:t>
            </a:r>
            <a:r>
              <a:rPr lang="zh-CN" altLang="en-US" sz="1800">
                <a:solidFill>
                  <a:srgbClr val="00000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000000"/>
                </a:solidFill>
                <a:effectLst/>
                <a:latin typeface="Courier New" panose="02070309020205020404" pitchFamily="49" charset="0"/>
              </a:rPr>
              <a:t>n</a:t>
            </a:r>
            <a:r>
              <a:rPr lang="en-US" altLang="zh-CN" b="1">
                <a:solidFill>
                  <a:srgbClr val="000080"/>
                </a:solidFill>
                <a:latin typeface="Courier New" panose="02070309020205020404" pitchFamily="49" charset="0"/>
              </a:rPr>
              <a:t>)</a:t>
            </a:r>
            <a:endParaRPr lang="en-US" altLang="zh-CN" sz="180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a:t>
            </a:r>
            <a:endParaRPr lang="en-US" altLang="zh-CN" sz="1800" b="1">
              <a:solidFill>
                <a:srgbClr val="0000FF"/>
              </a:solidFill>
              <a:effectLst/>
              <a:latin typeface="Courier New" panose="02070309020205020404" pitchFamily="49" charset="0"/>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88206" y="4750991"/>
            <a:ext cx="9897719" cy="1754326"/>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deptId </a:t>
            </a:r>
            <a:r>
              <a:rPr lang="en-US" altLang="zh-CN" sz="1800">
                <a:solidFill>
                  <a:srgbClr val="800080"/>
                </a:solidFill>
                <a:effectLst/>
                <a:latin typeface="Courier New" panose="02070309020205020404" pitchFamily="49" charset="0"/>
              </a:rPr>
              <a:t>int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salary </a:t>
            </a:r>
            <a:r>
              <a:rPr lang="en-US" altLang="zh-CN" sz="1800">
                <a:solidFill>
                  <a:srgbClr val="800080"/>
                </a:solidFill>
                <a:effectLst/>
                <a:latin typeface="Courier New" panose="02070309020205020404" pitchFamily="49" charset="0"/>
              </a:rPr>
              <a:t>double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deptId</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9" name="文本框 8">
            <a:extLst>
              <a:ext uri="{FF2B5EF4-FFF2-40B4-BE49-F238E27FC236}">
                <a16:creationId xmlns:a16="http://schemas.microsoft.com/office/drawing/2014/main" id="{588198EE-A309-460C-8973-BD07EEAA520D}"/>
              </a:ext>
            </a:extLst>
          </p:cNvPr>
          <p:cNvSpPr txBox="1"/>
          <p:nvPr/>
        </p:nvSpPr>
        <p:spPr>
          <a:xfrm>
            <a:off x="946876" y="2567230"/>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latin typeface="Calibri"/>
                <a:ea typeface="Alibaba PuHuiTi B"/>
              </a:rPr>
              <a:t>语法：</a:t>
            </a:r>
            <a:endParaRPr lang="en-US" altLang="zh-CN" sz="1600">
              <a:solidFill>
                <a:prstClr val="black"/>
              </a:solidFill>
              <a:latin typeface="Calibri"/>
              <a:ea typeface="Alibaba PuHuiTi B"/>
            </a:endParaRPr>
          </a:p>
        </p:txBody>
      </p:sp>
      <p:sp>
        <p:nvSpPr>
          <p:cNvPr id="11" name="文本框 10">
            <a:extLst>
              <a:ext uri="{FF2B5EF4-FFF2-40B4-BE49-F238E27FC236}">
                <a16:creationId xmlns:a16="http://schemas.microsoft.com/office/drawing/2014/main" id="{A76A16C4-EA2C-43A3-B89E-D9C39F30985B}"/>
              </a:ext>
            </a:extLst>
          </p:cNvPr>
          <p:cNvSpPr txBox="1"/>
          <p:nvPr/>
        </p:nvSpPr>
        <p:spPr>
          <a:xfrm>
            <a:off x="946876" y="4235922"/>
            <a:ext cx="6097464" cy="369332"/>
          </a:xfrm>
          <a:prstGeom prst="rect">
            <a:avLst/>
          </a:prstGeom>
          <a:noFill/>
        </p:spPr>
        <p:txBody>
          <a:bodyPr wrap="square">
            <a:spAutoFit/>
          </a:bodyPr>
          <a:lstStyle/>
          <a:p>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endParaRPr lang="zh-CN" altLang="en-US"/>
          </a:p>
        </p:txBody>
      </p:sp>
    </p:spTree>
    <p:extLst>
      <p:ext uri="{BB962C8B-B14F-4D97-AF65-F5344CB8AC3E}">
        <p14:creationId xmlns:p14="http://schemas.microsoft.com/office/powerpoint/2010/main" val="248936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dirty="0"/>
              <a:t>怎么学？</a:t>
            </a:r>
          </a:p>
        </p:txBody>
      </p:sp>
      <p:sp>
        <p:nvSpPr>
          <p:cNvPr id="13" name="文本框 12">
            <a:extLst>
              <a:ext uri="{FF2B5EF4-FFF2-40B4-BE49-F238E27FC236}">
                <a16:creationId xmlns:a16="http://schemas.microsoft.com/office/drawing/2014/main" id="{57588AB4-DCFD-428C-95F7-8E18E0E28A46}"/>
              </a:ext>
            </a:extLst>
          </p:cNvPr>
          <p:cNvSpPr txBox="1"/>
          <p:nvPr/>
        </p:nvSpPr>
        <p:spPr>
          <a:xfrm>
            <a:off x="3276605" y="5374070"/>
            <a:ext cx="587532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一定要亲手实践，</a:t>
            </a:r>
            <a:r>
              <a:rPr kumimoji="0" lang="zh-CN" altLang="en-US" sz="1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自己亲手做出来</a:t>
            </a:r>
            <a:r>
              <a:rPr kumimoji="0" lang="zh-CN" altLang="en-US" sz="1800" b="0" i="0" u="none" strike="noStrike" kern="1200" cap="none" spc="0" normalizeH="0" baseline="0" noProof="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，本事才是自己的。</a:t>
            </a:r>
            <a:endParaRPr kumimoji="1" lang="zh-CN" altLang="en-US" sz="105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endParaRPr>
          </a:p>
        </p:txBody>
      </p:sp>
      <p:pic>
        <p:nvPicPr>
          <p:cNvPr id="4" name="图片 3">
            <a:extLst>
              <a:ext uri="{FF2B5EF4-FFF2-40B4-BE49-F238E27FC236}">
                <a16:creationId xmlns:a16="http://schemas.microsoft.com/office/drawing/2014/main" id="{9856D80B-8DFE-4A7A-A173-9BB077EB1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730" y="1937238"/>
            <a:ext cx="2819400" cy="2819400"/>
          </a:xfrm>
          <a:prstGeom prst="rect">
            <a:avLst/>
          </a:prstGeom>
        </p:spPr>
      </p:pic>
    </p:spTree>
    <p:extLst>
      <p:ext uri="{BB962C8B-B14F-4D97-AF65-F5344CB8AC3E}">
        <p14:creationId xmlns:p14="http://schemas.microsoft.com/office/powerpoint/2010/main" val="28682778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通过修改表结构添加主键</a:t>
            </a:r>
            <a:endParaRPr lang="zh-CN" altLang="en-US" b="1" i="0">
              <a:solidFill>
                <a:schemeClr val="accent5"/>
              </a:solidFill>
              <a:effectLst/>
              <a:latin typeface="PingFang SC"/>
            </a:endParaRP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6" y="1502486"/>
            <a:ext cx="1028969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主键约束不仅可以在创建表的同时创建，也可以在修改表时添加。</a:t>
            </a: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endParaRPr>
          </a:p>
        </p:txBody>
      </p:sp>
      <p:sp>
        <p:nvSpPr>
          <p:cNvPr id="12" name="文本框 11">
            <a:extLst>
              <a:ext uri="{FF2B5EF4-FFF2-40B4-BE49-F238E27FC236}">
                <a16:creationId xmlns:a16="http://schemas.microsoft.com/office/drawing/2014/main" id="{9D60DE87-5393-4E31-8C07-CC6AE2BEEDF3}"/>
              </a:ext>
            </a:extLst>
          </p:cNvPr>
          <p:cNvSpPr txBox="1"/>
          <p:nvPr/>
        </p:nvSpPr>
        <p:spPr>
          <a:xfrm>
            <a:off x="1088205" y="2559531"/>
            <a:ext cx="10015588"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a:defRPr/>
            </a:pPr>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zh-CN" altLang="en-US" b="1">
                <a:solidFill>
                  <a:srgbClr val="000080"/>
                </a:solidFill>
                <a:latin typeface="Courier New" panose="02070309020205020404" pitchFamily="49" charset="0"/>
              </a:rPr>
              <a:t>（</a:t>
            </a:r>
            <a:r>
              <a:rPr lang="zh-CN" altLang="en-US" sz="1800">
                <a:solidFill>
                  <a:srgbClr val="000000"/>
                </a:solidFill>
                <a:effectLst/>
                <a:latin typeface="Courier New" panose="02070309020205020404" pitchFamily="49" charset="0"/>
              </a:rPr>
              <a:t>字段列表</a:t>
            </a:r>
            <a:r>
              <a:rPr lang="en-US" altLang="zh-CN" sz="1800" b="1">
                <a:solidFill>
                  <a:srgbClr val="000080"/>
                </a:solidFill>
                <a:effectLst/>
                <a:latin typeface="Courier New" panose="02070309020205020404" pitchFamily="49" charset="0"/>
              </a:rPr>
              <a:t>);</a:t>
            </a:r>
            <a:endParaRPr lang="zh-CN" altLang="en-US">
              <a:effectLst/>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88205" y="4269006"/>
            <a:ext cx="9897719" cy="227754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添加单列主键</a:t>
            </a:r>
            <a:endPar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emp4</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000000"/>
                </a:solidFill>
                <a:latin typeface="Courier New" panose="02070309020205020404" pitchFamily="49" charset="0"/>
                <a:ea typeface="黑体"/>
              </a:rPr>
              <a:t>  eid </a:t>
            </a:r>
            <a:r>
              <a:rPr lang="en-US" altLang="zh-CN">
                <a:solidFill>
                  <a:srgbClr val="800080"/>
                </a:solidFill>
                <a:latin typeface="Courier New" panose="02070309020205020404" pitchFamily="49" charset="0"/>
                <a:ea typeface="黑体"/>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deptId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salary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double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en-US" altLang="zh-CN" sz="1600" b="1">
                <a:solidFill>
                  <a:srgbClr val="000080"/>
                </a:solidFill>
                <a:latin typeface="Courier New" panose="02070309020205020404" pitchFamily="49" charset="0"/>
              </a:rPr>
              <a:t>emp4</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add</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primary</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key</a:t>
            </a:r>
            <a:r>
              <a:rPr lang="zh-CN" altLang="en-US" sz="1600" b="1">
                <a:solidFill>
                  <a:srgbClr val="000080"/>
                </a:solidFill>
                <a:latin typeface="Courier New" panose="02070309020205020404" pitchFamily="49" charset="0"/>
              </a:rPr>
              <a:t>（</a:t>
            </a:r>
            <a:r>
              <a:rPr lang="en-US" altLang="zh-CN" sz="1600" b="1">
                <a:solidFill>
                  <a:srgbClr val="000080"/>
                </a:solidFill>
                <a:latin typeface="Courier New" panose="02070309020205020404" pitchFamily="49" charset="0"/>
              </a:rPr>
              <a:t>eid</a:t>
            </a:r>
            <a:r>
              <a:rPr lang="en-US" altLang="zh-CN" sz="1600" b="1">
                <a:solidFill>
                  <a:srgbClr val="000080"/>
                </a:solidFill>
                <a:effectLst/>
                <a:latin typeface="Courier New" panose="02070309020205020404" pitchFamily="49" charset="0"/>
              </a:rPr>
              <a:t>);</a:t>
            </a:r>
            <a:endParaRPr lang="zh-CN" altLang="en-US" sz="1600">
              <a:effectLst/>
            </a:endParaRPr>
          </a:p>
        </p:txBody>
      </p:sp>
      <p:sp>
        <p:nvSpPr>
          <p:cNvPr id="9" name="文本框 8">
            <a:extLst>
              <a:ext uri="{FF2B5EF4-FFF2-40B4-BE49-F238E27FC236}">
                <a16:creationId xmlns:a16="http://schemas.microsoft.com/office/drawing/2014/main" id="{588198EE-A309-460C-8973-BD07EEAA520D}"/>
              </a:ext>
            </a:extLst>
          </p:cNvPr>
          <p:cNvSpPr txBox="1"/>
          <p:nvPr/>
        </p:nvSpPr>
        <p:spPr>
          <a:xfrm>
            <a:off x="946876" y="2082686"/>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语法：</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1" name="文本框 10">
            <a:extLst>
              <a:ext uri="{FF2B5EF4-FFF2-40B4-BE49-F238E27FC236}">
                <a16:creationId xmlns:a16="http://schemas.microsoft.com/office/drawing/2014/main" id="{A76A16C4-EA2C-43A3-B89E-D9C39F30985B}"/>
              </a:ext>
            </a:extLst>
          </p:cNvPr>
          <p:cNvSpPr txBox="1"/>
          <p:nvPr/>
        </p:nvSpPr>
        <p:spPr>
          <a:xfrm>
            <a:off x="946876" y="3899674"/>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p>
        </p:txBody>
      </p:sp>
    </p:spTree>
    <p:extLst>
      <p:ext uri="{BB962C8B-B14F-4D97-AF65-F5344CB8AC3E}">
        <p14:creationId xmlns:p14="http://schemas.microsoft.com/office/powerpoint/2010/main" val="42269723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删除主键约束</a:t>
            </a:r>
            <a:endParaRPr lang="zh-CN" altLang="en-US" b="1" i="0">
              <a:solidFill>
                <a:schemeClr val="accent5"/>
              </a:solidFill>
              <a:effectLst/>
              <a:latin typeface="PingFang SC"/>
            </a:endParaRP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6" y="1502486"/>
            <a:ext cx="10289693" cy="338554"/>
          </a:xfrm>
          <a:prstGeom prst="rect">
            <a:avLst/>
          </a:prstGeom>
          <a:noFill/>
        </p:spPr>
        <p:txBody>
          <a:bodyPr wrap="square">
            <a:spAutoFit/>
          </a:bodyPr>
          <a:lstStyle/>
          <a:p>
            <a:pPr>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一个表中不需要主键约束时，就需要从表中将其删除。删除主键约束的方法要比创建主键约束容易的多。</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147140" y="2793698"/>
            <a:ext cx="989771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数据表名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1" name="文本框 10">
            <a:extLst>
              <a:ext uri="{FF2B5EF4-FFF2-40B4-BE49-F238E27FC236}">
                <a16:creationId xmlns:a16="http://schemas.microsoft.com/office/drawing/2014/main" id="{A76A16C4-EA2C-43A3-B89E-D9C39F30985B}"/>
              </a:ext>
            </a:extLst>
          </p:cNvPr>
          <p:cNvSpPr txBox="1"/>
          <p:nvPr/>
        </p:nvSpPr>
        <p:spPr>
          <a:xfrm>
            <a:off x="1061176" y="2221928"/>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solidFill>
                  <a:prstClr val="black"/>
                </a:solidFill>
                <a:latin typeface="Calibri"/>
                <a:ea typeface="黑体"/>
              </a:rPr>
              <a:t>格式</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p>
        </p:txBody>
      </p:sp>
      <p:sp>
        <p:nvSpPr>
          <p:cNvPr id="10" name="文本框 9">
            <a:extLst>
              <a:ext uri="{FF2B5EF4-FFF2-40B4-BE49-F238E27FC236}">
                <a16:creationId xmlns:a16="http://schemas.microsoft.com/office/drawing/2014/main" id="{B044622E-60F9-4D09-9E6B-CB8BA9EBD5F2}"/>
              </a:ext>
            </a:extLst>
          </p:cNvPr>
          <p:cNvSpPr txBox="1"/>
          <p:nvPr/>
        </p:nvSpPr>
        <p:spPr>
          <a:xfrm>
            <a:off x="946876" y="3470363"/>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p>
        </p:txBody>
      </p:sp>
      <p:sp>
        <p:nvSpPr>
          <p:cNvPr id="14" name="文本框 13">
            <a:extLst>
              <a:ext uri="{FF2B5EF4-FFF2-40B4-BE49-F238E27FC236}">
                <a16:creationId xmlns:a16="http://schemas.microsoft.com/office/drawing/2014/main" id="{9ACACC46-2B7D-4803-AC38-B8A4A1F8D89B}"/>
              </a:ext>
            </a:extLst>
          </p:cNvPr>
          <p:cNvSpPr txBox="1"/>
          <p:nvPr/>
        </p:nvSpPr>
        <p:spPr>
          <a:xfrm>
            <a:off x="1147141" y="4147728"/>
            <a:ext cx="9897718" cy="1754326"/>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删除单列主键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emp1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p>
          <a:p>
            <a:r>
              <a:rPr lang="en-US" altLang="zh-CN" sz="1800">
                <a:solidFill>
                  <a:srgbClr val="000000"/>
                </a:solidFill>
                <a:effectLst/>
                <a:latin typeface="Courier New" panose="02070309020205020404" pitchFamily="49" charset="0"/>
              </a:rPr>
              <a:t> </a:t>
            </a: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删除联合主键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emp5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endParaRPr lang="en-US" altLang="zh-CN">
              <a:effectLst/>
            </a:endParaRPr>
          </a:p>
          <a:p>
            <a:endParaRPr lang="en-US" altLang="zh-CN">
              <a:effectLst/>
            </a:endParaRPr>
          </a:p>
        </p:txBody>
      </p:sp>
    </p:spTree>
    <p:extLst>
      <p:ext uri="{BB962C8B-B14F-4D97-AF65-F5344CB8AC3E}">
        <p14:creationId xmlns:p14="http://schemas.microsoft.com/office/powerpoint/2010/main" val="20015158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843285" y="1536402"/>
            <a:ext cx="10749598" cy="19020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中，当主键定义为自增长后，这个主键的值就不再需要用户输入数据了，而由数据库系统根据定义自动赋值。每增加一条记录，主键会自动以相同的步长进行增长。</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通过给字段添加 </a:t>
            </a:r>
            <a:r>
              <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rPr>
              <a:t>auto_increment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属性来实现主键自增长</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语法</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1070465" y="4777796"/>
            <a:ext cx="9711066"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41854" y="408261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9" name="文本框 8">
            <a:extLst>
              <a:ext uri="{FF2B5EF4-FFF2-40B4-BE49-F238E27FC236}">
                <a16:creationId xmlns:a16="http://schemas.microsoft.com/office/drawing/2014/main" id="{87F0F4C3-8770-4AFB-896D-1B48EF23B065}"/>
              </a:ext>
            </a:extLst>
          </p:cNvPr>
          <p:cNvSpPr txBox="1"/>
          <p:nvPr/>
        </p:nvSpPr>
        <p:spPr>
          <a:xfrm>
            <a:off x="1070465" y="3505717"/>
            <a:ext cx="6097464"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字段名 数据</a:t>
            </a: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类</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型 </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auto_increment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7540655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特点</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824991" y="1800775"/>
            <a:ext cx="10749598" cy="1815882"/>
          </a:xfrm>
          <a:prstGeom prst="rect">
            <a:avLst/>
          </a:prstGeom>
          <a:noFill/>
        </p:spPr>
        <p:txBody>
          <a:bodyPr wrap="square">
            <a:spAutoFit/>
          </a:bodyPr>
          <a:lstStyle/>
          <a:p>
            <a:pPr marL="285750" indent="-285750" algn="l">
              <a:buFont typeface="Wingdings" panose="05000000000000000000" pitchFamily="2" charset="2"/>
              <a:buChar char="Ø"/>
            </a:pPr>
            <a:r>
              <a:rPr lang="zh-CN" altLang="en-US" sz="1600">
                <a:solidFill>
                  <a:srgbClr val="444444"/>
                </a:solidFill>
                <a:latin typeface="Helvetica Neue"/>
                <a:ea typeface="Alibaba PuHuiTi B"/>
              </a:rPr>
              <a:t>默认情况下，</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的初始值是 </a:t>
            </a:r>
            <a:r>
              <a:rPr lang="en-US" altLang="zh-CN" sz="1600">
                <a:solidFill>
                  <a:srgbClr val="444444"/>
                </a:solidFill>
                <a:latin typeface="Helvetica Neue"/>
                <a:ea typeface="Alibaba PuHuiTi B"/>
              </a:rPr>
              <a:t>1</a:t>
            </a:r>
            <a:r>
              <a:rPr lang="zh-CN" altLang="en-US" sz="1600">
                <a:solidFill>
                  <a:srgbClr val="444444"/>
                </a:solidFill>
                <a:latin typeface="Helvetica Neue"/>
                <a:ea typeface="Alibaba PuHuiTi B"/>
              </a:rPr>
              <a:t>，每新增一条记录，字段值自动加 </a:t>
            </a:r>
            <a:r>
              <a:rPr lang="en-US" altLang="zh-CN" sz="1600">
                <a:solidFill>
                  <a:srgbClr val="444444"/>
                </a:solidFill>
                <a:latin typeface="Helvetica Neue"/>
                <a:ea typeface="Alibaba PuHuiTi B"/>
              </a:rPr>
              <a:t>1</a:t>
            </a:r>
            <a:r>
              <a:rPr lang="zh-CN" altLang="en-US" sz="1600">
                <a:solidFill>
                  <a:srgbClr val="444444"/>
                </a:solidFill>
                <a:latin typeface="Helvetica Neue"/>
                <a:ea typeface="Alibaba PuHuiTi B"/>
              </a:rPr>
              <a:t>。</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zh-CN" altLang="en-US" sz="1600">
                <a:solidFill>
                  <a:srgbClr val="444444"/>
                </a:solidFill>
                <a:latin typeface="Helvetica Neue"/>
                <a:ea typeface="Alibaba PuHuiTi B"/>
              </a:rPr>
              <a:t>一个表中只能有一个字段使用 </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约束，且该字段必须有唯一索引，以避免序号重复（即为主键或主键的一部分）。</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约束的字段必须具备 </a:t>
            </a:r>
            <a:r>
              <a:rPr lang="en-US" altLang="zh-CN" sz="1600">
                <a:solidFill>
                  <a:srgbClr val="444444"/>
                </a:solidFill>
                <a:latin typeface="Helvetica Neue"/>
                <a:ea typeface="Alibaba PuHuiTi B"/>
              </a:rPr>
              <a:t>NOT NULL </a:t>
            </a:r>
            <a:r>
              <a:rPr lang="zh-CN" altLang="en-US" sz="1600">
                <a:solidFill>
                  <a:srgbClr val="444444"/>
                </a:solidFill>
                <a:latin typeface="Helvetica Neue"/>
                <a:ea typeface="Alibaba PuHuiTi B"/>
              </a:rPr>
              <a:t>属性。</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约束的字段只能是整数类型（</a:t>
            </a:r>
            <a:r>
              <a:rPr lang="en-US" altLang="zh-CN" sz="1600">
                <a:solidFill>
                  <a:srgbClr val="444444"/>
                </a:solidFill>
                <a:latin typeface="Helvetica Neue"/>
                <a:ea typeface="Alibaba PuHuiTi B"/>
              </a:rPr>
              <a:t>TINYINT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SMALLINT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BIGINT </a:t>
            </a:r>
            <a:r>
              <a:rPr lang="zh-CN" altLang="en-US" sz="1600">
                <a:solidFill>
                  <a:srgbClr val="444444"/>
                </a:solidFill>
                <a:latin typeface="Helvetica Neue"/>
                <a:ea typeface="Alibaba PuHuiTi B"/>
              </a:rPr>
              <a:t>等。</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约束字段的最大值受该字段的数据类型约束，如果达到上限，</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就会失效。</a:t>
            </a:r>
          </a:p>
          <a:p>
            <a:pPr marR="0" lvl="0" algn="l" defTabSz="914400" rtl="0" eaLnBrk="1" fontAlgn="auto" latinLnBrk="0" hangingPunct="1">
              <a:lnSpc>
                <a:spcPct val="100000"/>
              </a:lnSpc>
              <a:spcBef>
                <a:spcPts val="0"/>
              </a:spcBef>
              <a:spcAft>
                <a:spcPts val="0"/>
              </a:spcAft>
              <a:buClrTx/>
              <a:buSzTx/>
              <a:tabLst/>
              <a:defRPr/>
            </a:pPr>
            <a:endParaRPr lang="en-US" altLang="zh-CN" sz="1600">
              <a:solidFill>
                <a:prstClr val="black"/>
              </a:solidFill>
              <a:latin typeface="Calibri"/>
              <a:ea typeface="Alibaba PuHuiTi B"/>
            </a:endParaRPr>
          </a:p>
        </p:txBody>
      </p:sp>
    </p:spTree>
    <p:extLst>
      <p:ext uri="{BB962C8B-B14F-4D97-AF65-F5344CB8AC3E}">
        <p14:creationId xmlns:p14="http://schemas.microsoft.com/office/powerpoint/2010/main" val="1442908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956874" y="3054900"/>
            <a:ext cx="9711066" cy="144655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方式</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，创建表时指定</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t_user2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100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956874" y="106621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指定自增字段初始值</a:t>
            </a:r>
          </a:p>
        </p:txBody>
      </p:sp>
      <p:sp>
        <p:nvSpPr>
          <p:cNvPr id="12" name="文本框 11">
            <a:extLst>
              <a:ext uri="{FF2B5EF4-FFF2-40B4-BE49-F238E27FC236}">
                <a16:creationId xmlns:a16="http://schemas.microsoft.com/office/drawing/2014/main" id="{18EC847F-0308-4353-AD4B-2A2640B813EF}"/>
              </a:ext>
            </a:extLst>
          </p:cNvPr>
          <p:cNvSpPr txBox="1"/>
          <p:nvPr/>
        </p:nvSpPr>
        <p:spPr>
          <a:xfrm>
            <a:off x="1070464" y="1888241"/>
            <a:ext cx="105224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如果第一条记录设置了该字段的初始值，那么新增加的记录就从这个初始值开始自增。例如，如果表中插入的第一条记录的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id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值设置为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5</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，那么再插入记录时，</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id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值就会从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5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开始往上增加</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Tree>
    <p:extLst>
      <p:ext uri="{BB962C8B-B14F-4D97-AF65-F5344CB8AC3E}">
        <p14:creationId xmlns:p14="http://schemas.microsoft.com/office/powerpoint/2010/main" val="8263966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791050" y="1985094"/>
            <a:ext cx="9711066" cy="2000548"/>
          </a:xfrm>
          <a:prstGeom prst="rect">
            <a:avLst/>
          </a:prstGeom>
          <a:solidFill>
            <a:srgbClr val="FFFFE4"/>
          </a:solidFill>
          <a:ln>
            <a:solidFill>
              <a:schemeClr val="tx1"/>
            </a:solidFill>
          </a:ln>
        </p:spPr>
        <p:txBody>
          <a:bodyPr wrap="square">
            <a:spAutoFit/>
          </a:bodyPr>
          <a:lstStyle/>
          <a:p>
            <a:pPr marR="0" lvl="0" indent="0" fontAlgn="auto">
              <a:lnSpc>
                <a:spcPct val="100000"/>
              </a:lnSpc>
              <a:spcBef>
                <a:spcPts val="0"/>
              </a:spcBef>
              <a:spcAft>
                <a:spcPts val="0"/>
              </a:spcAft>
              <a:buClrTx/>
              <a:buSzTx/>
              <a:buFontTx/>
              <a:buNone/>
              <a:tabLst/>
              <a:defRPr/>
            </a:pP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方式</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2</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，创建表之后指定</a:t>
            </a:r>
            <a:endPar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t_user3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r>
              <a:rPr lang="fr-FR" altLang="zh-CN" sz="1800" b="1">
                <a:solidFill>
                  <a:srgbClr val="0000FF"/>
                </a:solidFill>
                <a:effectLst/>
                <a:latin typeface="Courier New" panose="02070309020205020404" pitchFamily="49" charset="0"/>
              </a:rPr>
              <a:t>alter</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table</a:t>
            </a:r>
            <a:r>
              <a:rPr lang="fr-FR" altLang="zh-CN" sz="1800">
                <a:solidFill>
                  <a:srgbClr val="000000"/>
                </a:solidFill>
                <a:effectLst/>
                <a:latin typeface="Courier New" panose="02070309020205020404" pitchFamily="49" charset="0"/>
              </a:rPr>
              <a:t> t_user2 auto_increment</a:t>
            </a:r>
            <a:r>
              <a:rPr lang="fr-FR" altLang="zh-CN" sz="1800" b="1">
                <a:solidFill>
                  <a:srgbClr val="000080"/>
                </a:solidFill>
                <a:effectLst/>
                <a:latin typeface="Courier New" panose="02070309020205020404" pitchFamily="49" charset="0"/>
              </a:rPr>
              <a:t>=</a:t>
            </a:r>
            <a:r>
              <a:rPr lang="fr-FR" altLang="zh-CN" sz="1800">
                <a:solidFill>
                  <a:srgbClr val="FF8000"/>
                </a:solidFill>
                <a:effectLst/>
                <a:latin typeface="Courier New" panose="02070309020205020404" pitchFamily="49" charset="0"/>
              </a:rPr>
              <a:t>100;</a:t>
            </a:r>
            <a:endParaRPr lang="fr-FR" altLang="zh-CN">
              <a:effectLst/>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23477" y="122454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指定自增字段初始值</a:t>
            </a:r>
          </a:p>
        </p:txBody>
      </p:sp>
      <p:sp>
        <p:nvSpPr>
          <p:cNvPr id="13" name="文本占位符 3">
            <a:extLst>
              <a:ext uri="{FF2B5EF4-FFF2-40B4-BE49-F238E27FC236}">
                <a16:creationId xmlns:a16="http://schemas.microsoft.com/office/drawing/2014/main" id="{271C6583-2821-4B25-8B1C-33BECB6B7359}"/>
              </a:ext>
            </a:extLst>
          </p:cNvPr>
          <p:cNvSpPr txBox="1">
            <a:spLocks/>
          </p:cNvSpPr>
          <p:nvPr/>
        </p:nvSpPr>
        <p:spPr>
          <a:xfrm>
            <a:off x="538485" y="459907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delete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truncate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在删除后自增列的变化</a:t>
            </a:r>
          </a:p>
        </p:txBody>
      </p:sp>
      <p:sp>
        <p:nvSpPr>
          <p:cNvPr id="14" name="文本框 13">
            <a:extLst>
              <a:ext uri="{FF2B5EF4-FFF2-40B4-BE49-F238E27FC236}">
                <a16:creationId xmlns:a16="http://schemas.microsoft.com/office/drawing/2014/main" id="{BF5B1261-D9C7-4B8F-85D3-DADFE081540C}"/>
              </a:ext>
            </a:extLst>
          </p:cNvPr>
          <p:cNvSpPr txBox="1"/>
          <p:nvPr/>
        </p:nvSpPr>
        <p:spPr>
          <a:xfrm>
            <a:off x="896558" y="5198404"/>
            <a:ext cx="6097464" cy="646331"/>
          </a:xfrm>
          <a:prstGeom prst="rect">
            <a:avLst/>
          </a:prstGeom>
          <a:noFill/>
        </p:spPr>
        <p:txBody>
          <a:bodyPr wrap="square">
            <a:spAutoFit/>
          </a:bodyPr>
          <a:lstStyle/>
          <a:p>
            <a:pPr marL="285750" indent="-285750">
              <a:buFont typeface="Wingdings" panose="05000000000000000000" pitchFamily="2" charset="2"/>
              <a:buChar char="Ø"/>
            </a:pPr>
            <a:r>
              <a:rPr lang="en-US" altLang="zh-CN" b="0" i="0">
                <a:solidFill>
                  <a:srgbClr val="4D4D4D"/>
                </a:solidFill>
                <a:effectLst/>
                <a:latin typeface="-apple-system"/>
              </a:rPr>
              <a:t>delete</a:t>
            </a:r>
            <a:r>
              <a:rPr lang="zh-CN" altLang="en-US">
                <a:solidFill>
                  <a:srgbClr val="4D4D4D"/>
                </a:solidFill>
                <a:latin typeface="-apple-system"/>
              </a:rPr>
              <a:t>数据之后自动增长从断点开始</a:t>
            </a:r>
            <a:endParaRPr lang="en-US" altLang="zh-CN">
              <a:solidFill>
                <a:srgbClr val="4D4D4D"/>
              </a:solidFill>
              <a:latin typeface="-apple-system"/>
            </a:endParaRPr>
          </a:p>
          <a:p>
            <a:pPr marL="285750" indent="-285750">
              <a:buFont typeface="Wingdings" panose="05000000000000000000" pitchFamily="2" charset="2"/>
              <a:buChar char="Ø"/>
            </a:pPr>
            <a:r>
              <a:rPr lang="en-US" altLang="zh-CN">
                <a:solidFill>
                  <a:srgbClr val="4D4D4D"/>
                </a:solidFill>
                <a:latin typeface="-apple-system"/>
              </a:rPr>
              <a:t>t</a:t>
            </a:r>
            <a:r>
              <a:rPr lang="en-US" altLang="zh-CN" b="0" i="0">
                <a:solidFill>
                  <a:srgbClr val="4D4D4D"/>
                </a:solidFill>
                <a:effectLst/>
                <a:latin typeface="-apple-system"/>
              </a:rPr>
              <a:t>runcate</a:t>
            </a:r>
            <a:r>
              <a:rPr lang="zh-CN" altLang="en-US" b="0" i="0">
                <a:solidFill>
                  <a:srgbClr val="4D4D4D"/>
                </a:solidFill>
                <a:effectLst/>
                <a:latin typeface="-apple-system"/>
              </a:rPr>
              <a:t>数据</a:t>
            </a:r>
            <a:r>
              <a:rPr lang="zh-CN" altLang="en-US">
                <a:solidFill>
                  <a:srgbClr val="4D4D4D"/>
                </a:solidFill>
                <a:latin typeface="-apple-system"/>
              </a:rPr>
              <a:t>之后</a:t>
            </a:r>
            <a:r>
              <a:rPr lang="zh-CN" altLang="en-US" b="0" i="0">
                <a:solidFill>
                  <a:srgbClr val="4D4D4D"/>
                </a:solidFill>
                <a:effectLst/>
                <a:latin typeface="-apple-system"/>
              </a:rPr>
              <a:t>自动增长</a:t>
            </a:r>
            <a:r>
              <a:rPr lang="zh-CN" altLang="en-US">
                <a:solidFill>
                  <a:srgbClr val="4D4D4D"/>
                </a:solidFill>
                <a:latin typeface="-apple-system"/>
              </a:rPr>
              <a:t>从默认起始值开始</a:t>
            </a:r>
            <a:endParaRPr lang="zh-CN" altLang="en-US"/>
          </a:p>
        </p:txBody>
      </p:sp>
    </p:spTree>
    <p:extLst>
      <p:ext uri="{BB962C8B-B14F-4D97-AF65-F5344CB8AC3E}">
        <p14:creationId xmlns:p14="http://schemas.microsoft.com/office/powerpoint/2010/main" val="26522920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非空约束</a:t>
            </a:r>
            <a:r>
              <a:rPr kumimoji="1" lang="en-US" altLang="zh-CN"/>
              <a:t>(not null)</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896559" y="4488646"/>
            <a:ext cx="7640859"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方式</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1</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，创建表时指定</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a:defRPr/>
            </a:pPr>
            <a:r>
              <a:rPr lang="en-US" altLang="zh-CN" sz="1600" b="1">
                <a:solidFill>
                  <a:srgbClr val="0000FF"/>
                </a:solidFill>
                <a:effectLst/>
                <a:latin typeface="Courier New" panose="02070309020205020404" pitchFamily="49" charset="0"/>
              </a:rPr>
              <a:t>create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t_user6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pPr>
              <a:defRPr/>
            </a:pPr>
            <a:r>
              <a:rPr lang="en-US" altLang="zh-CN" sz="1600">
                <a:solidFill>
                  <a:srgbClr val="000000"/>
                </a:solidFill>
                <a:effectLst/>
                <a:latin typeface="Courier New" panose="02070309020205020404" pitchFamily="49" charset="0"/>
              </a:rPr>
              <a:t>  id </a:t>
            </a:r>
            <a:r>
              <a:rPr lang="en-US" altLang="zh-CN" sz="1600">
                <a:solidFill>
                  <a:srgbClr val="800080"/>
                </a:solidFill>
                <a:effectLst/>
                <a:latin typeface="Courier New" panose="02070309020205020404" pitchFamily="49" charset="0"/>
              </a:rPr>
              <a:t>int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pPr>
              <a:defRPr/>
            </a:pPr>
            <a:r>
              <a:rPr lang="en-US" altLang="zh-CN" sz="1600">
                <a:solidFill>
                  <a:srgbClr val="000000"/>
                </a:solidFill>
                <a:effectLst/>
                <a:latin typeface="Courier New" panose="02070309020205020404" pitchFamily="49" charset="0"/>
              </a:rPr>
              <a:t>  name </a:t>
            </a:r>
            <a:r>
              <a:rPr lang="en-US" altLang="zh-CN" sz="1600">
                <a:solidFill>
                  <a:srgbClr val="800080"/>
                </a:solidFill>
                <a:effectLst/>
                <a:latin typeface="Courier New" panose="02070309020205020404" pitchFamily="49" charset="0"/>
              </a:rPr>
              <a:t>varchar</a:t>
            </a:r>
            <a:r>
              <a:rPr lang="en-US" altLang="zh-CN" sz="1600" b="1">
                <a:solidFill>
                  <a:srgbClr val="000080"/>
                </a:solidFill>
                <a:effectLst/>
                <a:latin typeface="Courier New" panose="02070309020205020404" pitchFamily="49" charset="0"/>
              </a:rPr>
              <a:t>(</a:t>
            </a:r>
            <a:r>
              <a:rPr lang="en-US" altLang="zh-CN" sz="1600">
                <a:solidFill>
                  <a:srgbClr val="FF8000"/>
                </a:solidFill>
                <a:effectLst/>
                <a:latin typeface="Courier New" panose="02070309020205020404" pitchFamily="49" charset="0"/>
              </a:rPr>
              <a:t>20</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pPr>
              <a:defRPr/>
            </a:pPr>
            <a:r>
              <a:rPr lang="en-US" altLang="zh-CN" sz="1600">
                <a:solidFill>
                  <a:srgbClr val="000000"/>
                </a:solidFill>
                <a:effectLst/>
                <a:latin typeface="Courier New" panose="02070309020205020404" pitchFamily="49" charset="0"/>
              </a:rPr>
              <a:t>  address </a:t>
            </a:r>
            <a:r>
              <a:rPr lang="en-US" altLang="zh-CN" sz="1600">
                <a:solidFill>
                  <a:srgbClr val="800080"/>
                </a:solidFill>
                <a:effectLst/>
                <a:latin typeface="Courier New" panose="02070309020205020404" pitchFamily="49" charset="0"/>
              </a:rPr>
              <a:t>varchar</a:t>
            </a:r>
            <a:r>
              <a:rPr lang="en-US" altLang="zh-CN" sz="1600" b="1">
                <a:solidFill>
                  <a:srgbClr val="000080"/>
                </a:solidFill>
                <a:effectLst/>
                <a:latin typeface="Courier New" panose="02070309020205020404" pitchFamily="49" charset="0"/>
              </a:rPr>
              <a:t>(</a:t>
            </a:r>
            <a:r>
              <a:rPr lang="en-US" altLang="zh-CN" sz="1600">
                <a:solidFill>
                  <a:srgbClr val="FF8000"/>
                </a:solidFill>
                <a:effectLst/>
                <a:latin typeface="Courier New" panose="02070309020205020404" pitchFamily="49" charset="0"/>
              </a:rPr>
              <a:t>20</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a:solidFill>
                  <a:srgbClr val="000000"/>
                </a:solidFill>
                <a:effectLst/>
                <a:latin typeface="Courier New" panose="02070309020205020404" pitchFamily="49" charset="0"/>
              </a:rPr>
              <a:t> </a:t>
            </a:r>
          </a:p>
          <a:p>
            <a:pPr>
              <a:defRPr/>
            </a:pPr>
            <a:r>
              <a:rPr lang="en-US" altLang="zh-CN" sz="1600" b="1">
                <a:solidFill>
                  <a:srgbClr val="000080"/>
                </a:solidFill>
                <a:effectLst/>
                <a:latin typeface="Courier New" panose="02070309020205020404" pitchFamily="49" charset="0"/>
              </a:rPr>
              <a:t>);</a:t>
            </a:r>
            <a:endParaRPr lang="en-US" altLang="zh-CN" sz="1600">
              <a:effectLst/>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23475" y="10147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3" name="文本占位符 3">
            <a:extLst>
              <a:ext uri="{FF2B5EF4-FFF2-40B4-BE49-F238E27FC236}">
                <a16:creationId xmlns:a16="http://schemas.microsoft.com/office/drawing/2014/main" id="{271C6583-2821-4B25-8B1C-33BECB6B7359}"/>
              </a:ext>
            </a:extLst>
          </p:cNvPr>
          <p:cNvSpPr txBox="1">
            <a:spLocks/>
          </p:cNvSpPr>
          <p:nvPr/>
        </p:nvSpPr>
        <p:spPr>
          <a:xfrm>
            <a:off x="623474" y="236118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877DA846-6938-49E9-979C-E3CECB1D0954}"/>
              </a:ext>
            </a:extLst>
          </p:cNvPr>
          <p:cNvSpPr txBox="1"/>
          <p:nvPr/>
        </p:nvSpPr>
        <p:spPr>
          <a:xfrm>
            <a:off x="710880" y="1619369"/>
            <a:ext cx="9711065" cy="584775"/>
          </a:xfrm>
          <a:prstGeom prst="rect">
            <a:avLst/>
          </a:prstGeom>
          <a:noFill/>
        </p:spPr>
        <p:txBody>
          <a:bodyPr wrap="square">
            <a:spAutoFit/>
          </a:bodyPr>
          <a:lstStyle/>
          <a:p>
            <a:r>
              <a:rPr lang="en-US" altLang="zh-CN" sz="1600">
                <a:ea typeface="Alibaba PuHuiTi B"/>
              </a:rPr>
              <a:t>MySQL </a:t>
            </a:r>
            <a:r>
              <a:rPr lang="zh-CN" altLang="en-US" sz="1600">
                <a:ea typeface="Alibaba PuHuiTi B"/>
              </a:rPr>
              <a:t>非空约束（</a:t>
            </a:r>
            <a:r>
              <a:rPr lang="en-US" altLang="zh-CN" sz="1600">
                <a:ea typeface="Alibaba PuHuiTi B"/>
              </a:rPr>
              <a:t>not null</a:t>
            </a:r>
            <a:r>
              <a:rPr lang="zh-CN" altLang="en-US" sz="1600">
                <a:ea typeface="Alibaba PuHuiTi B"/>
              </a:rPr>
              <a:t>）指字段的值不能为空。对于使用了非空约束的字段，如果用户在添加数据时没有指定值，数据库系统就会报错。</a:t>
            </a:r>
          </a:p>
        </p:txBody>
      </p:sp>
      <p:sp>
        <p:nvSpPr>
          <p:cNvPr id="9" name="文本框 8">
            <a:extLst>
              <a:ext uri="{FF2B5EF4-FFF2-40B4-BE49-F238E27FC236}">
                <a16:creationId xmlns:a16="http://schemas.microsoft.com/office/drawing/2014/main" id="{84CAB241-F474-4E8F-8B03-356413B38B18}"/>
              </a:ext>
            </a:extLst>
          </p:cNvPr>
          <p:cNvSpPr txBox="1"/>
          <p:nvPr/>
        </p:nvSpPr>
        <p:spPr>
          <a:xfrm>
            <a:off x="959933" y="3032313"/>
            <a:ext cx="6790098" cy="584775"/>
          </a:xfrm>
          <a:prstGeom prst="rect">
            <a:avLst/>
          </a:prstGeom>
          <a:solidFill>
            <a:srgbClr val="FFFFE4"/>
          </a:solidFill>
          <a:ln>
            <a:solidFill>
              <a:schemeClr val="tx1"/>
            </a:solidFill>
          </a:ln>
        </p:spPr>
        <p:txBody>
          <a:bodyPr wrap="square">
            <a:spAutoFit/>
          </a:bodyPr>
          <a:lstStyle/>
          <a:p>
            <a:r>
              <a:rPr lang="zh-CN" altLang="en-US" sz="1600" b="1">
                <a:solidFill>
                  <a:srgbClr val="000080"/>
                </a:solidFill>
                <a:effectLst/>
                <a:latin typeface="Courier New" panose="02070309020205020404" pitchFamily="49" charset="0"/>
              </a:rPr>
              <a:t>方式</a:t>
            </a:r>
            <a:r>
              <a:rPr lang="en-US" altLang="zh-CN" sz="1600" b="1">
                <a:solidFill>
                  <a:srgbClr val="000080"/>
                </a:solidFill>
                <a:effectLst/>
                <a:latin typeface="Courier New" panose="02070309020205020404" pitchFamily="49" charset="0"/>
              </a:rPr>
              <a:t>1</a:t>
            </a:r>
            <a:r>
              <a:rPr lang="zh-CN" altLang="en-US" sz="1600" b="1">
                <a:solidFill>
                  <a:srgbClr val="000080"/>
                </a:solidFill>
                <a:effectLst/>
                <a:latin typeface="Courier New" panose="02070309020205020404" pitchFamily="49" charset="0"/>
              </a:rPr>
              <a:t>：</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字段名</a:t>
            </a:r>
            <a:r>
              <a:rPr lang="en-US" altLang="zh-CN" sz="1600" b="1">
                <a:solidFill>
                  <a:srgbClr val="000080"/>
                </a:solidFill>
                <a:effectLst/>
                <a:latin typeface="Courier New" panose="02070309020205020404" pitchFamily="49" charset="0"/>
              </a:rPr>
              <a:t>&gt;&lt;</a:t>
            </a:r>
            <a:r>
              <a:rPr lang="zh-CN" altLang="en-US" sz="1600">
                <a:solidFill>
                  <a:srgbClr val="000000"/>
                </a:solidFill>
                <a:effectLst/>
                <a:latin typeface="Courier New" panose="02070309020205020404" pitchFamily="49" charset="0"/>
              </a:rPr>
              <a:t>数据</a:t>
            </a:r>
            <a:r>
              <a:rPr lang="zh-CN" altLang="en-US" sz="1600" b="1">
                <a:solidFill>
                  <a:srgbClr val="000080"/>
                </a:solidFill>
                <a:effectLst/>
                <a:latin typeface="Courier New" panose="02070309020205020404" pitchFamily="49" charset="0"/>
              </a:rPr>
              <a:t>类</a:t>
            </a:r>
            <a:r>
              <a:rPr lang="zh-CN" altLang="en-US" sz="1600">
                <a:solidFill>
                  <a:srgbClr val="000000"/>
                </a:solidFill>
                <a:effectLst/>
                <a:latin typeface="Courier New" panose="02070309020205020404" pitchFamily="49" charset="0"/>
              </a:rPr>
              <a:t>型</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p>
          <a:p>
            <a:r>
              <a:rPr lang="zh-CN" altLang="en-US" sz="1600" b="1">
                <a:solidFill>
                  <a:srgbClr val="000080"/>
                </a:solidFill>
                <a:latin typeface="Courier New" panose="02070309020205020404" pitchFamily="49" charset="0"/>
              </a:rPr>
              <a:t>方式</a:t>
            </a:r>
            <a:r>
              <a:rPr lang="en-US" altLang="zh-CN" sz="1600" b="1">
                <a:solidFill>
                  <a:srgbClr val="000080"/>
                </a:solidFill>
                <a:latin typeface="Courier New" panose="02070309020205020404" pitchFamily="49" charset="0"/>
              </a:rPr>
              <a:t>2</a:t>
            </a:r>
            <a:r>
              <a:rPr lang="zh-CN" altLang="en-US" sz="1600" b="1">
                <a:solidFill>
                  <a:srgbClr val="000080"/>
                </a:solidFill>
                <a:latin typeface="Courier New" panose="02070309020205020404" pitchFamily="49" charset="0"/>
              </a:rPr>
              <a:t>：</a:t>
            </a:r>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表名 </a:t>
            </a:r>
            <a:r>
              <a:rPr lang="en-US" altLang="zh-CN" sz="1600" b="1">
                <a:solidFill>
                  <a:srgbClr val="0000FF"/>
                </a:solidFill>
                <a:effectLst/>
                <a:latin typeface="Courier New" panose="02070309020205020404" pitchFamily="49" charset="0"/>
              </a:rPr>
              <a:t>modify</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字段 </a:t>
            </a:r>
            <a:r>
              <a:rPr lang="zh-CN" altLang="en-US" sz="1600" b="1">
                <a:solidFill>
                  <a:srgbClr val="000080"/>
                </a:solidFill>
                <a:effectLst/>
                <a:latin typeface="Courier New" panose="02070309020205020404" pitchFamily="49" charset="0"/>
              </a:rPr>
              <a:t>类</a:t>
            </a:r>
            <a:r>
              <a:rPr lang="zh-CN" altLang="en-US" sz="1600">
                <a:solidFill>
                  <a:srgbClr val="000000"/>
                </a:solidFill>
                <a:effectLst/>
                <a:latin typeface="Courier New" panose="02070309020205020404" pitchFamily="49" charset="0"/>
              </a:rPr>
              <a:t>型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endParaRPr lang="en-US" altLang="zh-CN" sz="1600">
              <a:effectLst/>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623473" y="3811311"/>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添加非空约束</a:t>
            </a:r>
            <a:r>
              <a:rPr kumimoji="0" lang="en-US" altLang="zh-CN"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extLst>
      <p:ext uri="{BB962C8B-B14F-4D97-AF65-F5344CB8AC3E}">
        <p14:creationId xmlns:p14="http://schemas.microsoft.com/office/powerpoint/2010/main" val="15786584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非空约束</a:t>
            </a:r>
            <a:r>
              <a:rPr kumimoji="1" lang="en-US" altLang="zh-CN"/>
              <a:t>(not null)</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791052" y="1979955"/>
            <a:ext cx="9750925" cy="2031325"/>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指定非空约束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指定非空约束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not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not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544343" y="111207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添加非空约束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p>
        </p:txBody>
      </p:sp>
      <p:sp>
        <p:nvSpPr>
          <p:cNvPr id="14" name="文本占位符 3">
            <a:extLst>
              <a:ext uri="{FF2B5EF4-FFF2-40B4-BE49-F238E27FC236}">
                <a16:creationId xmlns:a16="http://schemas.microsoft.com/office/drawing/2014/main" id="{F6789F39-B570-49E7-B195-9D43FB19152C}"/>
              </a:ext>
            </a:extLst>
          </p:cNvPr>
          <p:cNvSpPr txBox="1">
            <a:spLocks/>
          </p:cNvSpPr>
          <p:nvPr/>
        </p:nvSpPr>
        <p:spPr>
          <a:xfrm>
            <a:off x="710880" y="43075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删除非空约束</a:t>
            </a:r>
          </a:p>
        </p:txBody>
      </p:sp>
      <p:sp>
        <p:nvSpPr>
          <p:cNvPr id="16" name="文本框 15">
            <a:extLst>
              <a:ext uri="{FF2B5EF4-FFF2-40B4-BE49-F238E27FC236}">
                <a16:creationId xmlns:a16="http://schemas.microsoft.com/office/drawing/2014/main" id="{DB1A6476-70F6-4BEF-ABD5-4075C9B7EECD}"/>
              </a:ext>
            </a:extLst>
          </p:cNvPr>
          <p:cNvSpPr txBox="1"/>
          <p:nvPr/>
        </p:nvSpPr>
        <p:spPr>
          <a:xfrm>
            <a:off x="791052" y="4976931"/>
            <a:ext cx="9171674"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a:t>
            </a:r>
            <a:r>
              <a:rPr lang="zh-CN" altLang="en-US" sz="1800">
                <a:solidFill>
                  <a:srgbClr val="008000"/>
                </a:solidFill>
                <a:effectLst/>
                <a:latin typeface="Courier New" panose="02070309020205020404" pitchFamily="49" charset="0"/>
              </a:rPr>
              <a:t>表名 </a:t>
            </a:r>
            <a:r>
              <a:rPr lang="en-US" altLang="zh-CN" sz="1800">
                <a:solidFill>
                  <a:srgbClr val="008000"/>
                </a:solidFill>
                <a:effectLst/>
                <a:latin typeface="Courier New" panose="02070309020205020404" pitchFamily="49" charset="0"/>
              </a:rPr>
              <a:t>modify </a:t>
            </a:r>
            <a:r>
              <a:rPr lang="zh-CN" altLang="en-US" sz="1800">
                <a:solidFill>
                  <a:srgbClr val="008000"/>
                </a:solidFill>
                <a:effectLst/>
                <a:latin typeface="Courier New" panose="02070309020205020404" pitchFamily="49" charset="0"/>
              </a:rPr>
              <a:t>字段 类型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28872772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唯一约束</a:t>
            </a:r>
            <a:r>
              <a:rPr kumimoji="1" lang="en-US" altLang="zh-CN"/>
              <a:t>(unique)</a:t>
            </a:r>
            <a:endParaRPr kumimoji="1" lang="zh-CN" altLang="en-US" dirty="0"/>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473488" y="95322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indent="-285750">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4" name="文本占位符 3">
            <a:extLst>
              <a:ext uri="{FF2B5EF4-FFF2-40B4-BE49-F238E27FC236}">
                <a16:creationId xmlns:a16="http://schemas.microsoft.com/office/drawing/2014/main" id="{B19D10B4-FCFB-48D2-9E32-1A10EA40D854}"/>
              </a:ext>
            </a:extLst>
          </p:cNvPr>
          <p:cNvSpPr txBox="1">
            <a:spLocks/>
          </p:cNvSpPr>
          <p:nvPr/>
        </p:nvSpPr>
        <p:spPr>
          <a:xfrm>
            <a:off x="473488" y="36326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indent="-285750">
              <a:buFont typeface="Wingdings" panose="05000000000000000000" pitchFamily="2" charset="2"/>
              <a:buChar char="u"/>
              <a:defRPr/>
            </a:pPr>
            <a:r>
              <a:rPr lang="zh-CN" altLang="en-US">
                <a:solidFill>
                  <a:srgbClr val="4BACC6"/>
                </a:solidFill>
                <a:latin typeface="PingFang SC"/>
              </a:rPr>
              <a:t>添加唯一约束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6" name="文本框 15">
            <a:extLst>
              <a:ext uri="{FF2B5EF4-FFF2-40B4-BE49-F238E27FC236}">
                <a16:creationId xmlns:a16="http://schemas.microsoft.com/office/drawing/2014/main" id="{BE7E06FF-A403-418D-92C6-11B82DD5CA78}"/>
              </a:ext>
            </a:extLst>
          </p:cNvPr>
          <p:cNvSpPr txBox="1"/>
          <p:nvPr/>
        </p:nvSpPr>
        <p:spPr>
          <a:xfrm>
            <a:off x="632266" y="4237930"/>
            <a:ext cx="7821928" cy="1754326"/>
          </a:xfrm>
          <a:prstGeom prst="rect">
            <a:avLst/>
          </a:prstGeom>
          <a:solidFill>
            <a:srgbClr val="FFFFE4"/>
          </a:solidFill>
          <a:ln>
            <a:solidFill>
              <a:schemeClr val="tx1"/>
            </a:solidFill>
          </a:ln>
        </p:spPr>
        <p:txBody>
          <a:bodyPr wrap="square">
            <a:spAutoFit/>
          </a:bodyPr>
          <a:lstStyle/>
          <a:p>
            <a:r>
              <a:rPr lang="en-US" altLang="zh-CN">
                <a:solidFill>
                  <a:srgbClr val="008000"/>
                </a:solidFill>
                <a:latin typeface="Courier New" panose="02070309020205020404" pitchFamily="49" charset="0"/>
              </a:rPr>
              <a:t>-- </a:t>
            </a:r>
            <a:r>
              <a:rPr lang="zh-CN" altLang="en-US">
                <a:solidFill>
                  <a:srgbClr val="008000"/>
                </a:solidFill>
                <a:latin typeface="Courier New" panose="02070309020205020404" pitchFamily="49" charset="0"/>
              </a:rPr>
              <a:t>创建表时指定</a:t>
            </a:r>
            <a:endParaRPr lang="en-US" altLang="zh-CN">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t_user8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a:solidFill>
                  <a:srgbClr val="000000"/>
                </a:solidFill>
                <a:latin typeface="Courier New" panose="02070309020205020404" pitchFamily="49" charset="0"/>
              </a:rPr>
              <a:t> </a:t>
            </a:r>
            <a:r>
              <a:rPr lang="en-US" altLang="zh-CN" sz="1800">
                <a:solidFill>
                  <a:srgbClr val="000000"/>
                </a:solidFill>
                <a:effectLst/>
                <a:latin typeface="Courier New" panose="02070309020205020404" pitchFamily="49" charset="0"/>
              </a:rPr>
              <a:t>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phone_number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unique</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指定唯一约束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endParaRPr lang="zh-CN" altLang="en-US">
              <a:effectLst/>
            </a:endParaRPr>
          </a:p>
        </p:txBody>
      </p:sp>
      <p:sp>
        <p:nvSpPr>
          <p:cNvPr id="17" name="文本框 16">
            <a:extLst>
              <a:ext uri="{FF2B5EF4-FFF2-40B4-BE49-F238E27FC236}">
                <a16:creationId xmlns:a16="http://schemas.microsoft.com/office/drawing/2014/main" id="{C58D33F7-F9E2-42BA-B326-C16DB1819172}"/>
              </a:ext>
            </a:extLst>
          </p:cNvPr>
          <p:cNvSpPr txBox="1"/>
          <p:nvPr/>
        </p:nvSpPr>
        <p:spPr>
          <a:xfrm>
            <a:off x="710880" y="1490952"/>
            <a:ext cx="9048582" cy="584775"/>
          </a:xfrm>
          <a:prstGeom prst="rect">
            <a:avLst/>
          </a:prstGeom>
          <a:noFill/>
        </p:spPr>
        <p:txBody>
          <a:bodyPr wrap="square">
            <a:spAutoFit/>
          </a:bodyPr>
          <a:lstStyle/>
          <a:p>
            <a:r>
              <a:rPr lang="zh-CN" altLang="en-US" sz="1600">
                <a:ea typeface="Alibaba PuHuiTi B"/>
              </a:rPr>
              <a:t>唯一约束（</a:t>
            </a:r>
            <a:r>
              <a:rPr lang="en-US" altLang="zh-CN" sz="1600">
                <a:ea typeface="Alibaba PuHuiTi B"/>
              </a:rPr>
              <a:t>Unique Key</a:t>
            </a:r>
            <a:r>
              <a:rPr lang="zh-CN" altLang="en-US" sz="1600">
                <a:ea typeface="Alibaba PuHuiTi B"/>
              </a:rPr>
              <a:t>）是指所有记录中字段的值不能重复出现。例如，为 </a:t>
            </a:r>
            <a:r>
              <a:rPr lang="en-US" altLang="zh-CN" sz="1600">
                <a:ea typeface="Alibaba PuHuiTi B"/>
              </a:rPr>
              <a:t>id </a:t>
            </a:r>
            <a:r>
              <a:rPr lang="zh-CN" altLang="en-US" sz="1600">
                <a:ea typeface="Alibaba PuHuiTi B"/>
              </a:rPr>
              <a:t>字段加上唯一性约束后，每条记录的 </a:t>
            </a:r>
            <a:r>
              <a:rPr lang="en-US" altLang="zh-CN" sz="1600">
                <a:ea typeface="Alibaba PuHuiTi B"/>
              </a:rPr>
              <a:t>id </a:t>
            </a:r>
            <a:r>
              <a:rPr lang="zh-CN" altLang="en-US" sz="1600">
                <a:ea typeface="Alibaba PuHuiTi B"/>
              </a:rPr>
              <a:t>值都是唯一的，不能出现重复的情况。</a:t>
            </a:r>
            <a:endParaRPr lang="zh-CN" altLang="en-US"/>
          </a:p>
        </p:txBody>
      </p:sp>
      <p:sp>
        <p:nvSpPr>
          <p:cNvPr id="18" name="文本占位符 3">
            <a:extLst>
              <a:ext uri="{FF2B5EF4-FFF2-40B4-BE49-F238E27FC236}">
                <a16:creationId xmlns:a16="http://schemas.microsoft.com/office/drawing/2014/main" id="{00D4D548-1CD8-48C2-8572-E2DA769ABA58}"/>
              </a:ext>
            </a:extLst>
          </p:cNvPr>
          <p:cNvSpPr txBox="1">
            <a:spLocks/>
          </p:cNvSpPr>
          <p:nvPr/>
        </p:nvSpPr>
        <p:spPr>
          <a:xfrm>
            <a:off x="632266" y="21909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9" name="文本框 18">
            <a:extLst>
              <a:ext uri="{FF2B5EF4-FFF2-40B4-BE49-F238E27FC236}">
                <a16:creationId xmlns:a16="http://schemas.microsoft.com/office/drawing/2014/main" id="{F5FC1076-F885-4911-A041-492D5BCE29BB}"/>
              </a:ext>
            </a:extLst>
          </p:cNvPr>
          <p:cNvSpPr txBox="1"/>
          <p:nvPr/>
        </p:nvSpPr>
        <p:spPr>
          <a:xfrm>
            <a:off x="710880" y="2786063"/>
            <a:ext cx="8433120" cy="892552"/>
          </a:xfrm>
          <a:prstGeom prst="rect">
            <a:avLst/>
          </a:prstGeom>
          <a:solidFill>
            <a:srgbClr val="FFFFE4"/>
          </a:solidFill>
          <a:ln>
            <a:solidFill>
              <a:schemeClr val="tx1"/>
            </a:solidFill>
          </a:ln>
        </p:spPr>
        <p:txBody>
          <a:bodyPr wrap="square">
            <a:spAutoFit/>
          </a:bodyPr>
          <a:lstStyle/>
          <a:p>
            <a:r>
              <a:rPr lang="zh-CN" altLang="en-US" sz="1600" b="1">
                <a:solidFill>
                  <a:srgbClr val="000080"/>
                </a:solidFill>
                <a:effectLst/>
                <a:latin typeface="Courier New" panose="02070309020205020404" pitchFamily="49" charset="0"/>
              </a:rPr>
              <a:t>方式</a:t>
            </a:r>
            <a:r>
              <a:rPr lang="en-US" altLang="zh-CN" sz="1600" b="1">
                <a:solidFill>
                  <a:srgbClr val="000080"/>
                </a:solidFill>
                <a:effectLst/>
                <a:latin typeface="Courier New" panose="02070309020205020404" pitchFamily="49" charset="0"/>
              </a:rPr>
              <a:t>1</a:t>
            </a:r>
            <a:r>
              <a:rPr lang="zh-CN" altLang="en-US" sz="1600" b="1">
                <a:solidFill>
                  <a:srgbClr val="000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字段名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数据</a:t>
            </a:r>
            <a:r>
              <a:rPr lang="zh-CN" altLang="en-US" sz="1800" b="1">
                <a:solidFill>
                  <a:srgbClr val="000080"/>
                </a:solidFill>
                <a:effectLst/>
                <a:latin typeface="Courier New" panose="02070309020205020404" pitchFamily="49" charset="0"/>
              </a:rPr>
              <a:t>类</a:t>
            </a:r>
            <a:r>
              <a:rPr lang="zh-CN" altLang="en-US" sz="1800">
                <a:solidFill>
                  <a:srgbClr val="000000"/>
                </a:solidFill>
                <a:effectLst/>
                <a:latin typeface="Courier New" panose="02070309020205020404" pitchFamily="49" charset="0"/>
              </a:rPr>
              <a:t>型</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unique</a:t>
            </a:r>
            <a:endParaRPr lang="en-US" altLang="zh-CN" sz="1600">
              <a:effectLst/>
            </a:endParaRPr>
          </a:p>
          <a:p>
            <a:r>
              <a:rPr lang="zh-CN" altLang="en-US" sz="1600" b="1">
                <a:solidFill>
                  <a:srgbClr val="000080"/>
                </a:solidFill>
                <a:latin typeface="Courier New" panose="02070309020205020404" pitchFamily="49" charset="0"/>
              </a:rPr>
              <a:t>方式</a:t>
            </a:r>
            <a:r>
              <a:rPr lang="en-US" altLang="zh-CN" sz="1600" b="1">
                <a:solidFill>
                  <a:srgbClr val="000080"/>
                </a:solidFill>
                <a:latin typeface="Courier New" panose="02070309020205020404" pitchFamily="49" charset="0"/>
              </a:rPr>
              <a:t>2</a:t>
            </a:r>
            <a:r>
              <a:rPr lang="zh-CN" altLang="en-US" sz="1600" b="1">
                <a:solidFill>
                  <a:srgbClr val="000080"/>
                </a:solidFill>
                <a:latin typeface="Courier New" panose="02070309020205020404" pitchFamily="49" charset="0"/>
              </a:rPr>
              <a:t>：</a:t>
            </a:r>
            <a:r>
              <a:rPr lang="en-US" altLang="zh-CN" sz="1800" b="1">
                <a:solidFill>
                  <a:srgbClr val="0000FF"/>
                </a:solidFill>
                <a:effectLst/>
                <a:latin typeface="Courier New" panose="02070309020205020404" pitchFamily="49" charset="0"/>
              </a:rPr>
              <a:t> 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constraint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约束名 </a:t>
            </a:r>
            <a:r>
              <a:rPr lang="en-US" altLang="zh-CN" sz="1800" b="1">
                <a:solidFill>
                  <a:srgbClr val="0000FF"/>
                </a:solidFill>
                <a:effectLst/>
                <a:latin typeface="Courier New" panose="02070309020205020404" pitchFamily="49" charset="0"/>
              </a:rPr>
              <a:t>unique</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列</a:t>
            </a:r>
            <a:r>
              <a:rPr lang="en-US" altLang="zh-CN" sz="1800" b="1">
                <a:solidFill>
                  <a:srgbClr val="000080"/>
                </a:solidFill>
                <a:effectLst/>
                <a:latin typeface="Courier New" panose="02070309020205020404" pitchFamily="49" charset="0"/>
              </a:rPr>
              <a:t>);</a:t>
            </a:r>
            <a:endParaRPr lang="zh-CN" altLang="en-US" sz="1600">
              <a:effectLst/>
            </a:endParaRPr>
          </a:p>
          <a:p>
            <a:endParaRPr lang="en-US" altLang="zh-CN" sz="1600">
              <a:effectLst/>
            </a:endParaRPr>
          </a:p>
        </p:txBody>
      </p:sp>
    </p:spTree>
    <p:extLst>
      <p:ext uri="{BB962C8B-B14F-4D97-AF65-F5344CB8AC3E}">
        <p14:creationId xmlns:p14="http://schemas.microsoft.com/office/powerpoint/2010/main" val="23721522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唯一约束</a:t>
            </a:r>
            <a:r>
              <a:rPr kumimoji="1" lang="en-US" altLang="zh-CN"/>
              <a:t>(unique)</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878452" y="1814596"/>
            <a:ext cx="9711066" cy="1754326"/>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t_user9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phone_number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指定唯一约束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t_user9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constraint</a:t>
            </a:r>
            <a:r>
              <a:rPr lang="en-US" altLang="zh-CN" sz="1800">
                <a:solidFill>
                  <a:srgbClr val="000000"/>
                </a:solidFill>
                <a:effectLst/>
                <a:latin typeface="Courier New" panose="02070309020205020404" pitchFamily="49" charset="0"/>
              </a:rPr>
              <a:t> unique_ph </a:t>
            </a:r>
            <a:r>
              <a:rPr lang="en-US" altLang="zh-CN" sz="1800" b="1">
                <a:solidFill>
                  <a:srgbClr val="0000FF"/>
                </a:solidFill>
                <a:effectLst/>
                <a:latin typeface="Courier New" panose="02070309020205020404" pitchFamily="49" charset="0"/>
              </a:rPr>
              <a:t>unique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phone_number</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551049" y="111884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添加唯一约束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2</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占位符 3">
            <a:extLst>
              <a:ext uri="{FF2B5EF4-FFF2-40B4-BE49-F238E27FC236}">
                <a16:creationId xmlns:a16="http://schemas.microsoft.com/office/drawing/2014/main" id="{B19D10B4-FCFB-48D2-9E32-1A10EA40D854}"/>
              </a:ext>
            </a:extLst>
          </p:cNvPr>
          <p:cNvSpPr txBox="1">
            <a:spLocks/>
          </p:cNvSpPr>
          <p:nvPr/>
        </p:nvSpPr>
        <p:spPr>
          <a:xfrm>
            <a:off x="710880" y="389261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a:t>
            </a:r>
            <a:r>
              <a:rPr lang="zh-CN" altLang="en-US">
                <a:solidFill>
                  <a:srgbClr val="4BACC6"/>
                </a:solidFill>
                <a:latin typeface="PingFang SC"/>
              </a:rPr>
              <a:t>唯一</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约束</a:t>
            </a:r>
          </a:p>
        </p:txBody>
      </p:sp>
      <p:sp>
        <p:nvSpPr>
          <p:cNvPr id="16" name="文本框 15">
            <a:extLst>
              <a:ext uri="{FF2B5EF4-FFF2-40B4-BE49-F238E27FC236}">
                <a16:creationId xmlns:a16="http://schemas.microsoft.com/office/drawing/2014/main" id="{BE7E06FF-A403-418D-92C6-11B82DD5CA78}"/>
              </a:ext>
            </a:extLst>
          </p:cNvPr>
          <p:cNvSpPr txBox="1"/>
          <p:nvPr/>
        </p:nvSpPr>
        <p:spPr>
          <a:xfrm>
            <a:off x="878452" y="4600378"/>
            <a:ext cx="7821928"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&lt;</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&gt; drop index &lt;</a:t>
            </a:r>
            <a:r>
              <a:rPr lang="zh-CN" altLang="en-US" sz="1800">
                <a:solidFill>
                  <a:srgbClr val="008000"/>
                </a:solidFill>
                <a:effectLst/>
                <a:latin typeface="Courier New" panose="02070309020205020404" pitchFamily="49" charset="0"/>
              </a:rPr>
              <a:t>唯一约束名</a:t>
            </a:r>
            <a:r>
              <a:rPr lang="en-US" altLang="zh-CN" sz="1800">
                <a:solidFill>
                  <a:srgbClr val="008000"/>
                </a:solidFill>
                <a:effectLst/>
                <a:latin typeface="Courier New" panose="02070309020205020404" pitchFamily="49" charset="0"/>
              </a:rPr>
              <a:t>&gt;;</a:t>
            </a:r>
          </a:p>
          <a:p>
            <a:r>
              <a:rPr lang="fr-FR" altLang="zh-CN" sz="1800" b="1">
                <a:solidFill>
                  <a:srgbClr val="0000FF"/>
                </a:solidFill>
                <a:effectLst/>
                <a:latin typeface="Courier New" panose="02070309020205020404" pitchFamily="49" charset="0"/>
              </a:rPr>
              <a:t>alter</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table</a:t>
            </a:r>
            <a:r>
              <a:rPr lang="fr-FR" altLang="zh-CN" sz="1800">
                <a:solidFill>
                  <a:srgbClr val="000000"/>
                </a:solidFill>
                <a:effectLst/>
                <a:latin typeface="Courier New" panose="02070309020205020404" pitchFamily="49" charset="0"/>
              </a:rPr>
              <a:t> t_user9 </a:t>
            </a:r>
            <a:r>
              <a:rPr lang="fr-FR" altLang="zh-CN" sz="1800" b="1">
                <a:solidFill>
                  <a:srgbClr val="0000FF"/>
                </a:solidFill>
                <a:effectLst/>
                <a:latin typeface="Courier New" panose="02070309020205020404" pitchFamily="49" charset="0"/>
              </a:rPr>
              <a:t>drop</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index</a:t>
            </a:r>
            <a:r>
              <a:rPr lang="fr-FR" altLang="zh-CN" sz="1800">
                <a:solidFill>
                  <a:srgbClr val="000000"/>
                </a:solidFill>
                <a:effectLst/>
                <a:latin typeface="Courier New" panose="02070309020205020404" pitchFamily="49" charset="0"/>
              </a:rPr>
              <a:t> unique_ph</a:t>
            </a:r>
            <a:r>
              <a:rPr lang="fr-FR" altLang="zh-CN" sz="1800" b="1">
                <a:solidFill>
                  <a:srgbClr val="000080"/>
                </a:solidFill>
                <a:effectLst/>
                <a:latin typeface="Courier New" panose="02070309020205020404" pitchFamily="49" charset="0"/>
              </a:rPr>
              <a:t>;</a:t>
            </a:r>
            <a:endParaRPr lang="fr-FR" altLang="zh-CN">
              <a:effectLst/>
            </a:endParaRPr>
          </a:p>
        </p:txBody>
      </p:sp>
    </p:spTree>
    <p:extLst>
      <p:ext uri="{BB962C8B-B14F-4D97-AF65-F5344CB8AC3E}">
        <p14:creationId xmlns:p14="http://schemas.microsoft.com/office/powerpoint/2010/main" val="413856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16">
            <a:extLst>
              <a:ext uri="{FF2B5EF4-FFF2-40B4-BE49-F238E27FC236}">
                <a16:creationId xmlns:a16="http://schemas.microsoft.com/office/drawing/2014/main" id="{FAF84EE7-8F7B-408B-A0A0-172860076095}"/>
              </a:ext>
            </a:extLst>
          </p:cNvPr>
          <p:cNvSpPr>
            <a:spLocks noChangeShapeType="1"/>
          </p:cNvSpPr>
          <p:nvPr/>
        </p:nvSpPr>
        <p:spPr bwMode="auto">
          <a:xfrm flipH="1">
            <a:off x="4820893" y="2278591"/>
            <a:ext cx="1028700"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dirty="0"/>
              <a:t>课程特点</a:t>
            </a:r>
          </a:p>
        </p:txBody>
      </p:sp>
      <p:sp>
        <p:nvSpPr>
          <p:cNvPr id="7" name="Freeform 7">
            <a:extLst>
              <a:ext uri="{FF2B5EF4-FFF2-40B4-BE49-F238E27FC236}">
                <a16:creationId xmlns:a16="http://schemas.microsoft.com/office/drawing/2014/main" id="{7CACF113-947C-489A-BDEA-A0DCEB0E0355}"/>
              </a:ext>
            </a:extLst>
          </p:cNvPr>
          <p:cNvSpPr>
            <a:spLocks/>
          </p:cNvSpPr>
          <p:nvPr/>
        </p:nvSpPr>
        <p:spPr bwMode="auto">
          <a:xfrm>
            <a:off x="5470870" y="1561306"/>
            <a:ext cx="968375" cy="4479925"/>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8" name="Oval 12">
            <a:extLst>
              <a:ext uri="{FF2B5EF4-FFF2-40B4-BE49-F238E27FC236}">
                <a16:creationId xmlns:a16="http://schemas.microsoft.com/office/drawing/2014/main" id="{76B8949C-CB3A-480B-900C-EF6ADD379500}"/>
              </a:ext>
            </a:extLst>
          </p:cNvPr>
          <p:cNvSpPr>
            <a:spLocks noChangeArrowheads="1"/>
          </p:cNvSpPr>
          <p:nvPr/>
        </p:nvSpPr>
        <p:spPr bwMode="auto">
          <a:xfrm>
            <a:off x="5740745" y="2167291"/>
            <a:ext cx="163512" cy="163513"/>
          </a:xfrm>
          <a:prstGeom prst="ellipse">
            <a:avLst/>
          </a:prstGeom>
          <a:solidFill>
            <a:srgbClr val="AD2B26"/>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3" name="Oval 13">
            <a:extLst>
              <a:ext uri="{FF2B5EF4-FFF2-40B4-BE49-F238E27FC236}">
                <a16:creationId xmlns:a16="http://schemas.microsoft.com/office/drawing/2014/main" id="{3B109B66-04FD-4C9B-879F-61EEE00A31FF}"/>
              </a:ext>
            </a:extLst>
          </p:cNvPr>
          <p:cNvSpPr>
            <a:spLocks noChangeArrowheads="1"/>
          </p:cNvSpPr>
          <p:nvPr/>
        </p:nvSpPr>
        <p:spPr bwMode="auto">
          <a:xfrm>
            <a:off x="6035966" y="3225007"/>
            <a:ext cx="165100" cy="165100"/>
          </a:xfrm>
          <a:prstGeom prst="ellipse">
            <a:avLst/>
          </a:prstGeom>
          <a:solidFill>
            <a:srgbClr val="49504F"/>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4" name="Oval 14">
            <a:extLst>
              <a:ext uri="{FF2B5EF4-FFF2-40B4-BE49-F238E27FC236}">
                <a16:creationId xmlns:a16="http://schemas.microsoft.com/office/drawing/2014/main" id="{F364D182-37CD-4760-B379-F67F9F381D56}"/>
              </a:ext>
            </a:extLst>
          </p:cNvPr>
          <p:cNvSpPr>
            <a:spLocks noChangeArrowheads="1"/>
          </p:cNvSpPr>
          <p:nvPr/>
        </p:nvSpPr>
        <p:spPr bwMode="auto">
          <a:xfrm>
            <a:off x="5731220" y="4201727"/>
            <a:ext cx="163512" cy="163513"/>
          </a:xfrm>
          <a:prstGeom prst="ellipse">
            <a:avLst/>
          </a:prstGeom>
          <a:solidFill>
            <a:srgbClr val="AD2B26"/>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5" name="Oval 15">
            <a:extLst>
              <a:ext uri="{FF2B5EF4-FFF2-40B4-BE49-F238E27FC236}">
                <a16:creationId xmlns:a16="http://schemas.microsoft.com/office/drawing/2014/main" id="{38260B6E-FEA3-4939-B82D-6D2ECFC1609F}"/>
              </a:ext>
            </a:extLst>
          </p:cNvPr>
          <p:cNvSpPr>
            <a:spLocks noChangeArrowheads="1"/>
          </p:cNvSpPr>
          <p:nvPr/>
        </p:nvSpPr>
        <p:spPr bwMode="auto">
          <a:xfrm>
            <a:off x="6044165" y="5176296"/>
            <a:ext cx="163513" cy="163512"/>
          </a:xfrm>
          <a:prstGeom prst="ellipse">
            <a:avLst/>
          </a:prstGeom>
          <a:solidFill>
            <a:srgbClr val="49504F"/>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7" name="Line 17">
            <a:extLst>
              <a:ext uri="{FF2B5EF4-FFF2-40B4-BE49-F238E27FC236}">
                <a16:creationId xmlns:a16="http://schemas.microsoft.com/office/drawing/2014/main" id="{FDEA377A-5F3B-47C3-98B4-97C383A17660}"/>
              </a:ext>
            </a:extLst>
          </p:cNvPr>
          <p:cNvSpPr>
            <a:spLocks noChangeShapeType="1"/>
          </p:cNvSpPr>
          <p:nvPr/>
        </p:nvSpPr>
        <p:spPr bwMode="auto">
          <a:xfrm flipH="1">
            <a:off x="6201066" y="3305969"/>
            <a:ext cx="1028700"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8" name="Line 18">
            <a:extLst>
              <a:ext uri="{FF2B5EF4-FFF2-40B4-BE49-F238E27FC236}">
                <a16:creationId xmlns:a16="http://schemas.microsoft.com/office/drawing/2014/main" id="{81EC445D-5D49-4E7E-8C8C-B751D8DE63CD}"/>
              </a:ext>
            </a:extLst>
          </p:cNvPr>
          <p:cNvSpPr>
            <a:spLocks noChangeShapeType="1"/>
          </p:cNvSpPr>
          <p:nvPr/>
        </p:nvSpPr>
        <p:spPr bwMode="auto">
          <a:xfrm flipH="1">
            <a:off x="4275482" y="4284277"/>
            <a:ext cx="145732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20" name="Line 19">
            <a:extLst>
              <a:ext uri="{FF2B5EF4-FFF2-40B4-BE49-F238E27FC236}">
                <a16:creationId xmlns:a16="http://schemas.microsoft.com/office/drawing/2014/main" id="{6F09A0DF-D2FA-4E1D-95B7-7517291A4DCA}"/>
              </a:ext>
            </a:extLst>
          </p:cNvPr>
          <p:cNvSpPr>
            <a:spLocks noChangeShapeType="1"/>
          </p:cNvSpPr>
          <p:nvPr/>
        </p:nvSpPr>
        <p:spPr bwMode="auto">
          <a:xfrm flipH="1">
            <a:off x="6206090" y="5258846"/>
            <a:ext cx="1027113"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21" name="TextBox 45">
            <a:extLst>
              <a:ext uri="{FF2B5EF4-FFF2-40B4-BE49-F238E27FC236}">
                <a16:creationId xmlns:a16="http://schemas.microsoft.com/office/drawing/2014/main" id="{D2B684B2-A209-4CD9-BD54-3FF34BADC3D5}"/>
              </a:ext>
            </a:extLst>
          </p:cNvPr>
          <p:cNvSpPr txBox="1"/>
          <p:nvPr/>
        </p:nvSpPr>
        <p:spPr>
          <a:xfrm>
            <a:off x="834887" y="2318104"/>
            <a:ext cx="3707295"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lang="en-US" altLang="zh-CN"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MySQL8.0</a:t>
            </a: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新特性</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2" name="TextBox 46">
            <a:extLst>
              <a:ext uri="{FF2B5EF4-FFF2-40B4-BE49-F238E27FC236}">
                <a16:creationId xmlns:a16="http://schemas.microsoft.com/office/drawing/2014/main" id="{3568529B-05F5-4E1A-9B45-B028C50D7FB5}"/>
              </a:ext>
            </a:extLst>
          </p:cNvPr>
          <p:cNvSpPr txBox="1">
            <a:spLocks noChangeArrowheads="1"/>
          </p:cNvSpPr>
          <p:nvPr/>
        </p:nvSpPr>
        <p:spPr bwMode="auto">
          <a:xfrm>
            <a:off x="3062797" y="1873188"/>
            <a:ext cx="1479386"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AD2B26"/>
                </a:solidFill>
                <a:effectLst/>
                <a:uLnTx/>
                <a:uFillTx/>
                <a:latin typeface="Alibaba PuHuiTi M" pitchFamily="18" charset="-122"/>
                <a:ea typeface="Alibaba PuHuiTi M" pitchFamily="18" charset="-122"/>
                <a:cs typeface="Alibaba PuHuiTi M" pitchFamily="18" charset="-122"/>
                <a:sym typeface="Bebas"/>
              </a:rPr>
              <a:t>新</a:t>
            </a:r>
            <a:endParaRPr kumimoji="0" lang="zh-CN" altLang="en-US" sz="2000" b="0" i="0" u="none" strike="noStrike" kern="1200" cap="none" spc="0" normalizeH="0" baseline="0" noProof="0" dirty="0">
              <a:ln>
                <a:noFill/>
              </a:ln>
              <a:solidFill>
                <a:srgbClr val="AD2B26"/>
              </a:solidFill>
              <a:effectLst/>
              <a:uLnTx/>
              <a:uFillTx/>
              <a:latin typeface="Alibaba PuHuiTi M" pitchFamily="18" charset="-122"/>
              <a:ea typeface="Alibaba PuHuiTi M" pitchFamily="18" charset="-122"/>
              <a:cs typeface="Alibaba PuHuiTi M" pitchFamily="18" charset="-122"/>
              <a:sym typeface="Bebas"/>
            </a:endParaRPr>
          </a:p>
        </p:txBody>
      </p:sp>
      <p:sp>
        <p:nvSpPr>
          <p:cNvPr id="23" name="TextBox 47">
            <a:extLst>
              <a:ext uri="{FF2B5EF4-FFF2-40B4-BE49-F238E27FC236}">
                <a16:creationId xmlns:a16="http://schemas.microsoft.com/office/drawing/2014/main" id="{7A4F5EAF-92C3-4E66-8749-5255F0312B90}"/>
              </a:ext>
            </a:extLst>
          </p:cNvPr>
          <p:cNvSpPr txBox="1"/>
          <p:nvPr/>
        </p:nvSpPr>
        <p:spPr>
          <a:xfrm>
            <a:off x="319230" y="4380989"/>
            <a:ext cx="4012749"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对</a:t>
            </a:r>
            <a:r>
              <a:rPr lang="en-US" altLang="zh-CN" sz="1400" noProof="0">
                <a:solidFill>
                  <a:prstClr val="black">
                    <a:lumMod val="85000"/>
                    <a:lumOff val="15000"/>
                  </a:prstClr>
                </a:solidFill>
                <a:latin typeface="Alibaba PuHuiTi R" pitchFamily="18" charset="-122"/>
                <a:ea typeface="Alibaba PuHuiTi R" pitchFamily="18" charset="-122"/>
                <a:cs typeface="Alibaba PuHuiTi R" pitchFamily="18" charset="-122"/>
                <a:sym typeface="Bebas"/>
              </a:rPr>
              <a:t>MySQL</a:t>
            </a: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高阶部分一挖到底</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4" name="TextBox 48">
            <a:extLst>
              <a:ext uri="{FF2B5EF4-FFF2-40B4-BE49-F238E27FC236}">
                <a16:creationId xmlns:a16="http://schemas.microsoft.com/office/drawing/2014/main" id="{4A0D278E-D040-4B21-8C57-ADC3E28D812F}"/>
              </a:ext>
            </a:extLst>
          </p:cNvPr>
          <p:cNvSpPr txBox="1"/>
          <p:nvPr/>
        </p:nvSpPr>
        <p:spPr>
          <a:xfrm>
            <a:off x="3717751" y="3933428"/>
            <a:ext cx="441147" cy="407291"/>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AD2B26"/>
                </a:solidFill>
                <a:effectLst/>
                <a:uLnTx/>
                <a:uFillTx/>
                <a:latin typeface="Alibaba PuHuiTi M" pitchFamily="18" charset="-122"/>
                <a:ea typeface="Alibaba PuHuiTi M" pitchFamily="18" charset="-122"/>
                <a:cs typeface="Alibaba PuHuiTi M" pitchFamily="18" charset="-122"/>
                <a:sym typeface="Bebas"/>
              </a:rPr>
              <a:t>深</a:t>
            </a:r>
            <a:endParaRPr kumimoji="0" lang="zh-CN" altLang="en-US" sz="2000" b="0" i="0" u="none" strike="noStrike" kern="1200" cap="none" spc="0" normalizeH="0" baseline="0" noProof="0" dirty="0">
              <a:ln>
                <a:noFill/>
              </a:ln>
              <a:solidFill>
                <a:srgbClr val="AD2B26"/>
              </a:solidFill>
              <a:effectLst/>
              <a:uLnTx/>
              <a:uFillTx/>
              <a:latin typeface="Alibaba PuHuiTi M" pitchFamily="18" charset="-122"/>
              <a:ea typeface="Alibaba PuHuiTi M" pitchFamily="18" charset="-122"/>
              <a:cs typeface="Alibaba PuHuiTi M" pitchFamily="18" charset="-122"/>
              <a:sym typeface="Bebas"/>
            </a:endParaRPr>
          </a:p>
        </p:txBody>
      </p:sp>
      <p:sp>
        <p:nvSpPr>
          <p:cNvPr id="25" name="TextBox 49">
            <a:extLst>
              <a:ext uri="{FF2B5EF4-FFF2-40B4-BE49-F238E27FC236}">
                <a16:creationId xmlns:a16="http://schemas.microsoft.com/office/drawing/2014/main" id="{3E287BCE-4214-4525-98C2-FD296E6A3846}"/>
              </a:ext>
            </a:extLst>
          </p:cNvPr>
          <p:cNvSpPr txBox="1"/>
          <p:nvPr/>
        </p:nvSpPr>
        <p:spPr>
          <a:xfrm>
            <a:off x="6715416" y="3355117"/>
            <a:ext cx="3384378" cy="625171"/>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涵盖</a:t>
            </a:r>
            <a:r>
              <a:rPr kumimoji="0" lang="en-US" altLang="zh-CN"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MySQL</a:t>
            </a: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几乎所有的知识模块</a:t>
            </a:r>
            <a:endParaRPr kumimoji="0" lang="en-US" altLang="zh-CN"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            一站式学习</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6" name="TextBox 50">
            <a:extLst>
              <a:ext uri="{FF2B5EF4-FFF2-40B4-BE49-F238E27FC236}">
                <a16:creationId xmlns:a16="http://schemas.microsoft.com/office/drawing/2014/main" id="{9C01AF43-60A0-4609-8993-3B73BF5D97A9}"/>
              </a:ext>
            </a:extLst>
          </p:cNvPr>
          <p:cNvSpPr txBox="1">
            <a:spLocks noChangeArrowheads="1"/>
          </p:cNvSpPr>
          <p:nvPr/>
        </p:nvSpPr>
        <p:spPr bwMode="auto">
          <a:xfrm>
            <a:off x="7291911" y="2947826"/>
            <a:ext cx="441147"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a:solidFill>
                  <a:srgbClr val="404040"/>
                </a:solidFill>
                <a:latin typeface="Alibaba PuHuiTi M" pitchFamily="18" charset="-122"/>
                <a:ea typeface="Alibaba PuHuiTi M" pitchFamily="18" charset="-122"/>
                <a:cs typeface="Alibaba PuHuiTi M" pitchFamily="18" charset="-122"/>
                <a:sym typeface="Bebas"/>
              </a:rPr>
              <a:t>全</a:t>
            </a:r>
            <a:endParaRPr kumimoji="0" lang="zh-CN" altLang="en-US" sz="2000" b="0" i="0" u="none" strike="noStrike" kern="1200" cap="none" spc="0" normalizeH="0" baseline="0" noProof="0" dirty="0">
              <a:ln>
                <a:noFill/>
              </a:ln>
              <a:solidFill>
                <a:srgbClr val="404040"/>
              </a:solidFill>
              <a:effectLst/>
              <a:uLnTx/>
              <a:uFillTx/>
              <a:latin typeface="Alibaba PuHuiTi M" pitchFamily="18" charset="-122"/>
              <a:ea typeface="Alibaba PuHuiTi M" pitchFamily="18" charset="-122"/>
              <a:cs typeface="Alibaba PuHuiTi M" pitchFamily="18" charset="-122"/>
              <a:sym typeface="Bebas"/>
            </a:endParaRPr>
          </a:p>
        </p:txBody>
      </p:sp>
      <p:sp>
        <p:nvSpPr>
          <p:cNvPr id="27" name="TextBox 51">
            <a:extLst>
              <a:ext uri="{FF2B5EF4-FFF2-40B4-BE49-F238E27FC236}">
                <a16:creationId xmlns:a16="http://schemas.microsoft.com/office/drawing/2014/main" id="{4A0EBF3D-1187-4756-B94C-ACEB404ED485}"/>
              </a:ext>
            </a:extLst>
          </p:cNvPr>
          <p:cNvSpPr txBox="1"/>
          <p:nvPr/>
        </p:nvSpPr>
        <p:spPr>
          <a:xfrm>
            <a:off x="7421370" y="5309220"/>
            <a:ext cx="3887530"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保姆式教学，所有案例实战操作，图文并茂</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8" name="TextBox 52">
            <a:extLst>
              <a:ext uri="{FF2B5EF4-FFF2-40B4-BE49-F238E27FC236}">
                <a16:creationId xmlns:a16="http://schemas.microsoft.com/office/drawing/2014/main" id="{34B109C8-459F-4BCE-ACC5-78A6E0CDDBFC}"/>
              </a:ext>
            </a:extLst>
          </p:cNvPr>
          <p:cNvSpPr txBox="1"/>
          <p:nvPr/>
        </p:nvSpPr>
        <p:spPr>
          <a:xfrm>
            <a:off x="7396177" y="4852781"/>
            <a:ext cx="441146" cy="407291"/>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r">
              <a:lnSpc>
                <a:spcPct val="150000"/>
              </a:lnSpc>
              <a:defRPr/>
            </a:pPr>
            <a:r>
              <a:rPr lang="zh-CN" altLang="en-US" sz="2000">
                <a:solidFill>
                  <a:srgbClr val="AD2B26"/>
                </a:solidFill>
                <a:latin typeface="Alibaba PuHuiTi M" pitchFamily="18" charset="-122"/>
                <a:ea typeface="Alibaba PuHuiTi M" pitchFamily="18" charset="-122"/>
                <a:cs typeface="Alibaba PuHuiTi M" pitchFamily="18" charset="-122"/>
                <a:sym typeface="Bebas"/>
              </a:rPr>
              <a:t>细</a:t>
            </a:r>
            <a:endParaRPr lang="zh-CN" altLang="en-US" sz="2000" dirty="0">
              <a:solidFill>
                <a:srgbClr val="AD2B26"/>
              </a:solidFill>
              <a:latin typeface="Alibaba PuHuiTi M" pitchFamily="18" charset="-122"/>
              <a:ea typeface="Alibaba PuHuiTi M" pitchFamily="18" charset="-122"/>
              <a:cs typeface="Alibaba PuHuiTi M" pitchFamily="18" charset="-122"/>
              <a:sym typeface="Bebas"/>
            </a:endParaRPr>
          </a:p>
        </p:txBody>
      </p:sp>
      <p:sp>
        <p:nvSpPr>
          <p:cNvPr id="29" name="椭圆 28">
            <a:extLst>
              <a:ext uri="{FF2B5EF4-FFF2-40B4-BE49-F238E27FC236}">
                <a16:creationId xmlns:a16="http://schemas.microsoft.com/office/drawing/2014/main" id="{37AEB088-C70E-46AC-BDAF-47F474F43021}"/>
              </a:ext>
            </a:extLst>
          </p:cNvPr>
          <p:cNvSpPr/>
          <p:nvPr/>
        </p:nvSpPr>
        <p:spPr>
          <a:xfrm>
            <a:off x="6122504" y="1774384"/>
            <a:ext cx="947738" cy="949325"/>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01</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0" name="椭圆 29">
            <a:extLst>
              <a:ext uri="{FF2B5EF4-FFF2-40B4-BE49-F238E27FC236}">
                <a16:creationId xmlns:a16="http://schemas.microsoft.com/office/drawing/2014/main" id="{E9A39216-ED5F-41C9-86F8-DD12FB047D48}"/>
              </a:ext>
            </a:extLst>
          </p:cNvPr>
          <p:cNvSpPr/>
          <p:nvPr/>
        </p:nvSpPr>
        <p:spPr>
          <a:xfrm>
            <a:off x="4903458" y="2835876"/>
            <a:ext cx="947737" cy="947737"/>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02</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1" name="椭圆 30">
            <a:extLst>
              <a:ext uri="{FF2B5EF4-FFF2-40B4-BE49-F238E27FC236}">
                <a16:creationId xmlns:a16="http://schemas.microsoft.com/office/drawing/2014/main" id="{93F48DB2-AEB8-42A7-909E-EACB536B5D94}"/>
              </a:ext>
            </a:extLst>
          </p:cNvPr>
          <p:cNvSpPr/>
          <p:nvPr/>
        </p:nvSpPr>
        <p:spPr>
          <a:xfrm>
            <a:off x="6122504" y="3810408"/>
            <a:ext cx="947738" cy="947737"/>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03</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2" name="椭圆 31">
            <a:extLst>
              <a:ext uri="{FF2B5EF4-FFF2-40B4-BE49-F238E27FC236}">
                <a16:creationId xmlns:a16="http://schemas.microsoft.com/office/drawing/2014/main" id="{E9B491AE-D742-4E9B-8CB1-15D3E1C01891}"/>
              </a:ext>
            </a:extLst>
          </p:cNvPr>
          <p:cNvSpPr/>
          <p:nvPr/>
        </p:nvSpPr>
        <p:spPr>
          <a:xfrm>
            <a:off x="4901856" y="4758145"/>
            <a:ext cx="947737" cy="947738"/>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04</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Tree>
    <p:extLst>
      <p:ext uri="{BB962C8B-B14F-4D97-AF65-F5344CB8AC3E}">
        <p14:creationId xmlns:p14="http://schemas.microsoft.com/office/powerpoint/2010/main" val="207469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p:bldP spid="22" grpId="0"/>
      <p:bldP spid="23" grpId="0"/>
      <p:bldP spid="24" grpId="0"/>
      <p:bldP spid="25" grpId="0"/>
      <p:bldP spid="26" grpId="0"/>
      <p:bldP spid="27" grpId="0"/>
      <p:bldP spid="2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默认约束</a:t>
            </a:r>
            <a:r>
              <a:rPr kumimoji="1" lang="en-US" altLang="zh-CN"/>
              <a:t>(default)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997343" y="4004558"/>
            <a:ext cx="8198094" cy="148184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t_user10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000000"/>
                </a:solidFill>
                <a:latin typeface="Courier New" panose="02070309020205020404" pitchFamily="49" charset="0"/>
                <a:ea typeface="黑体"/>
              </a:rPr>
              <a:t>  </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address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default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北京</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指定默认约束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551049" y="111884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4" name="文本占位符 3">
            <a:extLst>
              <a:ext uri="{FF2B5EF4-FFF2-40B4-BE49-F238E27FC236}">
                <a16:creationId xmlns:a16="http://schemas.microsoft.com/office/drawing/2014/main" id="{B19D10B4-FCFB-48D2-9E32-1A10EA40D854}"/>
              </a:ext>
            </a:extLst>
          </p:cNvPr>
          <p:cNvSpPr txBox="1">
            <a:spLocks/>
          </p:cNvSpPr>
          <p:nvPr/>
        </p:nvSpPr>
        <p:spPr>
          <a:xfrm>
            <a:off x="529800" y="212077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语法</a:t>
            </a:r>
          </a:p>
        </p:txBody>
      </p:sp>
      <p:sp>
        <p:nvSpPr>
          <p:cNvPr id="8" name="文本框 7">
            <a:extLst>
              <a:ext uri="{FF2B5EF4-FFF2-40B4-BE49-F238E27FC236}">
                <a16:creationId xmlns:a16="http://schemas.microsoft.com/office/drawing/2014/main" id="{11B07E56-0F20-4FB8-90D4-B18E73C0870F}"/>
              </a:ext>
            </a:extLst>
          </p:cNvPr>
          <p:cNvSpPr txBox="1"/>
          <p:nvPr/>
        </p:nvSpPr>
        <p:spPr>
          <a:xfrm>
            <a:off x="997343" y="1692472"/>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MySQL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默认值约束用来指定某列的默认值。</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1" name="文本框 10">
            <a:extLst>
              <a:ext uri="{FF2B5EF4-FFF2-40B4-BE49-F238E27FC236}">
                <a16:creationId xmlns:a16="http://schemas.microsoft.com/office/drawing/2014/main" id="{A965D81B-5290-4F12-B8BE-25FDD956785E}"/>
              </a:ext>
            </a:extLst>
          </p:cNvPr>
          <p:cNvSpPr txBox="1"/>
          <p:nvPr/>
        </p:nvSpPr>
        <p:spPr>
          <a:xfrm>
            <a:off x="997343" y="2691612"/>
            <a:ext cx="8198094"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方式</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1</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字段名</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数据</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类</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型</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Alibaba PuHuiTi B"/>
                <a:cs typeface="+mn-cs"/>
              </a:rPr>
              <a:t>default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默认</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值</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方式</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2: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alter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modify</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列名 </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类</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型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default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默认</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值</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占位符 3">
            <a:extLst>
              <a:ext uri="{FF2B5EF4-FFF2-40B4-BE49-F238E27FC236}">
                <a16:creationId xmlns:a16="http://schemas.microsoft.com/office/drawing/2014/main" id="{FEFC5B94-4DD8-4231-B7D1-C6FBA05A6F52}"/>
              </a:ext>
            </a:extLst>
          </p:cNvPr>
          <p:cNvSpPr txBox="1">
            <a:spLocks/>
          </p:cNvSpPr>
          <p:nvPr/>
        </p:nvSpPr>
        <p:spPr>
          <a:xfrm>
            <a:off x="529799" y="336613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添加默认约束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extLst>
      <p:ext uri="{BB962C8B-B14F-4D97-AF65-F5344CB8AC3E}">
        <p14:creationId xmlns:p14="http://schemas.microsoft.com/office/powerpoint/2010/main" val="22771664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默认约束</a:t>
            </a:r>
            <a:r>
              <a:rPr kumimoji="1" lang="en-US" altLang="zh-CN"/>
              <a:t>(default)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961142" y="1799839"/>
            <a:ext cx="9711066" cy="2308324"/>
          </a:xfrm>
          <a:prstGeom prst="rect">
            <a:avLst/>
          </a:prstGeom>
          <a:solidFill>
            <a:srgbClr val="FFFFE4"/>
          </a:solidFill>
          <a:ln>
            <a:solidFill>
              <a:schemeClr val="tx1"/>
            </a:solidFill>
          </a:ln>
        </p:spPr>
        <p:txBody>
          <a:bodyPr wrap="square">
            <a:spAutoFit/>
          </a:bodyPr>
          <a:lstStyle/>
          <a:p>
            <a:r>
              <a:rPr lang="en-US" altLang="zh-CN">
                <a:solidFill>
                  <a:srgbClr val="008000"/>
                </a:solidFill>
                <a:latin typeface="Courier New" panose="02070309020205020404" pitchFamily="49" charset="0"/>
                <a:ea typeface="黑体"/>
              </a:rPr>
              <a:t>-- alter table </a:t>
            </a:r>
            <a:r>
              <a:rPr lang="zh-CN" altLang="en-US">
                <a:solidFill>
                  <a:srgbClr val="008000"/>
                </a:solidFill>
                <a:latin typeface="Courier New" panose="02070309020205020404" pitchFamily="49" charset="0"/>
                <a:ea typeface="黑体"/>
              </a:rPr>
              <a:t>表名 </a:t>
            </a:r>
            <a:r>
              <a:rPr lang="en-US" altLang="zh-CN">
                <a:solidFill>
                  <a:srgbClr val="008000"/>
                </a:solidFill>
                <a:latin typeface="Courier New" panose="02070309020205020404" pitchFamily="49" charset="0"/>
                <a:ea typeface="黑体"/>
              </a:rPr>
              <a:t>modify </a:t>
            </a:r>
            <a:r>
              <a:rPr lang="zh-CN" altLang="en-US">
                <a:solidFill>
                  <a:srgbClr val="008000"/>
                </a:solidFill>
                <a:latin typeface="Courier New" panose="02070309020205020404" pitchFamily="49" charset="0"/>
                <a:ea typeface="黑体"/>
              </a:rPr>
              <a:t>列名 类型 </a:t>
            </a:r>
            <a:r>
              <a:rPr lang="en-US" altLang="zh-CN">
                <a:solidFill>
                  <a:srgbClr val="008000"/>
                </a:solidFill>
                <a:latin typeface="Courier New" panose="02070309020205020404" pitchFamily="49" charset="0"/>
                <a:ea typeface="黑体"/>
              </a:rPr>
              <a:t>default </a:t>
            </a:r>
            <a:r>
              <a:rPr lang="zh-CN" altLang="en-US">
                <a:solidFill>
                  <a:srgbClr val="008000"/>
                </a:solidFill>
                <a:latin typeface="Courier New" panose="02070309020205020404" pitchFamily="49" charset="0"/>
                <a:ea typeface="黑体"/>
              </a:rPr>
              <a:t>默认值</a:t>
            </a:r>
            <a:r>
              <a:rPr lang="en-US" altLang="zh-CN">
                <a:solidFill>
                  <a:srgbClr val="008000"/>
                </a:solidFill>
                <a:latin typeface="Courier New" panose="02070309020205020404" pitchFamily="49" charset="0"/>
                <a:ea typeface="黑体"/>
              </a:rPr>
              <a:t>;</a:t>
            </a:r>
            <a:r>
              <a:rPr lang="zh-CN" altLang="en-US">
                <a:solidFill>
                  <a:srgbClr val="008000"/>
                </a:solidFill>
                <a:latin typeface="Courier New" panose="02070309020205020404" pitchFamily="49" charset="0"/>
                <a:ea typeface="黑体"/>
              </a:rPr>
              <a:t> </a:t>
            </a:r>
          </a:p>
          <a:p>
            <a:endPar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t_user11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t_user11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modify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占位符 3">
            <a:extLst>
              <a:ext uri="{FF2B5EF4-FFF2-40B4-BE49-F238E27FC236}">
                <a16:creationId xmlns:a16="http://schemas.microsoft.com/office/drawing/2014/main" id="{FEFC5B94-4DD8-4231-B7D1-C6FBA05A6F52}"/>
              </a:ext>
            </a:extLst>
          </p:cNvPr>
          <p:cNvSpPr txBox="1">
            <a:spLocks/>
          </p:cNvSpPr>
          <p:nvPr/>
        </p:nvSpPr>
        <p:spPr>
          <a:xfrm>
            <a:off x="721200" y="10991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添加默认约束</a:t>
            </a:r>
            <a:r>
              <a:rPr lang="en-US" altLang="zh-CN">
                <a:solidFill>
                  <a:srgbClr val="4BACC6"/>
                </a:solidFill>
                <a:latin typeface="PingFang SC"/>
              </a:rPr>
              <a:t>-</a:t>
            </a:r>
            <a:r>
              <a:rPr lang="zh-CN" altLang="en-US">
                <a:solidFill>
                  <a:srgbClr val="4BACC6"/>
                </a:solidFill>
                <a:latin typeface="PingFang SC"/>
              </a:rPr>
              <a:t>方式</a:t>
            </a:r>
            <a:r>
              <a:rPr lang="en-US" altLang="zh-CN">
                <a:solidFill>
                  <a:srgbClr val="4BACC6"/>
                </a:solidFill>
                <a:latin typeface="PingFang SC"/>
              </a:rPr>
              <a:t>2</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3" name="文本占位符 3">
            <a:extLst>
              <a:ext uri="{FF2B5EF4-FFF2-40B4-BE49-F238E27FC236}">
                <a16:creationId xmlns:a16="http://schemas.microsoft.com/office/drawing/2014/main" id="{2ABF0175-AA26-4975-9758-4CFA3FAF9245}"/>
              </a:ext>
            </a:extLst>
          </p:cNvPr>
          <p:cNvSpPr txBox="1">
            <a:spLocks/>
          </p:cNvSpPr>
          <p:nvPr/>
        </p:nvSpPr>
        <p:spPr>
          <a:xfrm>
            <a:off x="710880" y="421452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删除默认约束</a:t>
            </a:r>
          </a:p>
        </p:txBody>
      </p:sp>
      <p:sp>
        <p:nvSpPr>
          <p:cNvPr id="17" name="文本框 16">
            <a:extLst>
              <a:ext uri="{FF2B5EF4-FFF2-40B4-BE49-F238E27FC236}">
                <a16:creationId xmlns:a16="http://schemas.microsoft.com/office/drawing/2014/main" id="{1C326E1D-E81E-4451-B238-8F19BE5D7FC6}"/>
              </a:ext>
            </a:extLst>
          </p:cNvPr>
          <p:cNvSpPr txBox="1"/>
          <p:nvPr/>
        </p:nvSpPr>
        <p:spPr>
          <a:xfrm>
            <a:off x="961142" y="4838073"/>
            <a:ext cx="9711066" cy="92081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&lt;</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&gt;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modify</a:t>
            </a:r>
            <a:r>
              <a:rPr lang="en-US" altLang="zh-CN" sz="1800">
                <a:solidFill>
                  <a:srgbClr val="008000"/>
                </a:solidFill>
                <a:effectLst/>
                <a:latin typeface="Courier New" panose="02070309020205020404" pitchFamily="49" charset="0"/>
              </a:rPr>
              <a:t> column &lt;</a:t>
            </a:r>
            <a:r>
              <a:rPr lang="zh-CN" altLang="en-US" sz="1800">
                <a:solidFill>
                  <a:srgbClr val="008000"/>
                </a:solidFill>
                <a:effectLst/>
                <a:latin typeface="Courier New" panose="02070309020205020404" pitchFamily="49" charset="0"/>
              </a:rPr>
              <a:t>字段名</a:t>
            </a:r>
            <a:r>
              <a:rPr lang="en-US" altLang="zh-CN" sz="1800">
                <a:solidFill>
                  <a:srgbClr val="008000"/>
                </a:solidFill>
                <a:effectLst/>
                <a:latin typeface="Courier New" panose="02070309020205020404" pitchFamily="49" charset="0"/>
              </a:rPr>
              <a:t>&gt; &lt;</a:t>
            </a:r>
            <a:r>
              <a:rPr lang="zh-CN" altLang="en-US" sz="1800">
                <a:solidFill>
                  <a:srgbClr val="008000"/>
                </a:solidFill>
                <a:effectLst/>
                <a:latin typeface="Courier New" panose="02070309020205020404" pitchFamily="49" charset="0"/>
              </a:rPr>
              <a:t>类型</a:t>
            </a:r>
            <a:r>
              <a:rPr lang="en-US" altLang="zh-CN" sz="1800">
                <a:solidFill>
                  <a:srgbClr val="008000"/>
                </a:solidFill>
                <a:effectLst/>
                <a:latin typeface="Courier New" panose="02070309020205020404" pitchFamily="49" charset="0"/>
              </a:rPr>
              <a:t>&gt; default null; </a:t>
            </a:r>
          </a:p>
          <a:p>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t_user11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modify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column</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default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13432380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 零填充约束</a:t>
            </a:r>
            <a:r>
              <a:rPr kumimoji="1" lang="en-US" altLang="zh-CN"/>
              <a:t>(zerofill)</a:t>
            </a:r>
            <a:endParaRPr kumimoji="1" lang="zh-CN" altLang="en-US" dirty="0"/>
          </a:p>
        </p:txBody>
      </p:sp>
      <p:sp>
        <p:nvSpPr>
          <p:cNvPr id="12" name="文本占位符 3">
            <a:extLst>
              <a:ext uri="{FF2B5EF4-FFF2-40B4-BE49-F238E27FC236}">
                <a16:creationId xmlns:a16="http://schemas.microsoft.com/office/drawing/2014/main" id="{FEFC5B94-4DD8-4231-B7D1-C6FBA05A6F52}"/>
              </a:ext>
            </a:extLst>
          </p:cNvPr>
          <p:cNvSpPr txBox="1">
            <a:spLocks/>
          </p:cNvSpPr>
          <p:nvPr/>
        </p:nvSpPr>
        <p:spPr>
          <a:xfrm>
            <a:off x="721200" y="10991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3" name="文本占位符 3">
            <a:extLst>
              <a:ext uri="{FF2B5EF4-FFF2-40B4-BE49-F238E27FC236}">
                <a16:creationId xmlns:a16="http://schemas.microsoft.com/office/drawing/2014/main" id="{2ABF0175-AA26-4975-9758-4CFA3FAF9245}"/>
              </a:ext>
            </a:extLst>
          </p:cNvPr>
          <p:cNvSpPr txBox="1">
            <a:spLocks/>
          </p:cNvSpPr>
          <p:nvPr/>
        </p:nvSpPr>
        <p:spPr>
          <a:xfrm>
            <a:off x="798803" y="316976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7" name="文本框 16">
            <a:extLst>
              <a:ext uri="{FF2B5EF4-FFF2-40B4-BE49-F238E27FC236}">
                <a16:creationId xmlns:a16="http://schemas.microsoft.com/office/drawing/2014/main" id="{1C326E1D-E81E-4451-B238-8F19BE5D7FC6}"/>
              </a:ext>
            </a:extLst>
          </p:cNvPr>
          <p:cNvSpPr txBox="1"/>
          <p:nvPr/>
        </p:nvSpPr>
        <p:spPr>
          <a:xfrm>
            <a:off x="1005104" y="3964555"/>
            <a:ext cx="9711066" cy="1200329"/>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t_user12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 zerofill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零填充约束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1C60A2D-3695-40F0-86B3-28C53E197840}"/>
              </a:ext>
            </a:extLst>
          </p:cNvPr>
          <p:cNvSpPr txBox="1"/>
          <p:nvPr/>
        </p:nvSpPr>
        <p:spPr>
          <a:xfrm>
            <a:off x="1096840" y="1605270"/>
            <a:ext cx="10271613" cy="1200329"/>
          </a:xfrm>
          <a:prstGeom prst="rect">
            <a:avLst/>
          </a:prstGeom>
          <a:noFill/>
        </p:spPr>
        <p:txBody>
          <a:bodyPr wrap="square">
            <a:spAutoFit/>
          </a:bodyPr>
          <a:lstStyle/>
          <a:p>
            <a:r>
              <a:rPr lang="en-US" altLang="zh-CN" b="0" i="0">
                <a:solidFill>
                  <a:srgbClr val="111111"/>
                </a:solidFill>
                <a:effectLst/>
                <a:latin typeface="Arial" panose="020B0604020202020204" pitchFamily="34" charset="0"/>
              </a:rPr>
              <a:t>1</a:t>
            </a:r>
            <a:r>
              <a:rPr lang="zh-CN" altLang="en-US" b="0" i="0">
                <a:solidFill>
                  <a:srgbClr val="111111"/>
                </a:solidFill>
                <a:effectLst/>
                <a:latin typeface="Arial" panose="020B0604020202020204" pitchFamily="34" charset="0"/>
              </a:rPr>
              <a:t>、插入数据时，当该字段的值的长度小于定义的长度时，会在该值的前面补上相应的</a:t>
            </a:r>
            <a:r>
              <a:rPr lang="en-US" altLang="zh-CN" b="0" i="0">
                <a:solidFill>
                  <a:srgbClr val="111111"/>
                </a:solidFill>
                <a:effectLst/>
                <a:latin typeface="Arial" panose="020B0604020202020204" pitchFamily="34" charset="0"/>
              </a:rPr>
              <a:t>0</a:t>
            </a:r>
            <a:br>
              <a:rPr lang="zh-CN" altLang="en-US"/>
            </a:br>
            <a:r>
              <a:rPr lang="en-US" altLang="zh-CN" b="0" i="0">
                <a:solidFill>
                  <a:srgbClr val="111111"/>
                </a:solidFill>
                <a:effectLst/>
                <a:latin typeface="Arial" panose="020B0604020202020204" pitchFamily="34" charset="0"/>
              </a:rPr>
              <a:t>2</a:t>
            </a:r>
            <a:r>
              <a:rPr lang="zh-CN" altLang="en-US" b="0" i="0">
                <a:solidFill>
                  <a:srgbClr val="111111"/>
                </a:solidFill>
                <a:effectLst/>
                <a:latin typeface="Arial" panose="020B0604020202020204" pitchFamily="34" charset="0"/>
              </a:rPr>
              <a:t>、</a:t>
            </a:r>
            <a:r>
              <a:rPr lang="en-US" altLang="zh-CN" b="0" i="0">
                <a:solidFill>
                  <a:srgbClr val="111111"/>
                </a:solidFill>
                <a:effectLst/>
                <a:latin typeface="Arial" panose="020B0604020202020204" pitchFamily="34" charset="0"/>
              </a:rPr>
              <a:t>zerofill</a:t>
            </a:r>
            <a:r>
              <a:rPr lang="zh-CN" altLang="en-US" b="0" i="0">
                <a:solidFill>
                  <a:srgbClr val="111111"/>
                </a:solidFill>
                <a:effectLst/>
                <a:latin typeface="Arial" panose="020B0604020202020204" pitchFamily="34" charset="0"/>
              </a:rPr>
              <a:t>默认为</a:t>
            </a:r>
            <a:r>
              <a:rPr lang="en-US" altLang="zh-CN" b="0" i="0">
                <a:solidFill>
                  <a:srgbClr val="111111"/>
                </a:solidFill>
                <a:effectLst/>
                <a:latin typeface="Arial" panose="020B0604020202020204" pitchFamily="34" charset="0"/>
              </a:rPr>
              <a:t>int(10)</a:t>
            </a:r>
            <a:br>
              <a:rPr lang="zh-CN" altLang="en-US"/>
            </a:br>
            <a:r>
              <a:rPr lang="en-US" altLang="zh-CN" b="0" i="0">
                <a:solidFill>
                  <a:srgbClr val="111111"/>
                </a:solidFill>
                <a:effectLst/>
                <a:latin typeface="Arial" panose="020B0604020202020204" pitchFamily="34" charset="0"/>
              </a:rPr>
              <a:t>3</a:t>
            </a:r>
            <a:r>
              <a:rPr lang="zh-CN" altLang="en-US" b="0" i="0">
                <a:solidFill>
                  <a:srgbClr val="111111"/>
                </a:solidFill>
                <a:effectLst/>
                <a:latin typeface="Arial" panose="020B0604020202020204" pitchFamily="34" charset="0"/>
              </a:rPr>
              <a:t>、当使用</a:t>
            </a:r>
            <a:r>
              <a:rPr lang="en-US" altLang="zh-CN" b="0" i="0">
                <a:solidFill>
                  <a:srgbClr val="111111"/>
                </a:solidFill>
                <a:effectLst/>
                <a:latin typeface="Arial" panose="020B0604020202020204" pitchFamily="34" charset="0"/>
              </a:rPr>
              <a:t>zerofill </a:t>
            </a:r>
            <a:r>
              <a:rPr lang="zh-CN" altLang="en-US" b="0" i="0">
                <a:solidFill>
                  <a:srgbClr val="111111"/>
                </a:solidFill>
                <a:effectLst/>
                <a:latin typeface="Arial" panose="020B0604020202020204" pitchFamily="34" charset="0"/>
              </a:rPr>
              <a:t>时，默认会自动加</a:t>
            </a:r>
            <a:r>
              <a:rPr lang="en-US" altLang="zh-CN" b="0" i="0">
                <a:solidFill>
                  <a:srgbClr val="111111"/>
                </a:solidFill>
                <a:effectLst/>
                <a:latin typeface="Arial" panose="020B0604020202020204" pitchFamily="34" charset="0"/>
              </a:rPr>
              <a:t>unsigned</a:t>
            </a:r>
            <a:r>
              <a:rPr lang="zh-CN" altLang="en-US" b="0" i="0">
                <a:solidFill>
                  <a:srgbClr val="111111"/>
                </a:solidFill>
                <a:effectLst/>
                <a:latin typeface="Arial" panose="020B0604020202020204" pitchFamily="34" charset="0"/>
              </a:rPr>
              <a:t>（无符号）属性，使用</a:t>
            </a:r>
            <a:r>
              <a:rPr lang="en-US" altLang="zh-CN" b="0" i="0">
                <a:solidFill>
                  <a:srgbClr val="111111"/>
                </a:solidFill>
                <a:effectLst/>
                <a:latin typeface="Arial" panose="020B0604020202020204" pitchFamily="34" charset="0"/>
              </a:rPr>
              <a:t>unsigned</a:t>
            </a:r>
            <a:r>
              <a:rPr lang="zh-CN" altLang="en-US" b="0" i="0">
                <a:solidFill>
                  <a:srgbClr val="111111"/>
                </a:solidFill>
                <a:effectLst/>
                <a:latin typeface="Arial" panose="020B0604020202020204" pitchFamily="34" charset="0"/>
              </a:rPr>
              <a:t>属性后，数值范围是原值的</a:t>
            </a:r>
            <a:r>
              <a:rPr lang="en-US" altLang="zh-CN" b="0" i="0">
                <a:solidFill>
                  <a:srgbClr val="111111"/>
                </a:solidFill>
                <a:effectLst/>
                <a:latin typeface="Arial" panose="020B0604020202020204" pitchFamily="34" charset="0"/>
              </a:rPr>
              <a:t>2</a:t>
            </a:r>
            <a:r>
              <a:rPr lang="zh-CN" altLang="en-US" b="0" i="0">
                <a:solidFill>
                  <a:srgbClr val="111111"/>
                </a:solidFill>
                <a:effectLst/>
                <a:latin typeface="Arial" panose="020B0604020202020204" pitchFamily="34" charset="0"/>
              </a:rPr>
              <a:t>倍，例如，有符号为</a:t>
            </a:r>
            <a:r>
              <a:rPr lang="en-US" altLang="zh-CN" b="0" i="0">
                <a:solidFill>
                  <a:srgbClr val="111111"/>
                </a:solidFill>
                <a:effectLst/>
                <a:latin typeface="Arial" panose="020B0604020202020204" pitchFamily="34" charset="0"/>
              </a:rPr>
              <a:t>-128~+127</a:t>
            </a:r>
            <a:r>
              <a:rPr lang="zh-CN" altLang="en-US" b="0" i="0">
                <a:solidFill>
                  <a:srgbClr val="111111"/>
                </a:solidFill>
                <a:effectLst/>
                <a:latin typeface="Arial" panose="020B0604020202020204" pitchFamily="34" charset="0"/>
              </a:rPr>
              <a:t>，无符号为</a:t>
            </a:r>
            <a:r>
              <a:rPr lang="en-US" altLang="zh-CN" b="0" i="0">
                <a:solidFill>
                  <a:srgbClr val="111111"/>
                </a:solidFill>
                <a:effectLst/>
                <a:latin typeface="Arial" panose="020B0604020202020204" pitchFamily="34" charset="0"/>
              </a:rPr>
              <a:t>0~256</a:t>
            </a:r>
            <a:r>
              <a:rPr lang="zh-CN" altLang="en-US" b="0" i="0">
                <a:solidFill>
                  <a:srgbClr val="111111"/>
                </a:solidFill>
                <a:effectLst/>
                <a:latin typeface="Arial" panose="020B0604020202020204" pitchFamily="34" charset="0"/>
              </a:rPr>
              <a:t>。</a:t>
            </a:r>
            <a:endParaRPr lang="zh-CN" altLang="en-US"/>
          </a:p>
        </p:txBody>
      </p:sp>
      <p:sp>
        <p:nvSpPr>
          <p:cNvPr id="11" name="文本框 10">
            <a:extLst>
              <a:ext uri="{FF2B5EF4-FFF2-40B4-BE49-F238E27FC236}">
                <a16:creationId xmlns:a16="http://schemas.microsoft.com/office/drawing/2014/main" id="{7E172591-A088-46B3-8EE1-096990BD3FB6}"/>
              </a:ext>
            </a:extLst>
          </p:cNvPr>
          <p:cNvSpPr txBox="1"/>
          <p:nvPr/>
        </p:nvSpPr>
        <p:spPr>
          <a:xfrm>
            <a:off x="1096840" y="5946344"/>
            <a:ext cx="6097464"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t_user12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4" name="文本占位符 3">
            <a:extLst>
              <a:ext uri="{FF2B5EF4-FFF2-40B4-BE49-F238E27FC236}">
                <a16:creationId xmlns:a16="http://schemas.microsoft.com/office/drawing/2014/main" id="{8507CDA4-8FCC-479D-AA96-2231FC3B1020}"/>
              </a:ext>
            </a:extLst>
          </p:cNvPr>
          <p:cNvSpPr txBox="1">
            <a:spLocks/>
          </p:cNvSpPr>
          <p:nvPr/>
        </p:nvSpPr>
        <p:spPr>
          <a:xfrm>
            <a:off x="798802" y="529701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a:t>
            </a:r>
          </a:p>
        </p:txBody>
      </p:sp>
    </p:spTree>
    <p:extLst>
      <p:ext uri="{BB962C8B-B14F-4D97-AF65-F5344CB8AC3E}">
        <p14:creationId xmlns:p14="http://schemas.microsoft.com/office/powerpoint/2010/main" val="39280591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：约束的分类</a:t>
            </a:r>
            <a:endParaRPr lang="en-US" altLang="zh-CN"/>
          </a:p>
          <a:p>
            <a:pPr marL="0" indent="0">
              <a:buNone/>
            </a:pPr>
            <a:r>
              <a:rPr lang="en-US" altLang="zh-CN"/>
              <a:t>2</a:t>
            </a:r>
            <a:r>
              <a:rPr lang="zh-CN" altLang="en-US"/>
              <a:t>：约束的作用</a:t>
            </a:r>
            <a:endParaRPr lang="en-US" altLang="zh-CN"/>
          </a:p>
          <a:p>
            <a:pPr marL="0" indent="0">
              <a:buNone/>
            </a:pPr>
            <a:r>
              <a:rPr lang="en-US" altLang="zh-CN"/>
              <a:t>3</a:t>
            </a:r>
            <a:r>
              <a:rPr lang="zh-CN" altLang="en-US"/>
              <a:t>：约束的用法</a:t>
            </a: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约束</a:t>
            </a:r>
            <a:endParaRPr lang="zh-CN" altLang="en-US" dirty="0"/>
          </a:p>
        </p:txBody>
      </p:sp>
    </p:spTree>
    <p:extLst>
      <p:ext uri="{BB962C8B-B14F-4D97-AF65-F5344CB8AC3E}">
        <p14:creationId xmlns:p14="http://schemas.microsoft.com/office/powerpoint/2010/main" val="97382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sz="2800"/>
              <a:t>MySQL</a:t>
            </a:r>
            <a:r>
              <a:rPr kumimoji="1" lang="zh-CN" altLang="en-US" sz="2800"/>
              <a:t>数据库基本操作</a:t>
            </a:r>
            <a:r>
              <a:rPr kumimoji="1" lang="en-US" altLang="zh-CN" sz="2800"/>
              <a:t>-DQL-</a:t>
            </a:r>
            <a:r>
              <a:rPr kumimoji="1" lang="zh-CN" altLang="en-US" sz="2800"/>
              <a:t>基本查询</a:t>
            </a:r>
            <a:endParaRPr kumimoji="1" lang="zh-CN" altLang="en-US" sz="2800" dirty="0"/>
          </a:p>
        </p:txBody>
      </p:sp>
    </p:spTree>
    <p:extLst>
      <p:ext uri="{BB962C8B-B14F-4D97-AF65-F5344CB8AC3E}">
        <p14:creationId xmlns:p14="http://schemas.microsoft.com/office/powerpoint/2010/main" val="10482802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8" name="文本框 7">
            <a:extLst>
              <a:ext uri="{FF2B5EF4-FFF2-40B4-BE49-F238E27FC236}">
                <a16:creationId xmlns:a16="http://schemas.microsoft.com/office/drawing/2014/main" id="{FB0AEF22-2AC4-4798-A40F-0FE2D5721938}"/>
              </a:ext>
            </a:extLst>
          </p:cNvPr>
          <p:cNvSpPr txBox="1"/>
          <p:nvPr/>
        </p:nvSpPr>
        <p:spPr>
          <a:xfrm>
            <a:off x="835774" y="1417221"/>
            <a:ext cx="9697410"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数据库管理系统一个重要功能就是数据查询，数据查询不应只是简单返回数据库中存储的数据，还应该根据需要对数据进行筛选以及确定数据以什么样的格式显示。</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提供了功能强大、灵活的语句来实现这些操作。</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数据库使用</a:t>
            </a:r>
            <a:r>
              <a:rPr lang="en-US" altLang="zh-CN" sz="1600">
                <a:solidFill>
                  <a:prstClr val="black"/>
                </a:solidFill>
                <a:latin typeface="Calibri"/>
                <a:ea typeface="Alibaba PuHuiTi B"/>
              </a:rPr>
              <a:t>select</a:t>
            </a:r>
            <a:r>
              <a:rPr lang="zh-CN" altLang="en-US" sz="1600">
                <a:solidFill>
                  <a:prstClr val="black"/>
                </a:solidFill>
                <a:latin typeface="Calibri"/>
                <a:ea typeface="Alibaba PuHuiTi B"/>
              </a:rPr>
              <a:t>语句来查询数据。</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710880" y="2622876"/>
            <a:ext cx="6094378"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应用</a:t>
            </a: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pic>
        <p:nvPicPr>
          <p:cNvPr id="17" name="图片 16">
            <a:extLst>
              <a:ext uri="{FF2B5EF4-FFF2-40B4-BE49-F238E27FC236}">
                <a16:creationId xmlns:a16="http://schemas.microsoft.com/office/drawing/2014/main" id="{B14AA01F-CF60-48F7-A46A-5C3859BEC572}"/>
              </a:ext>
            </a:extLst>
          </p:cNvPr>
          <p:cNvPicPr>
            <a:picLocks noChangeAspect="1"/>
          </p:cNvPicPr>
          <p:nvPr/>
        </p:nvPicPr>
        <p:blipFill>
          <a:blip r:embed="rId3"/>
          <a:stretch>
            <a:fillRect/>
          </a:stretch>
        </p:blipFill>
        <p:spPr>
          <a:xfrm>
            <a:off x="835774" y="3129735"/>
            <a:ext cx="7523285" cy="3484076"/>
          </a:xfrm>
          <a:prstGeom prst="rect">
            <a:avLst/>
          </a:prstGeom>
        </p:spPr>
      </p:pic>
    </p:spTree>
    <p:extLst>
      <p:ext uri="{BB962C8B-B14F-4D97-AF65-F5344CB8AC3E}">
        <p14:creationId xmlns:p14="http://schemas.microsoft.com/office/powerpoint/2010/main" val="26395689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1468821" y="1411756"/>
            <a:ext cx="6716817" cy="2862322"/>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目标列的表达式</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目标列的表达式</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表名或视图名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表名或视图名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数字或者列表</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710880" y="4421936"/>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简化版语法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语法格式</a:t>
            </a:r>
          </a:p>
        </p:txBody>
      </p:sp>
      <p:sp>
        <p:nvSpPr>
          <p:cNvPr id="9" name="文本框 8">
            <a:extLst>
              <a:ext uri="{FF2B5EF4-FFF2-40B4-BE49-F238E27FC236}">
                <a16:creationId xmlns:a16="http://schemas.microsoft.com/office/drawing/2014/main" id="{80C7467C-B48F-4B39-8BE5-FE081AF899D6}"/>
              </a:ext>
            </a:extLst>
          </p:cNvPr>
          <p:cNvSpPr txBox="1"/>
          <p:nvPr/>
        </p:nvSpPr>
        <p:spPr>
          <a:xfrm>
            <a:off x="1468821" y="4997780"/>
            <a:ext cx="6716816" cy="646331"/>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列名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endParaRPr lang="zh-CN" altLang="en-US">
              <a:effectLst/>
            </a:endParaRPr>
          </a:p>
          <a:p>
            <a:endParaRPr lang="zh-CN" altLang="en-US"/>
          </a:p>
        </p:txBody>
      </p:sp>
    </p:spTree>
    <p:extLst>
      <p:ext uri="{BB962C8B-B14F-4D97-AF65-F5344CB8AC3E}">
        <p14:creationId xmlns:p14="http://schemas.microsoft.com/office/powerpoint/2010/main" val="32719953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32996" y="1772253"/>
            <a:ext cx="8835765" cy="2862322"/>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创建数据库</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exist mydb2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创建商品表：</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商品编号</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rPr>
              <a:t>not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商品名字</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商品所属分类</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836280" y="4706896"/>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添加数据：</a:t>
            </a: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数据准备</a:t>
            </a:r>
          </a:p>
        </p:txBody>
      </p:sp>
      <p:sp>
        <p:nvSpPr>
          <p:cNvPr id="9" name="文本框 8">
            <a:extLst>
              <a:ext uri="{FF2B5EF4-FFF2-40B4-BE49-F238E27FC236}">
                <a16:creationId xmlns:a16="http://schemas.microsoft.com/office/drawing/2014/main" id="{80C7467C-B48F-4B39-8BE5-FE081AF899D6}"/>
              </a:ext>
            </a:extLst>
          </p:cNvPr>
          <p:cNvSpPr txBox="1"/>
          <p:nvPr/>
        </p:nvSpPr>
        <p:spPr>
          <a:xfrm>
            <a:off x="932995" y="5148550"/>
            <a:ext cx="8835765"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海尔洗衣机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美的冰箱</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格力空调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九阳电饭煲</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kern="0">
                <a:solidFill>
                  <a:srgbClr val="FF8000"/>
                </a:solidFill>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9C83EA1B-F2F2-4AFD-B24C-F96068D252A7}"/>
              </a:ext>
            </a:extLst>
          </p:cNvPr>
          <p:cNvSpPr txBox="1"/>
          <p:nvPr/>
        </p:nvSpPr>
        <p:spPr>
          <a:xfrm>
            <a:off x="836280" y="136027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创建数据库和表：</a:t>
            </a:r>
          </a:p>
        </p:txBody>
      </p:sp>
    </p:spTree>
    <p:extLst>
      <p:ext uri="{BB962C8B-B14F-4D97-AF65-F5344CB8AC3E}">
        <p14:creationId xmlns:p14="http://schemas.microsoft.com/office/powerpoint/2010/main" val="29629344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1029207" y="1843131"/>
            <a:ext cx="9020402" cy="4524315"/>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啄木鸟衬衣</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恒源祥西裤</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花花公子夹克</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440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劲霸休闲裤</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266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海澜之家卫衣</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杰克琼斯运动裤</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430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兰蔻面霜</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雅诗兰黛精华水</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香奈儿香水</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350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'SK-II</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神仙水</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350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资生堂粉底液</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老北京方便面</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良品铺子海带丝</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三只松鼠坚果</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909706" y="1360277"/>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添加数据：</a:t>
            </a: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数据准备</a:t>
            </a:r>
          </a:p>
        </p:txBody>
      </p:sp>
    </p:spTree>
    <p:extLst>
      <p:ext uri="{BB962C8B-B14F-4D97-AF65-F5344CB8AC3E}">
        <p14:creationId xmlns:p14="http://schemas.microsoft.com/office/powerpoint/2010/main" val="28799825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41282" y="1669987"/>
            <a:ext cx="9495187" cy="3693319"/>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查询所有的商品</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查询商品名和商品价格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别名查询</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使用的关键字是</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as</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as</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可以省略的）</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表别名</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列别名：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去掉重复值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distinct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-- 5.</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查询结果是表达式（运算查询）：将所有商品的价格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元进行显示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简单查询</a:t>
            </a:r>
          </a:p>
        </p:txBody>
      </p:sp>
    </p:spTree>
    <p:extLst>
      <p:ext uri="{BB962C8B-B14F-4D97-AF65-F5344CB8AC3E}">
        <p14:creationId xmlns:p14="http://schemas.microsoft.com/office/powerpoint/2010/main" val="3596612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dirty="0"/>
              <a:t>开启课程之旅</a:t>
            </a:r>
          </a:p>
        </p:txBody>
      </p:sp>
      <p:pic>
        <p:nvPicPr>
          <p:cNvPr id="7" name="图片 6">
            <a:extLst>
              <a:ext uri="{FF2B5EF4-FFF2-40B4-BE49-F238E27FC236}">
                <a16:creationId xmlns:a16="http://schemas.microsoft.com/office/drawing/2014/main" id="{F16D3678-0190-4F59-AD6D-95EBF786A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749" y="2236016"/>
            <a:ext cx="2581275" cy="2581275"/>
          </a:xfrm>
          <a:prstGeom prst="rect">
            <a:avLst/>
          </a:prstGeom>
        </p:spPr>
      </p:pic>
    </p:spTree>
    <p:extLst>
      <p:ext uri="{BB962C8B-B14F-4D97-AF65-F5344CB8AC3E}">
        <p14:creationId xmlns:p14="http://schemas.microsoft.com/office/powerpoint/2010/main" val="23720387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885825" y="1492416"/>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t>简介</a:t>
            </a:r>
          </a:p>
        </p:txBody>
      </p:sp>
      <p:sp>
        <p:nvSpPr>
          <p:cNvPr id="5" name="Rectangle 1">
            <a:extLst>
              <a:ext uri="{FF2B5EF4-FFF2-40B4-BE49-F238E27FC236}">
                <a16:creationId xmlns:a16="http://schemas.microsoft.com/office/drawing/2014/main" id="{31633C49-D288-45AF-B7E0-1833057AEC99}"/>
              </a:ext>
            </a:extLst>
          </p:cNvPr>
          <p:cNvSpPr>
            <a:spLocks noChangeArrowheads="1"/>
          </p:cNvSpPr>
          <p:nvPr/>
        </p:nvSpPr>
        <p:spPr bwMode="auto">
          <a:xfrm>
            <a:off x="334978" y="4372718"/>
            <a:ext cx="10420539"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000000"/>
                </a:solidFill>
                <a:effectLst/>
                <a:latin typeface="Arial" panose="020B0604020202020204" pitchFamily="34" charset="0"/>
                <a:ea typeface="PingFang SC"/>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D956BEC3-2EA4-4E77-B162-BAD5E136B4CF}"/>
              </a:ext>
            </a:extLst>
          </p:cNvPr>
          <p:cNvSpPr>
            <a:spLocks noChangeArrowheads="1"/>
          </p:cNvSpPr>
          <p:nvPr/>
        </p:nvSpPr>
        <p:spPr bwMode="auto">
          <a:xfrm>
            <a:off x="334978" y="4591877"/>
            <a:ext cx="104205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68B6CECF-D2A7-40A1-A536-2174EE4F996D}"/>
              </a:ext>
            </a:extLst>
          </p:cNvPr>
          <p:cNvSpPr txBox="1"/>
          <p:nvPr/>
        </p:nvSpPr>
        <p:spPr>
          <a:xfrm>
            <a:off x="1083285" y="1942408"/>
            <a:ext cx="10377194" cy="37856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数据库中的表结构确立后，表中的数据代表的意义就已经确定。通过MySQL运算符进行运算，就可以获取到表结构以外的另一种数据。</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a:solidFill>
                <a:srgbClr val="000000"/>
              </a:solidFill>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例如，学生表中存在一个birth字段，这个字段表示学生的出生年份。而运用MySQL的算术运算符用当前的年份减学生出生的年份，那么得到的就是这个学生的实际年龄数据。</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MySQL支持4种运算符</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a:solidFill>
                <a:srgbClr val="000000"/>
              </a:solidFill>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算术运算符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zh-CN" sz="1600">
              <a:solidFill>
                <a:srgbClr val="FF0000"/>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比较运算符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逻辑运算符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zh-CN" sz="1600">
              <a:solidFill>
                <a:srgbClr val="FF0000"/>
              </a:solidFill>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位运算符</a:t>
            </a:r>
            <a:endParaRPr kumimoji="0" lang="zh-CN" altLang="zh-CN" sz="1600" b="0" i="0" u="none" strike="noStrike" cap="none" normalizeH="0" baseline="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37296400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1017709" y="147160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算数运算符</a:t>
            </a:r>
          </a:p>
        </p:txBody>
      </p:sp>
      <p:graphicFrame>
        <p:nvGraphicFramePr>
          <p:cNvPr id="4" name="表格 3">
            <a:extLst>
              <a:ext uri="{FF2B5EF4-FFF2-40B4-BE49-F238E27FC236}">
                <a16:creationId xmlns:a16="http://schemas.microsoft.com/office/drawing/2014/main" id="{4ED29F2B-DBDD-432F-BB09-96FB09696857}"/>
              </a:ext>
            </a:extLst>
          </p:cNvPr>
          <p:cNvGraphicFramePr>
            <a:graphicFrameLocks noGrp="1"/>
          </p:cNvGraphicFramePr>
          <p:nvPr>
            <p:extLst>
              <p:ext uri="{D42A27DB-BD31-4B8C-83A1-F6EECF244321}">
                <p14:modId xmlns:p14="http://schemas.microsoft.com/office/powerpoint/2010/main" val="1302097371"/>
              </p:ext>
            </p:extLst>
          </p:nvPr>
        </p:nvGraphicFramePr>
        <p:xfrm>
          <a:off x="1341925" y="2058194"/>
          <a:ext cx="7125068" cy="3401832"/>
        </p:xfrm>
        <a:graphic>
          <a:graphicData uri="http://schemas.openxmlformats.org/drawingml/2006/table">
            <a:tbl>
              <a:tblPr firstRow="1" firstCol="1" bandRow="1">
                <a:tableStyleId>{5C22544A-7EE6-4342-B048-85BDC9FD1C3A}</a:tableStyleId>
              </a:tblPr>
              <a:tblGrid>
                <a:gridCol w="3562534">
                  <a:extLst>
                    <a:ext uri="{9D8B030D-6E8A-4147-A177-3AD203B41FA5}">
                      <a16:colId xmlns:a16="http://schemas.microsoft.com/office/drawing/2014/main" val="3553288651"/>
                    </a:ext>
                  </a:extLst>
                </a:gridCol>
                <a:gridCol w="3562534">
                  <a:extLst>
                    <a:ext uri="{9D8B030D-6E8A-4147-A177-3AD203B41FA5}">
                      <a16:colId xmlns:a16="http://schemas.microsoft.com/office/drawing/2014/main" val="1894153474"/>
                    </a:ext>
                  </a:extLst>
                </a:gridCol>
              </a:tblGrid>
              <a:tr h="566972">
                <a:tc>
                  <a:txBody>
                    <a:bodyPr/>
                    <a:lstStyle/>
                    <a:p>
                      <a:pPr indent="-547370" algn="ctr"/>
                      <a:r>
                        <a:rPr lang="zh-CN" sz="1600" kern="0">
                          <a:effectLst/>
                        </a:rPr>
                        <a:t>算术运算符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774873359"/>
                  </a:ext>
                </a:extLst>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加法运算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833537513"/>
                  </a:ext>
                </a:extLst>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减法运算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740349954"/>
                  </a:ext>
                </a:extLst>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乘法运算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519309523"/>
                  </a:ext>
                </a:extLst>
              </a:tr>
              <a:tr h="566972">
                <a:tc>
                  <a:txBody>
                    <a:bodyPr/>
                    <a:lstStyle/>
                    <a:p>
                      <a:pPr indent="-547370"/>
                      <a:r>
                        <a:rPr lang="en-US" sz="1600" kern="0">
                          <a:effectLst/>
                        </a:rPr>
                        <a:t>/ </a:t>
                      </a:r>
                      <a:r>
                        <a:rPr lang="zh-CN" altLang="en-US" sz="1600" kern="0">
                          <a:effectLst/>
                        </a:rPr>
                        <a:t>或  </a:t>
                      </a:r>
                      <a:r>
                        <a:rPr lang="en-US" sz="1600" kern="0">
                          <a:effectLst/>
                        </a:rPr>
                        <a:t>DIV</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除法运算，返回商</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966912326"/>
                  </a:ext>
                </a:extLst>
              </a:tr>
              <a:tr h="566972">
                <a:tc>
                  <a:txBody>
                    <a:bodyPr/>
                    <a:lstStyle/>
                    <a:p>
                      <a:pPr indent="-547370"/>
                      <a:r>
                        <a:rPr lang="en-US" sz="1600" kern="0">
                          <a:effectLst/>
                        </a:rPr>
                        <a:t>% </a:t>
                      </a:r>
                      <a:r>
                        <a:rPr lang="zh-CN" altLang="en-US" sz="1600" kern="0">
                          <a:effectLst/>
                        </a:rPr>
                        <a:t>或  </a:t>
                      </a:r>
                      <a:r>
                        <a:rPr lang="en-US" sz="1600" kern="0">
                          <a:effectLst/>
                        </a:rPr>
                        <a:t>MOD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求余运算，返回余数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845712847"/>
                  </a:ext>
                </a:extLst>
              </a:tr>
            </a:tbl>
          </a:graphicData>
        </a:graphic>
      </p:graphicFrame>
    </p:spTree>
    <p:extLst>
      <p:ext uri="{BB962C8B-B14F-4D97-AF65-F5344CB8AC3E}">
        <p14:creationId xmlns:p14="http://schemas.microsoft.com/office/powerpoint/2010/main" val="837395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801860" y="115320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比较运算符</a:t>
            </a:r>
          </a:p>
        </p:txBody>
      </p:sp>
      <p:graphicFrame>
        <p:nvGraphicFramePr>
          <p:cNvPr id="5" name="表格 4">
            <a:extLst>
              <a:ext uri="{FF2B5EF4-FFF2-40B4-BE49-F238E27FC236}">
                <a16:creationId xmlns:a16="http://schemas.microsoft.com/office/drawing/2014/main" id="{632F5902-F804-4C2A-8186-87C0FB5BEA9F}"/>
              </a:ext>
            </a:extLst>
          </p:cNvPr>
          <p:cNvGraphicFramePr>
            <a:graphicFrameLocks noGrp="1"/>
          </p:cNvGraphicFramePr>
          <p:nvPr>
            <p:extLst>
              <p:ext uri="{D42A27DB-BD31-4B8C-83A1-F6EECF244321}">
                <p14:modId xmlns:p14="http://schemas.microsoft.com/office/powerpoint/2010/main" val="2316045560"/>
              </p:ext>
            </p:extLst>
          </p:nvPr>
        </p:nvGraphicFramePr>
        <p:xfrm>
          <a:off x="1108157" y="1434616"/>
          <a:ext cx="10128412" cy="5333460"/>
        </p:xfrm>
        <a:graphic>
          <a:graphicData uri="http://schemas.openxmlformats.org/drawingml/2006/table">
            <a:tbl>
              <a:tblPr firstRow="1" firstCol="1" bandRow="1">
                <a:tableStyleId>{5C22544A-7EE6-4342-B048-85BDC9FD1C3A}</a:tableStyleId>
              </a:tblPr>
              <a:tblGrid>
                <a:gridCol w="5064206">
                  <a:extLst>
                    <a:ext uri="{9D8B030D-6E8A-4147-A177-3AD203B41FA5}">
                      <a16:colId xmlns:a16="http://schemas.microsoft.com/office/drawing/2014/main" val="2355426874"/>
                    </a:ext>
                  </a:extLst>
                </a:gridCol>
                <a:gridCol w="5064206">
                  <a:extLst>
                    <a:ext uri="{9D8B030D-6E8A-4147-A177-3AD203B41FA5}">
                      <a16:colId xmlns:a16="http://schemas.microsoft.com/office/drawing/2014/main" val="1701287067"/>
                    </a:ext>
                  </a:extLst>
                </a:gridCol>
              </a:tblGrid>
              <a:tr h="333027">
                <a:tc>
                  <a:txBody>
                    <a:bodyPr/>
                    <a:lstStyle/>
                    <a:p>
                      <a:pPr indent="-547370" algn="ctr"/>
                      <a:r>
                        <a:rPr lang="zh-CN" sz="1400" kern="0">
                          <a:effectLst/>
                        </a:rPr>
                        <a:t>比较运算符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lgn="ctr"/>
                      <a:r>
                        <a:rPr lang="zh-CN" sz="1400" kern="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81868677"/>
                  </a:ext>
                </a:extLst>
              </a:tr>
              <a:tr h="333027">
                <a:tc>
                  <a:txBody>
                    <a:bodyPr/>
                    <a:lstStyle/>
                    <a:p>
                      <a:pPr indent="-547370"/>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883587102"/>
                  </a:ext>
                </a:extLst>
              </a:tr>
              <a:tr h="333027">
                <a:tc>
                  <a:txBody>
                    <a:bodyPr/>
                    <a:lstStyle/>
                    <a:p>
                      <a:pPr marL="0" marR="0" lvl="0" indent="-547370" algn="l" defTabSz="1219170" rtl="0" eaLnBrk="1" fontAlgn="auto" latinLnBrk="0" hangingPunct="1">
                        <a:lnSpc>
                          <a:spcPct val="100000"/>
                        </a:lnSpc>
                        <a:spcBef>
                          <a:spcPts val="0"/>
                        </a:spcBef>
                        <a:spcAft>
                          <a:spcPts val="0"/>
                        </a:spcAft>
                        <a:buClrTx/>
                        <a:buSzTx/>
                        <a:buFontTx/>
                        <a:buNone/>
                        <a:tabLst/>
                        <a:defRPr/>
                      </a:pPr>
                      <a:r>
                        <a:rPr lang="en-US" sz="1400" kern="0">
                          <a:effectLst/>
                        </a:rPr>
                        <a:t>&lt;    </a:t>
                      </a:r>
                      <a:r>
                        <a:rPr lang="zh-CN" altLang="en-US" sz="1400" kern="0">
                          <a:effectLst/>
                        </a:rPr>
                        <a:t>和</a:t>
                      </a:r>
                      <a:r>
                        <a:rPr lang="en-US" sz="1400" kern="0">
                          <a:effectLst/>
                        </a:rPr>
                        <a:t>    </a:t>
                      </a:r>
                      <a:r>
                        <a:rPr lang="en-US" altLang="zh-CN" sz="1400" kern="0">
                          <a:effectLst/>
                        </a:rPr>
                        <a:t>&lt;=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小于</a:t>
                      </a:r>
                      <a:r>
                        <a:rPr lang="zh-CN" altLang="en-US" sz="1400" kern="0">
                          <a:effectLst/>
                        </a:rPr>
                        <a:t>和小于等于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523747580"/>
                  </a:ext>
                </a:extLst>
              </a:tr>
              <a:tr h="333027">
                <a:tc>
                  <a:txBody>
                    <a:bodyPr/>
                    <a:lstStyle/>
                    <a:p>
                      <a:pPr marL="0" marR="0" lvl="0" indent="-547370" algn="l" defTabSz="1219170" rtl="0" eaLnBrk="1" fontAlgn="auto" latinLnBrk="0" hangingPunct="1">
                        <a:lnSpc>
                          <a:spcPct val="100000"/>
                        </a:lnSpc>
                        <a:spcBef>
                          <a:spcPts val="0"/>
                        </a:spcBef>
                        <a:spcAft>
                          <a:spcPts val="0"/>
                        </a:spcAft>
                        <a:buClrTx/>
                        <a:buSzTx/>
                        <a:buFontTx/>
                        <a:buNone/>
                        <a:tabLst/>
                        <a:defRPr/>
                      </a:pPr>
                      <a:r>
                        <a:rPr lang="en-US" altLang="zh-CN" sz="1400" kern="0">
                          <a:effectLst/>
                        </a:rPr>
                        <a:t>&gt;    </a:t>
                      </a:r>
                      <a:r>
                        <a:rPr lang="zh-CN" altLang="en-US" sz="1400" kern="0">
                          <a:effectLst/>
                        </a:rPr>
                        <a:t>和</a:t>
                      </a:r>
                      <a:r>
                        <a:rPr lang="en-US" altLang="zh-CN" sz="1400" kern="0">
                          <a:effectLst/>
                        </a:rPr>
                        <a:t>    &gt;=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altLang="en-US" sz="1400" kern="0">
                          <a:effectLst/>
                          <a:latin typeface="等线" panose="02010600030101010101" pitchFamily="2" charset="-122"/>
                          <a:ea typeface="等线" panose="02010600030101010101" pitchFamily="2" charset="-122"/>
                          <a:cs typeface="Times New Roman" panose="02020603050405020304" pitchFamily="18" charset="0"/>
                        </a:rPr>
                        <a:t>大于和大于等于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505677826"/>
                  </a:ext>
                </a:extLst>
              </a:tr>
              <a:tr h="541192">
                <a:tc>
                  <a:txBody>
                    <a:bodyPr/>
                    <a:lstStyle/>
                    <a:p>
                      <a:pPr indent="-547370"/>
                      <a:r>
                        <a:rPr lang="en-US" sz="1400" kern="0">
                          <a:effectLst/>
                        </a:rPr>
                        <a:t>&lt;=&gt;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安全的等于，</a:t>
                      </a:r>
                      <a:r>
                        <a:rPr lang="zh-CN" altLang="en-US" sz="1400" kern="0">
                          <a:effectLst/>
                        </a:rPr>
                        <a:t>两个操作码均为</a:t>
                      </a:r>
                      <a:r>
                        <a:rPr lang="en-US" altLang="zh-CN" sz="1400" kern="0">
                          <a:effectLst/>
                        </a:rPr>
                        <a:t>NULL</a:t>
                      </a:r>
                      <a:r>
                        <a:rPr lang="zh-CN" altLang="en-US" sz="1400" kern="0">
                          <a:effectLst/>
                        </a:rPr>
                        <a:t>时，其所得值为</a:t>
                      </a:r>
                      <a:r>
                        <a:rPr lang="en-US" altLang="zh-CN" sz="1400" kern="0">
                          <a:effectLst/>
                        </a:rPr>
                        <a:t>1</a:t>
                      </a:r>
                      <a:r>
                        <a:rPr lang="zh-CN" altLang="en-US" sz="1400" kern="0">
                          <a:effectLst/>
                        </a:rPr>
                        <a:t>；而当一个操作码为</a:t>
                      </a:r>
                      <a:r>
                        <a:rPr lang="en-US" altLang="zh-CN" sz="1400" kern="0">
                          <a:effectLst/>
                        </a:rPr>
                        <a:t>NULL</a:t>
                      </a:r>
                      <a:r>
                        <a:rPr lang="zh-CN" altLang="en-US" sz="1400" kern="0">
                          <a:effectLst/>
                        </a:rPr>
                        <a:t>时，其所得值为</a:t>
                      </a:r>
                      <a:r>
                        <a:rPr lang="en-US" altLang="zh-CN" sz="1400" kern="0">
                          <a:effectLst/>
                        </a:rPr>
                        <a:t>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584274443"/>
                  </a:ext>
                </a:extLst>
              </a:tr>
              <a:tr h="333027">
                <a:tc>
                  <a:txBody>
                    <a:bodyPr/>
                    <a:lstStyle/>
                    <a:p>
                      <a:pPr indent="-547370"/>
                      <a:r>
                        <a:rPr lang="en-US" sz="1400" kern="0">
                          <a:effectLst/>
                        </a:rPr>
                        <a:t>&lt;&gt; </a:t>
                      </a:r>
                      <a:r>
                        <a:rPr lang="zh-CN" sz="1400" kern="0">
                          <a:effectLst/>
                        </a:rPr>
                        <a:t>或</a:t>
                      </a: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不等于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042977200"/>
                  </a:ext>
                </a:extLst>
              </a:tr>
              <a:tr h="333027">
                <a:tc>
                  <a:txBody>
                    <a:bodyPr/>
                    <a:lstStyle/>
                    <a:p>
                      <a:pPr indent="-547370"/>
                      <a:r>
                        <a:rPr lang="en-US" sz="1400" kern="0">
                          <a:effectLst/>
                        </a:rPr>
                        <a:t>IS NULL </a:t>
                      </a:r>
                      <a:r>
                        <a:rPr lang="zh-CN" sz="1400" kern="0">
                          <a:effectLst/>
                        </a:rPr>
                        <a:t>或</a:t>
                      </a:r>
                      <a:r>
                        <a:rPr lang="en-US" sz="1400" kern="0">
                          <a:effectLst/>
                        </a:rPr>
                        <a:t> ISNULL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008465050"/>
                  </a:ext>
                </a:extLst>
              </a:tr>
              <a:tr h="333027">
                <a:tc>
                  <a:txBody>
                    <a:bodyPr/>
                    <a:lstStyle/>
                    <a:p>
                      <a:pPr indent="-547370"/>
                      <a:r>
                        <a:rPr lang="en-US" sz="1400" kern="0">
                          <a:effectLst/>
                        </a:rPr>
                        <a:t>IS NOT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判断一个值是否不为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912602964"/>
                  </a:ext>
                </a:extLst>
              </a:tr>
              <a:tr h="333027">
                <a:tc>
                  <a:txBody>
                    <a:bodyPr/>
                    <a:lstStyle/>
                    <a:p>
                      <a:pPr indent="-547370"/>
                      <a:r>
                        <a:rPr lang="en-US" sz="1400" kern="0">
                          <a:effectLst/>
                        </a:rPr>
                        <a:t>LEAST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当有两个或多个参数时，返回最小值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885244708"/>
                  </a:ext>
                </a:extLst>
              </a:tr>
              <a:tr h="333027">
                <a:tc>
                  <a:txBody>
                    <a:bodyPr/>
                    <a:lstStyle/>
                    <a:p>
                      <a:pPr indent="-547370"/>
                      <a:r>
                        <a:rPr lang="en-US" sz="1400" kern="0">
                          <a:effectLst/>
                        </a:rPr>
                        <a:t>GREATEST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当有两个或多个参数时，返回最大值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1786021689"/>
                  </a:ext>
                </a:extLst>
              </a:tr>
              <a:tr h="333027">
                <a:tc>
                  <a:txBody>
                    <a:bodyPr/>
                    <a:lstStyle/>
                    <a:p>
                      <a:pPr indent="-547370"/>
                      <a:r>
                        <a:rPr lang="en-US" sz="1400" kern="0">
                          <a:effectLst/>
                        </a:rPr>
                        <a:t>BETWEEN AND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判断一个值是否落在两个值之间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179098037"/>
                  </a:ext>
                </a:extLst>
              </a:tr>
              <a:tr h="333027">
                <a:tc>
                  <a:txBody>
                    <a:bodyPr/>
                    <a:lstStyle/>
                    <a:p>
                      <a:pPr indent="-547370"/>
                      <a:r>
                        <a:rPr lang="en-US" sz="1400" kern="0">
                          <a:effectLst/>
                        </a:rPr>
                        <a:t>IN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a:t>
                      </a:r>
                      <a:r>
                        <a:rPr lang="en-US" sz="1400" kern="0">
                          <a:effectLst/>
                        </a:rPr>
                        <a:t>IN</a:t>
                      </a:r>
                      <a:r>
                        <a:rPr lang="zh-CN" sz="1400" kern="0">
                          <a:effectLst/>
                        </a:rPr>
                        <a:t>列表中的任意一个值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048213106"/>
                  </a:ext>
                </a:extLst>
              </a:tr>
              <a:tr h="333027">
                <a:tc>
                  <a:txBody>
                    <a:bodyPr/>
                    <a:lstStyle/>
                    <a:p>
                      <a:pPr indent="-547370"/>
                      <a:r>
                        <a:rPr lang="en-US" sz="1400" kern="0">
                          <a:effectLst/>
                        </a:rPr>
                        <a:t>NOT IN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判断一个值不是</a:t>
                      </a:r>
                      <a:r>
                        <a:rPr lang="en-US" sz="1400" kern="0">
                          <a:effectLst/>
                        </a:rPr>
                        <a:t>IN</a:t>
                      </a:r>
                      <a:r>
                        <a:rPr lang="zh-CN" sz="1400" kern="0">
                          <a:effectLst/>
                        </a:rPr>
                        <a:t>列表中的任意一个值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250181301"/>
                  </a:ext>
                </a:extLst>
              </a:tr>
              <a:tr h="333027">
                <a:tc>
                  <a:txBody>
                    <a:bodyPr/>
                    <a:lstStyle/>
                    <a:p>
                      <a:pPr indent="-547370"/>
                      <a:r>
                        <a:rPr lang="en-US" sz="1400" kern="0">
                          <a:effectLst/>
                        </a:rPr>
                        <a:t>LIKE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通配符匹配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1822101188"/>
                  </a:ext>
                </a:extLst>
              </a:tr>
              <a:tr h="333027">
                <a:tc>
                  <a:txBody>
                    <a:bodyPr/>
                    <a:lstStyle/>
                    <a:p>
                      <a:pPr indent="-547370"/>
                      <a:r>
                        <a:rPr lang="en-US" sz="1400" kern="0">
                          <a:effectLst/>
                        </a:rPr>
                        <a:t>REGEXP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正则表达式匹配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528691263"/>
                  </a:ext>
                </a:extLst>
              </a:tr>
            </a:tbl>
          </a:graphicData>
        </a:graphic>
      </p:graphicFrame>
    </p:spTree>
    <p:extLst>
      <p:ext uri="{BB962C8B-B14F-4D97-AF65-F5344CB8AC3E}">
        <p14:creationId xmlns:p14="http://schemas.microsoft.com/office/powerpoint/2010/main" val="4252390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810653" y="128848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逻辑运算符</a:t>
            </a:r>
          </a:p>
        </p:txBody>
      </p:sp>
      <p:graphicFrame>
        <p:nvGraphicFramePr>
          <p:cNvPr id="2" name="表格 1">
            <a:extLst>
              <a:ext uri="{FF2B5EF4-FFF2-40B4-BE49-F238E27FC236}">
                <a16:creationId xmlns:a16="http://schemas.microsoft.com/office/drawing/2014/main" id="{3E0AB894-7117-403D-A926-4163724AA063}"/>
              </a:ext>
            </a:extLst>
          </p:cNvPr>
          <p:cNvGraphicFramePr>
            <a:graphicFrameLocks noGrp="1"/>
          </p:cNvGraphicFramePr>
          <p:nvPr>
            <p:extLst>
              <p:ext uri="{D42A27DB-BD31-4B8C-83A1-F6EECF244321}">
                <p14:modId xmlns:p14="http://schemas.microsoft.com/office/powerpoint/2010/main" val="3803467779"/>
              </p:ext>
            </p:extLst>
          </p:nvPr>
        </p:nvGraphicFramePr>
        <p:xfrm>
          <a:off x="1196487" y="1868722"/>
          <a:ext cx="6197844" cy="2465940"/>
        </p:xfrm>
        <a:graphic>
          <a:graphicData uri="http://schemas.openxmlformats.org/drawingml/2006/table">
            <a:tbl>
              <a:tblPr firstRow="1" firstCol="1" bandRow="1">
                <a:tableStyleId>{5C22544A-7EE6-4342-B048-85BDC9FD1C3A}</a:tableStyleId>
              </a:tblPr>
              <a:tblGrid>
                <a:gridCol w="3098922">
                  <a:extLst>
                    <a:ext uri="{9D8B030D-6E8A-4147-A177-3AD203B41FA5}">
                      <a16:colId xmlns:a16="http://schemas.microsoft.com/office/drawing/2014/main" val="1696065318"/>
                    </a:ext>
                  </a:extLst>
                </a:gridCol>
                <a:gridCol w="3098922">
                  <a:extLst>
                    <a:ext uri="{9D8B030D-6E8A-4147-A177-3AD203B41FA5}">
                      <a16:colId xmlns:a16="http://schemas.microsoft.com/office/drawing/2014/main" val="3037788028"/>
                    </a:ext>
                  </a:extLst>
                </a:gridCol>
              </a:tblGrid>
              <a:tr h="493188">
                <a:tc>
                  <a:txBody>
                    <a:bodyPr/>
                    <a:lstStyle/>
                    <a:p>
                      <a:pPr indent="-547370" algn="ctr"/>
                      <a:r>
                        <a:rPr lang="zh-CN" sz="1600" kern="0">
                          <a:effectLst/>
                        </a:rPr>
                        <a:t>逻辑运算符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187716924"/>
                  </a:ext>
                </a:extLst>
              </a:tr>
              <a:tr h="493188">
                <a:tc>
                  <a:txBody>
                    <a:bodyPr/>
                    <a:lstStyle/>
                    <a:p>
                      <a:pPr indent="-547370"/>
                      <a:r>
                        <a:rPr lang="en-US" sz="1600" kern="0">
                          <a:effectLst/>
                        </a:rPr>
                        <a:t>NOT </a:t>
                      </a:r>
                      <a:r>
                        <a:rPr lang="zh-CN" sz="1600" kern="0">
                          <a:effectLst/>
                        </a:rPr>
                        <a:t>或者</a:t>
                      </a: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436561440"/>
                  </a:ext>
                </a:extLst>
              </a:tr>
              <a:tr h="493188">
                <a:tc>
                  <a:txBody>
                    <a:bodyPr/>
                    <a:lstStyle/>
                    <a:p>
                      <a:pPr indent="-547370"/>
                      <a:r>
                        <a:rPr lang="en-US" sz="1600" kern="0">
                          <a:effectLst/>
                        </a:rPr>
                        <a:t>AND </a:t>
                      </a:r>
                      <a:r>
                        <a:rPr lang="zh-CN" sz="1600" kern="0">
                          <a:effectLst/>
                        </a:rPr>
                        <a:t>或者</a:t>
                      </a:r>
                      <a:r>
                        <a:rPr lang="en-US" sz="1600" kern="0">
                          <a:effectLst/>
                        </a:rPr>
                        <a:t> &amp;&amp;</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054141515"/>
                  </a:ext>
                </a:extLst>
              </a:tr>
              <a:tr h="493188">
                <a:tc>
                  <a:txBody>
                    <a:bodyPr/>
                    <a:lstStyle/>
                    <a:p>
                      <a:pPr indent="-547370"/>
                      <a:r>
                        <a:rPr lang="en-US" sz="1600" kern="0">
                          <a:effectLst/>
                        </a:rPr>
                        <a:t>OR </a:t>
                      </a:r>
                      <a:r>
                        <a:rPr lang="zh-CN" sz="1600" kern="0">
                          <a:effectLst/>
                        </a:rPr>
                        <a:t>或者</a:t>
                      </a: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544051821"/>
                  </a:ext>
                </a:extLst>
              </a:tr>
              <a:tr h="493188">
                <a:tc>
                  <a:txBody>
                    <a:bodyPr/>
                    <a:lstStyle/>
                    <a:p>
                      <a:pPr indent="-547370"/>
                      <a:r>
                        <a:rPr lang="en-US" sz="1600" kern="0">
                          <a:effectLst/>
                        </a:rPr>
                        <a:t>XOR</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逻辑异或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040102344"/>
                  </a:ext>
                </a:extLst>
              </a:tr>
            </a:tbl>
          </a:graphicData>
        </a:graphic>
      </p:graphicFrame>
    </p:spTree>
    <p:extLst>
      <p:ext uri="{BB962C8B-B14F-4D97-AF65-F5344CB8AC3E}">
        <p14:creationId xmlns:p14="http://schemas.microsoft.com/office/powerpoint/2010/main" val="25259569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793068" y="123589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位运算符</a:t>
            </a:r>
          </a:p>
        </p:txBody>
      </p:sp>
      <p:graphicFrame>
        <p:nvGraphicFramePr>
          <p:cNvPr id="4" name="表格 3">
            <a:extLst>
              <a:ext uri="{FF2B5EF4-FFF2-40B4-BE49-F238E27FC236}">
                <a16:creationId xmlns:a16="http://schemas.microsoft.com/office/drawing/2014/main" id="{0AC67C13-7EEA-451C-8407-A935D13AA2BA}"/>
              </a:ext>
            </a:extLst>
          </p:cNvPr>
          <p:cNvGraphicFramePr>
            <a:graphicFrameLocks noGrp="1"/>
          </p:cNvGraphicFramePr>
          <p:nvPr>
            <p:extLst>
              <p:ext uri="{D42A27DB-BD31-4B8C-83A1-F6EECF244321}">
                <p14:modId xmlns:p14="http://schemas.microsoft.com/office/powerpoint/2010/main" val="909452345"/>
              </p:ext>
            </p:extLst>
          </p:nvPr>
        </p:nvGraphicFramePr>
        <p:xfrm>
          <a:off x="1346982" y="1839090"/>
          <a:ext cx="5543550" cy="2773680"/>
        </p:xfrm>
        <a:graphic>
          <a:graphicData uri="http://schemas.openxmlformats.org/drawingml/2006/table">
            <a:tbl>
              <a:tblPr firstRow="1" firstCol="1" bandRow="1">
                <a:tableStyleId>{5C22544A-7EE6-4342-B048-85BDC9FD1C3A}</a:tableStyleId>
              </a:tblPr>
              <a:tblGrid>
                <a:gridCol w="2771775">
                  <a:extLst>
                    <a:ext uri="{9D8B030D-6E8A-4147-A177-3AD203B41FA5}">
                      <a16:colId xmlns:a16="http://schemas.microsoft.com/office/drawing/2014/main" val="132739957"/>
                    </a:ext>
                  </a:extLst>
                </a:gridCol>
                <a:gridCol w="2771775">
                  <a:extLst>
                    <a:ext uri="{9D8B030D-6E8A-4147-A177-3AD203B41FA5}">
                      <a16:colId xmlns:a16="http://schemas.microsoft.com/office/drawing/2014/main" val="3315589667"/>
                    </a:ext>
                  </a:extLst>
                </a:gridCol>
              </a:tblGrid>
              <a:tr h="0">
                <a:tc>
                  <a:txBody>
                    <a:bodyPr/>
                    <a:lstStyle/>
                    <a:p>
                      <a:pPr indent="-547370" algn="ctr"/>
                      <a:r>
                        <a:rPr lang="zh-CN" sz="1600" kern="0">
                          <a:effectLst/>
                        </a:rPr>
                        <a:t>位运算符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168498397"/>
                  </a:ext>
                </a:extLst>
              </a:tr>
              <a:tr h="0">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74647489"/>
                  </a:ext>
                </a:extLst>
              </a:tr>
              <a:tr h="0">
                <a:tc>
                  <a:txBody>
                    <a:bodyPr/>
                    <a:lstStyle/>
                    <a:p>
                      <a:pPr indent="-547370"/>
                      <a:r>
                        <a:rPr lang="en-US" sz="1600" kern="0">
                          <a:effectLst/>
                        </a:rPr>
                        <a:t>&amp;</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417179939"/>
                  </a:ext>
                </a:extLst>
              </a:tr>
              <a:tr h="0">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按位异或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280460635"/>
                  </a:ext>
                </a:extLst>
              </a:tr>
              <a:tr h="0">
                <a:tc>
                  <a:txBody>
                    <a:bodyPr/>
                    <a:lstStyle/>
                    <a:p>
                      <a:pPr indent="-547370"/>
                      <a:r>
                        <a:rPr lang="en-US" sz="1600" kern="0">
                          <a:effectLst/>
                        </a:rPr>
                        <a:t>&lt;&lt;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按位左移</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622141330"/>
                  </a:ext>
                </a:extLst>
              </a:tr>
              <a:tr h="0">
                <a:tc>
                  <a:txBody>
                    <a:bodyPr/>
                    <a:lstStyle/>
                    <a:p>
                      <a:pPr indent="-547370"/>
                      <a:r>
                        <a:rPr lang="en-US" sz="1600" kern="0">
                          <a:effectLst/>
                        </a:rPr>
                        <a:t>&gt;&gt;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按位右移</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393812962"/>
                  </a:ext>
                </a:extLst>
              </a:tr>
              <a:tr h="0">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按位取反，反转所有比特</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478946611"/>
                  </a:ext>
                </a:extLst>
              </a:tr>
            </a:tbl>
          </a:graphicData>
        </a:graphic>
      </p:graphicFrame>
      <p:sp>
        <p:nvSpPr>
          <p:cNvPr id="8" name="文本框 7">
            <a:extLst>
              <a:ext uri="{FF2B5EF4-FFF2-40B4-BE49-F238E27FC236}">
                <a16:creationId xmlns:a16="http://schemas.microsoft.com/office/drawing/2014/main" id="{BD947D6D-B84F-447A-84B5-DE8C65CE59AB}"/>
              </a:ext>
            </a:extLst>
          </p:cNvPr>
          <p:cNvSpPr txBox="1"/>
          <p:nvPr/>
        </p:nvSpPr>
        <p:spPr>
          <a:xfrm>
            <a:off x="1087608" y="4975776"/>
            <a:ext cx="9603837" cy="646331"/>
          </a:xfrm>
          <a:prstGeom prst="rect">
            <a:avLst/>
          </a:prstGeom>
          <a:noFill/>
        </p:spPr>
        <p:txBody>
          <a:bodyPr wrap="square">
            <a:spAutoFit/>
          </a:bodyPr>
          <a:lstStyle/>
          <a:p>
            <a:r>
              <a:rPr lang="zh-CN" altLang="en-US" b="0" i="0">
                <a:solidFill>
                  <a:srgbClr val="FF0000"/>
                </a:solidFill>
                <a:effectLst/>
                <a:latin typeface="PingFang SC"/>
              </a:rPr>
              <a:t>位运算符是在二进制数上进行计算的运算符。位运算会先将操作数变成二进制数，进行位运算。然后再将计算结果从二进制数变回十进制数。</a:t>
            </a:r>
            <a:endParaRPr lang="zh-CN" altLang="en-US">
              <a:solidFill>
                <a:srgbClr val="FF0000"/>
              </a:solidFill>
            </a:endParaRPr>
          </a:p>
        </p:txBody>
      </p:sp>
    </p:spTree>
    <p:extLst>
      <p:ext uri="{BB962C8B-B14F-4D97-AF65-F5344CB8AC3E}">
        <p14:creationId xmlns:p14="http://schemas.microsoft.com/office/powerpoint/2010/main" val="9248019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41282" y="1669987"/>
            <a:ext cx="9495187" cy="3139321"/>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将每件商品的价格加</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new_price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将所有商品的价格上调</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new_price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p>
        </p:txBody>
      </p:sp>
    </p:spTree>
    <p:extLst>
      <p:ext uri="{BB962C8B-B14F-4D97-AF65-F5344CB8AC3E}">
        <p14:creationId xmlns:p14="http://schemas.microsoft.com/office/powerpoint/2010/main" val="14179053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06113" y="1544943"/>
            <a:ext cx="9495187" cy="5078313"/>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查询商品名称为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海尔洗衣机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的商品所有信息：</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海尔洗衣机</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查询价格为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查询价格不是</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的所有商品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查询商品价格大于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60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元的所有商品信息</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查询商品价格在</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到</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之间所有商品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between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lang="zh-CN" altLang="en-US">
                <a:solidFill>
                  <a:srgbClr val="4BACC6"/>
                </a:solidFill>
                <a:latin typeface="PingFang SC"/>
              </a:rPr>
              <a:t>条件</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查询</a:t>
            </a:r>
          </a:p>
        </p:txBody>
      </p:sp>
    </p:spTree>
    <p:extLst>
      <p:ext uri="{BB962C8B-B14F-4D97-AF65-F5344CB8AC3E}">
        <p14:creationId xmlns:p14="http://schemas.microsoft.com/office/powerpoint/2010/main" val="29626847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1002829" y="1411756"/>
            <a:ext cx="9495187" cy="5078313"/>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查询商品价格是</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或</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查询含有</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字的所有商品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zh-CN" altLang="en-US" kern="0">
                <a:solidFill>
                  <a:srgbClr val="808080"/>
                </a:solidFill>
                <a:latin typeface="Courier New" panose="02070309020205020404" pitchFamily="49" charset="0"/>
                <a:ea typeface="宋体" panose="02010600030101010101" pitchFamily="2" charset="-122"/>
                <a:cs typeface="Courier New" panose="02070309020205020404" pitchFamily="49" charset="0"/>
              </a:rPr>
              <a:t>裤</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查询以</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海</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开头的所有商品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海</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查询第二个字为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蔻</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蔻</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category_id</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category_id</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分类的商品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p>
        </p:txBody>
      </p:sp>
    </p:spTree>
    <p:extLst>
      <p:ext uri="{BB962C8B-B14F-4D97-AF65-F5344CB8AC3E}">
        <p14:creationId xmlns:p14="http://schemas.microsoft.com/office/powerpoint/2010/main" val="8958911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50074" y="1731533"/>
            <a:ext cx="9495187" cy="2031325"/>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使用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least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求最小值</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least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-- 10</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least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null</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使用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greatest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求最大值</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greatest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greatest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null</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p>
        </p:txBody>
      </p:sp>
    </p:spTree>
    <p:extLst>
      <p:ext uri="{BB962C8B-B14F-4D97-AF65-F5344CB8AC3E}">
        <p14:creationId xmlns:p14="http://schemas.microsoft.com/office/powerpoint/2010/main" val="178841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位运算符（</a:t>
            </a:r>
            <a:r>
              <a:rPr lang="zh-CN" altLang="en-US">
                <a:solidFill>
                  <a:srgbClr val="4BACC6"/>
                </a:solidFill>
                <a:latin typeface="PingFang SC"/>
              </a:rPr>
              <a:t>了解</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p>
        </p:txBody>
      </p:sp>
      <p:sp>
        <p:nvSpPr>
          <p:cNvPr id="7" name="文本框 6">
            <a:extLst>
              <a:ext uri="{FF2B5EF4-FFF2-40B4-BE49-F238E27FC236}">
                <a16:creationId xmlns:a16="http://schemas.microsoft.com/office/drawing/2014/main" id="{9CE88911-FC3C-4F72-9F63-7605660D3A3E}"/>
              </a:ext>
            </a:extLst>
          </p:cNvPr>
          <p:cNvSpPr txBox="1"/>
          <p:nvPr/>
        </p:nvSpPr>
        <p:spPr>
          <a:xfrm>
            <a:off x="710880" y="1451911"/>
            <a:ext cx="9933549" cy="645645"/>
          </a:xfrm>
          <a:prstGeom prst="rect">
            <a:avLst/>
          </a:prstGeom>
          <a:noFill/>
        </p:spPr>
        <p:txBody>
          <a:bodyPr wrap="square">
            <a:spAutoFit/>
          </a:bodyPr>
          <a:lstStyle/>
          <a:p>
            <a:r>
              <a:rPr lang="zh-CN" altLang="en-US" b="0" i="0">
                <a:solidFill>
                  <a:srgbClr val="333333"/>
                </a:solidFill>
                <a:effectLst/>
                <a:latin typeface="Helvetica Neue"/>
              </a:rPr>
              <a:t>位运算符是在二进制数上进行计算的运算符。位运算会先将操作数变成二进制数，进行位运算。然后再将计算结果从二进制数变回十进制数。</a:t>
            </a:r>
            <a:endParaRPr lang="zh-CN" altLang="en-US"/>
          </a:p>
        </p:txBody>
      </p:sp>
      <p:sp>
        <p:nvSpPr>
          <p:cNvPr id="8" name="文本框 7">
            <a:extLst>
              <a:ext uri="{FF2B5EF4-FFF2-40B4-BE49-F238E27FC236}">
                <a16:creationId xmlns:a16="http://schemas.microsoft.com/office/drawing/2014/main" id="{AE6C8401-1B2C-4658-9096-FF1A89762BA7}"/>
              </a:ext>
            </a:extLst>
          </p:cNvPr>
          <p:cNvSpPr txBox="1"/>
          <p:nvPr/>
        </p:nvSpPr>
        <p:spPr>
          <a:xfrm>
            <a:off x="807595" y="2419952"/>
            <a:ext cx="6097464" cy="1754326"/>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&amp;</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位与</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位或</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位异或</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&gt;&gt;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位左移</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&lt;&lt;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位右移</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位取反</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8111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zh-CN" altLang="en-US"/>
              <a:t>计算机语言</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排序查询</a:t>
            </a:r>
          </a:p>
        </p:txBody>
      </p:sp>
      <p:sp>
        <p:nvSpPr>
          <p:cNvPr id="7" name="文本框 6">
            <a:extLst>
              <a:ext uri="{FF2B5EF4-FFF2-40B4-BE49-F238E27FC236}">
                <a16:creationId xmlns:a16="http://schemas.microsoft.com/office/drawing/2014/main" id="{9CE88911-FC3C-4F72-9F63-7605660D3A3E}"/>
              </a:ext>
            </a:extLst>
          </p:cNvPr>
          <p:cNvSpPr txBox="1"/>
          <p:nvPr/>
        </p:nvSpPr>
        <p:spPr>
          <a:xfrm>
            <a:off x="710880" y="1835177"/>
            <a:ext cx="993354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rPr>
              <a:t>如果我们需要对读取的数据进行排序，我们就可以使用 </a:t>
            </a:r>
            <a:r>
              <a:rPr kumimoji="0" lang="en-US" altLang="zh-CN" sz="1600" b="0" i="0" u="none" strike="noStrike" kern="1200" cap="none" spc="0" normalizeH="0" baseline="0" noProof="0">
                <a:ln>
                  <a:noFill/>
                </a:ln>
                <a:solidFill>
                  <a:srgbClr val="333333"/>
                </a:solidFill>
                <a:effectLst/>
                <a:uLnTx/>
                <a:uFillTx/>
                <a:latin typeface="Helvetica Neue"/>
                <a:ea typeface="Alibaba PuHuiTi B"/>
              </a:rPr>
              <a:t>MySQL </a:t>
            </a:r>
            <a:r>
              <a:rPr kumimoji="0" lang="zh-CN" altLang="en-US" sz="1600" b="0" i="0" u="none" strike="noStrike" kern="1200" cap="none" spc="0" normalizeH="0" baseline="0" noProof="0">
                <a:ln>
                  <a:noFill/>
                </a:ln>
                <a:solidFill>
                  <a:srgbClr val="333333"/>
                </a:solidFill>
                <a:effectLst/>
                <a:uLnTx/>
                <a:uFillTx/>
                <a:latin typeface="Helvetica Neue"/>
                <a:ea typeface="Alibaba PuHuiTi B"/>
              </a:rPr>
              <a:t>的 </a:t>
            </a:r>
            <a:r>
              <a:rPr kumimoji="0" lang="en-US" altLang="zh-CN" sz="1600" b="0" i="0" u="none" strike="noStrike" kern="1200" cap="none" spc="0" normalizeH="0" baseline="0" noProof="0">
                <a:ln>
                  <a:noFill/>
                </a:ln>
                <a:solidFill>
                  <a:srgbClr val="333333"/>
                </a:solidFill>
                <a:effectLst/>
                <a:highlight>
                  <a:srgbClr val="FFFF00"/>
                </a:highlight>
                <a:uLnTx/>
                <a:uFillTx/>
                <a:latin typeface="Helvetica Neue"/>
                <a:ea typeface="Alibaba PuHuiTi B"/>
              </a:rPr>
              <a:t>order by </a:t>
            </a:r>
            <a:r>
              <a:rPr kumimoji="0" lang="zh-CN" altLang="en-US" sz="1600" b="0" i="0" u="none" strike="noStrike" kern="1200" cap="none" spc="0" normalizeH="0" baseline="0" noProof="0">
                <a:ln>
                  <a:noFill/>
                </a:ln>
                <a:solidFill>
                  <a:srgbClr val="333333"/>
                </a:solidFill>
                <a:effectLst/>
                <a:uLnTx/>
                <a:uFillTx/>
                <a:latin typeface="Helvetica Neue"/>
                <a:ea typeface="Alibaba PuHuiTi B"/>
              </a:rPr>
              <a:t>子句来设定你想按哪个字段哪种方式来进行排序，再返回搜索结果。</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8" name="文本框 7">
            <a:extLst>
              <a:ext uri="{FF2B5EF4-FFF2-40B4-BE49-F238E27FC236}">
                <a16:creationId xmlns:a16="http://schemas.microsoft.com/office/drawing/2014/main" id="{AE6C8401-1B2C-4658-9096-FF1A89762BA7}"/>
              </a:ext>
            </a:extLst>
          </p:cNvPr>
          <p:cNvSpPr txBox="1"/>
          <p:nvPr/>
        </p:nvSpPr>
        <p:spPr>
          <a:xfrm>
            <a:off x="833973" y="2579599"/>
            <a:ext cx="6560358" cy="1200329"/>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p>
          <a:p>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FE722C2E-1FA6-4B84-9A7A-8AD928ADB47E}"/>
              </a:ext>
            </a:extLst>
          </p:cNvPr>
          <p:cNvSpPr txBox="1"/>
          <p:nvPr/>
        </p:nvSpPr>
        <p:spPr>
          <a:xfrm>
            <a:off x="833973" y="4438049"/>
            <a:ext cx="9242913" cy="830997"/>
          </a:xfrm>
          <a:prstGeom prst="rect">
            <a:avLst/>
          </a:prstGeom>
          <a:noFill/>
        </p:spPr>
        <p:txBody>
          <a:bodyPr wrap="square">
            <a:spAutoFit/>
          </a:bodyPr>
          <a:lstStyle/>
          <a:p>
            <a:r>
              <a:rPr lang="en-US" altLang="zh-CN" sz="1600">
                <a:solidFill>
                  <a:srgbClr val="333333"/>
                </a:solidFill>
                <a:latin typeface="Helvetica Neue"/>
                <a:ea typeface="Alibaba PuHuiTi B"/>
              </a:rPr>
              <a:t>1.asc</a:t>
            </a:r>
            <a:r>
              <a:rPr lang="zh-CN" altLang="en-US" sz="1600">
                <a:solidFill>
                  <a:srgbClr val="333333"/>
                </a:solidFill>
                <a:latin typeface="Helvetica Neue"/>
                <a:ea typeface="Alibaba PuHuiTi B"/>
              </a:rPr>
              <a:t>代表升序，</a:t>
            </a:r>
            <a:r>
              <a:rPr lang="en-US" altLang="zh-CN" sz="1600">
                <a:solidFill>
                  <a:srgbClr val="333333"/>
                </a:solidFill>
                <a:latin typeface="Helvetica Neue"/>
                <a:ea typeface="Alibaba PuHuiTi B"/>
              </a:rPr>
              <a:t>desc</a:t>
            </a:r>
            <a:r>
              <a:rPr lang="zh-CN" altLang="en-US" sz="1600">
                <a:solidFill>
                  <a:srgbClr val="333333"/>
                </a:solidFill>
                <a:latin typeface="Helvetica Neue"/>
                <a:ea typeface="Alibaba PuHuiTi B"/>
              </a:rPr>
              <a:t>代表降序，</a:t>
            </a:r>
            <a:r>
              <a:rPr lang="zh-CN" altLang="en-US" sz="1600">
                <a:solidFill>
                  <a:srgbClr val="333333"/>
                </a:solidFill>
                <a:highlight>
                  <a:srgbClr val="FFFF00"/>
                </a:highlight>
                <a:latin typeface="Helvetica Neue"/>
                <a:ea typeface="Alibaba PuHuiTi B"/>
              </a:rPr>
              <a:t>如果不写默认升序</a:t>
            </a:r>
          </a:p>
          <a:p>
            <a:r>
              <a:rPr lang="en-US" altLang="zh-CN" sz="1600">
                <a:solidFill>
                  <a:srgbClr val="333333"/>
                </a:solidFill>
                <a:latin typeface="Helvetica Neue"/>
                <a:ea typeface="Alibaba PuHuiTi B"/>
              </a:rPr>
              <a:t>2.order by</a:t>
            </a:r>
            <a:r>
              <a:rPr lang="zh-CN" altLang="en-US" sz="1600">
                <a:solidFill>
                  <a:srgbClr val="333333"/>
                </a:solidFill>
                <a:latin typeface="Helvetica Neue"/>
                <a:ea typeface="Alibaba PuHuiTi B"/>
              </a:rPr>
              <a:t>用于子句中可以支持单个字段，多个字段，表达式，函数，别名</a:t>
            </a:r>
          </a:p>
          <a:p>
            <a:r>
              <a:rPr lang="en-US" altLang="zh-CN" sz="1600">
                <a:solidFill>
                  <a:srgbClr val="333333"/>
                </a:solidFill>
                <a:latin typeface="Helvetica Neue"/>
                <a:ea typeface="Alibaba PuHuiTi B"/>
              </a:rPr>
              <a:t>3.order by</a:t>
            </a:r>
            <a:r>
              <a:rPr lang="zh-CN" altLang="en-US" sz="1600">
                <a:solidFill>
                  <a:srgbClr val="333333"/>
                </a:solidFill>
                <a:latin typeface="Helvetica Neue"/>
                <a:ea typeface="Alibaba PuHuiTi B"/>
              </a:rPr>
              <a:t>子句，放在查询语句的最后面。</a:t>
            </a:r>
            <a:r>
              <a:rPr lang="en-US" altLang="zh-CN" sz="1600">
                <a:solidFill>
                  <a:srgbClr val="333333"/>
                </a:solidFill>
                <a:latin typeface="Helvetica Neue"/>
                <a:ea typeface="Alibaba PuHuiTi B"/>
              </a:rPr>
              <a:t>LIMIT</a:t>
            </a:r>
            <a:r>
              <a:rPr lang="zh-CN" altLang="en-US" sz="1600">
                <a:solidFill>
                  <a:srgbClr val="333333"/>
                </a:solidFill>
                <a:latin typeface="Helvetica Neue"/>
                <a:ea typeface="Alibaba PuHuiTi B"/>
              </a:rPr>
              <a:t>子句除外</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solidFill>
                  <a:srgbClr val="FF0000"/>
                </a:solidFill>
              </a:rPr>
              <a:t>介绍</a:t>
            </a:r>
          </a:p>
        </p:txBody>
      </p:sp>
      <p:sp>
        <p:nvSpPr>
          <p:cNvPr id="13" name="文本框 12">
            <a:extLst>
              <a:ext uri="{FF2B5EF4-FFF2-40B4-BE49-F238E27FC236}">
                <a16:creationId xmlns:a16="http://schemas.microsoft.com/office/drawing/2014/main" id="{20A50062-7D8F-4A5D-B51B-2F0D1801CD26}"/>
              </a:ext>
            </a:extLst>
          </p:cNvPr>
          <p:cNvSpPr txBox="1"/>
          <p:nvPr/>
        </p:nvSpPr>
        <p:spPr>
          <a:xfrm>
            <a:off x="587788" y="3939575"/>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solidFill>
                  <a:srgbClr val="FF0000"/>
                </a:solidFill>
              </a:rPr>
              <a:t>特点</a:t>
            </a:r>
          </a:p>
        </p:txBody>
      </p:sp>
    </p:spTree>
    <p:extLst>
      <p:ext uri="{BB962C8B-B14F-4D97-AF65-F5344CB8AC3E}">
        <p14:creationId xmlns:p14="http://schemas.microsoft.com/office/powerpoint/2010/main" val="2412174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排序查询</a:t>
            </a:r>
          </a:p>
        </p:txBody>
      </p:sp>
      <p:sp>
        <p:nvSpPr>
          <p:cNvPr id="8" name="文本框 7">
            <a:extLst>
              <a:ext uri="{FF2B5EF4-FFF2-40B4-BE49-F238E27FC236}">
                <a16:creationId xmlns:a16="http://schemas.microsoft.com/office/drawing/2014/main" id="{AE6C8401-1B2C-4658-9096-FF1A89762BA7}"/>
              </a:ext>
            </a:extLst>
          </p:cNvPr>
          <p:cNvSpPr txBox="1"/>
          <p:nvPr/>
        </p:nvSpPr>
        <p:spPr>
          <a:xfrm>
            <a:off x="965857" y="2133260"/>
            <a:ext cx="8828773" cy="1754326"/>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使用价格排序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在价格排序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的基础上，以分类排序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category_id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显示商品的价格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去重复</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，并排序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distinct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rPr>
              <a:t>操作</a:t>
            </a:r>
          </a:p>
        </p:txBody>
      </p:sp>
    </p:spTree>
    <p:extLst>
      <p:ext uri="{BB962C8B-B14F-4D97-AF65-F5344CB8AC3E}">
        <p14:creationId xmlns:p14="http://schemas.microsoft.com/office/powerpoint/2010/main" val="1481069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824278" y="2000071"/>
            <a:ext cx="9497890" cy="615553"/>
          </a:xfrm>
          <a:prstGeom prst="rect">
            <a:avLst/>
          </a:prstGeom>
          <a:noFill/>
        </p:spPr>
        <p:txBody>
          <a:bodyPr wrap="square">
            <a:spAutoFit/>
          </a:bodyPr>
          <a:lstStyle/>
          <a:p>
            <a:pPr indent="266700"/>
            <a:r>
              <a:rPr lang="zh-CN" altLang="zh-CN" sz="1600">
                <a:solidFill>
                  <a:srgbClr val="333333"/>
                </a:solidFill>
                <a:latin typeface="Helvetica Neue"/>
                <a:ea typeface="Alibaba PuHuiTi B"/>
              </a:rPr>
              <a:t>之前我们做的查询都是横向查询，它们都是根据条件一行一行的进行判断，而使用聚合函数查询是纵向查询，它是对一列的值进行计算，然后返回一个单一的值；另外聚合函数会忽略空值</a:t>
            </a:r>
            <a:r>
              <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graphicFrame>
        <p:nvGraphicFramePr>
          <p:cNvPr id="4" name="表格 3">
            <a:extLst>
              <a:ext uri="{FF2B5EF4-FFF2-40B4-BE49-F238E27FC236}">
                <a16:creationId xmlns:a16="http://schemas.microsoft.com/office/drawing/2014/main" id="{B6FFCBAF-72BB-463D-9E81-D984CB43423B}"/>
              </a:ext>
            </a:extLst>
          </p:cNvPr>
          <p:cNvGraphicFramePr>
            <a:graphicFrameLocks noGrp="1"/>
          </p:cNvGraphicFramePr>
          <p:nvPr>
            <p:extLst>
              <p:ext uri="{D42A27DB-BD31-4B8C-83A1-F6EECF244321}">
                <p14:modId xmlns:p14="http://schemas.microsoft.com/office/powerpoint/2010/main" val="119850392"/>
              </p:ext>
            </p:extLst>
          </p:nvPr>
        </p:nvGraphicFramePr>
        <p:xfrm>
          <a:off x="1061672" y="2907374"/>
          <a:ext cx="9344759" cy="2670005"/>
        </p:xfrm>
        <a:graphic>
          <a:graphicData uri="http://schemas.openxmlformats.org/drawingml/2006/table">
            <a:tbl>
              <a:tblPr firstRow="1" firstCol="1" bandRow="1">
                <a:tableStyleId>{5C22544A-7EE6-4342-B048-85BDC9FD1C3A}</a:tableStyleId>
              </a:tblPr>
              <a:tblGrid>
                <a:gridCol w="2018010">
                  <a:extLst>
                    <a:ext uri="{9D8B030D-6E8A-4147-A177-3AD203B41FA5}">
                      <a16:colId xmlns:a16="http://schemas.microsoft.com/office/drawing/2014/main" val="859786966"/>
                    </a:ext>
                  </a:extLst>
                </a:gridCol>
                <a:gridCol w="7326749">
                  <a:extLst>
                    <a:ext uri="{9D8B030D-6E8A-4147-A177-3AD203B41FA5}">
                      <a16:colId xmlns:a16="http://schemas.microsoft.com/office/drawing/2014/main" val="385278372"/>
                    </a:ext>
                  </a:extLst>
                </a:gridCol>
              </a:tblGrid>
              <a:tr h="392846">
                <a:tc>
                  <a:txBody>
                    <a:bodyPr/>
                    <a:lstStyle/>
                    <a:p>
                      <a:pPr algn="ctr"/>
                      <a:r>
                        <a:rPr lang="zh-CN" sz="1600">
                          <a:effectLst/>
                        </a:rPr>
                        <a:t>聚合函数</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ctr"/>
                      <a:r>
                        <a:rPr lang="zh-CN" sz="1600">
                          <a:effectLst/>
                        </a:rPr>
                        <a:t>作用</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99323281"/>
                  </a:ext>
                </a:extLst>
              </a:tr>
              <a:tr h="394023">
                <a:tc>
                  <a:txBody>
                    <a:bodyPr/>
                    <a:lstStyle/>
                    <a:p>
                      <a:pPr marL="0" algn="ctr" defTabSz="1219170" rtl="0" eaLnBrk="1" latinLnBrk="0" hangingPunct="1"/>
                      <a:r>
                        <a:rPr lang="en-US" sz="1600" b="1" kern="1200">
                          <a:solidFill>
                            <a:schemeClr val="lt1"/>
                          </a:solidFill>
                          <a:effectLst/>
                          <a:latin typeface="+mn-lt"/>
                          <a:ea typeface="+mn-ea"/>
                          <a:cs typeface="+mn-cs"/>
                        </a:rPr>
                        <a:t>count()</a:t>
                      </a:r>
                      <a:endParaRPr lang="zh-CN" altLang="en-US" sz="1600" b="1" kern="1200">
                        <a:solidFill>
                          <a:schemeClr val="lt1"/>
                        </a:solidFill>
                        <a:effectLst/>
                        <a:latin typeface="+mn-lt"/>
                        <a:ea typeface="+mn-ea"/>
                        <a:cs typeface="+mn-cs"/>
                      </a:endParaRPr>
                    </a:p>
                  </a:txBody>
                  <a:tcPr marL="68580" marR="68580" marT="0" marB="0"/>
                </a:tc>
                <a:tc>
                  <a:txBody>
                    <a:bodyPr/>
                    <a:lstStyle/>
                    <a:p>
                      <a:pPr marL="0" indent="-266700" algn="l" defTabSz="1219170" rtl="0" eaLnBrk="1" latinLnBrk="0" hangingPunct="1">
                        <a:tabLst>
                          <a:tab pos="533400" algn="l"/>
                          <a:tab pos="533400" algn="l"/>
                          <a:tab pos="2426970" algn="l"/>
                        </a:tabLst>
                      </a:pPr>
                      <a:r>
                        <a:rPr lang="zh-CN" altLang="en-US" sz="1600" kern="1200">
                          <a:solidFill>
                            <a:schemeClr val="dk1"/>
                          </a:solidFill>
                          <a:effectLst/>
                          <a:latin typeface="+mn-lt"/>
                          <a:ea typeface="+mn-ea"/>
                          <a:cs typeface="+mn-cs"/>
                        </a:rPr>
                        <a:t>统计指定列不为</a:t>
                      </a:r>
                      <a:r>
                        <a:rPr lang="en-US" sz="1600" kern="1200">
                          <a:solidFill>
                            <a:schemeClr val="dk1"/>
                          </a:solidFill>
                          <a:effectLst/>
                          <a:latin typeface="+mn-lt"/>
                          <a:ea typeface="+mn-ea"/>
                          <a:cs typeface="+mn-cs"/>
                        </a:rPr>
                        <a:t>NULL</a:t>
                      </a:r>
                      <a:r>
                        <a:rPr lang="zh-CN" altLang="en-US" sz="1600" kern="1200">
                          <a:solidFill>
                            <a:schemeClr val="dk1"/>
                          </a:solidFill>
                          <a:effectLst/>
                          <a:latin typeface="+mn-lt"/>
                          <a:ea typeface="+mn-ea"/>
                          <a:cs typeface="+mn-cs"/>
                        </a:rPr>
                        <a:t>的</a:t>
                      </a:r>
                      <a:r>
                        <a:rPr lang="zh-CN" altLang="en-US" sz="1600" kern="1200">
                          <a:solidFill>
                            <a:schemeClr val="dk1"/>
                          </a:solidFill>
                          <a:effectLst/>
                          <a:highlight>
                            <a:srgbClr val="FFFF00"/>
                          </a:highlight>
                          <a:latin typeface="+mn-lt"/>
                          <a:ea typeface="+mn-ea"/>
                          <a:cs typeface="+mn-cs"/>
                        </a:rPr>
                        <a:t>记录行数</a:t>
                      </a:r>
                      <a:r>
                        <a:rPr lang="zh-CN" altLang="en-US" sz="1600" kern="1200">
                          <a:solidFill>
                            <a:schemeClr val="dk1"/>
                          </a:solidFill>
                          <a:effectLst/>
                          <a:latin typeface="+mn-lt"/>
                          <a:ea typeface="+mn-ea"/>
                          <a:cs typeface="+mn-cs"/>
                        </a:rPr>
                        <a:t>；</a:t>
                      </a:r>
                    </a:p>
                  </a:txBody>
                  <a:tcPr marL="68580" marR="68580" marT="0" marB="0"/>
                </a:tc>
                <a:extLst>
                  <a:ext uri="{0D108BD9-81ED-4DB2-BD59-A6C34878D82A}">
                    <a16:rowId xmlns:a16="http://schemas.microsoft.com/office/drawing/2014/main" val="3486554890"/>
                  </a:ext>
                </a:extLst>
              </a:tr>
              <a:tr h="461145">
                <a:tc>
                  <a:txBody>
                    <a:bodyPr/>
                    <a:lstStyle/>
                    <a:p>
                      <a:pPr algn="ctr"/>
                      <a:r>
                        <a:rPr lang="en-US" sz="1600">
                          <a:effectLst/>
                        </a:rPr>
                        <a:t>sum()</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数值和</a:t>
                      </a:r>
                      <a:r>
                        <a:rPr lang="zh-CN" sz="1600">
                          <a:effectLst/>
                        </a:rPr>
                        <a:t>，如果指定列类型不是数值类型，那么计算结果为</a:t>
                      </a:r>
                      <a:r>
                        <a:rPr lang="en-US" sz="1600">
                          <a:effectLst/>
                        </a:rPr>
                        <a:t>0</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2989619"/>
                  </a:ext>
                </a:extLst>
              </a:tr>
              <a:tr h="480423">
                <a:tc>
                  <a:txBody>
                    <a:bodyPr/>
                    <a:lstStyle/>
                    <a:p>
                      <a:pPr algn="ctr"/>
                      <a:r>
                        <a:rPr lang="en-US" sz="1600">
                          <a:effectLst/>
                        </a:rPr>
                        <a:t>max()</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最大值</a:t>
                      </a:r>
                      <a:r>
                        <a:rPr lang="zh-CN" sz="1600">
                          <a:effectLst/>
                        </a:rPr>
                        <a:t>，如果指定列是字符串类型，那么使用字符串排序运算；</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7866392"/>
                  </a:ext>
                </a:extLst>
              </a:tr>
              <a:tr h="480423">
                <a:tc>
                  <a:txBody>
                    <a:bodyPr/>
                    <a:lstStyle/>
                    <a:p>
                      <a:pPr algn="ctr"/>
                      <a:r>
                        <a:rPr lang="en-US" sz="1600">
                          <a:effectLst/>
                        </a:rPr>
                        <a:t>min()</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最小值</a:t>
                      </a:r>
                      <a:r>
                        <a:rPr lang="zh-CN" sz="1600">
                          <a:effectLst/>
                        </a:rPr>
                        <a:t>，如果指定列是字符串类型，那么使用字符串排序运算；</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980795796"/>
                  </a:ext>
                </a:extLst>
              </a:tr>
              <a:tr h="461145">
                <a:tc>
                  <a:txBody>
                    <a:bodyPr/>
                    <a:lstStyle/>
                    <a:p>
                      <a:pPr algn="ctr"/>
                      <a:r>
                        <a:rPr lang="en-US" sz="1600">
                          <a:effectLst/>
                        </a:rPr>
                        <a:t>avg()</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平均值</a:t>
                      </a:r>
                      <a:r>
                        <a:rPr lang="zh-CN" sz="1600">
                          <a:effectLst/>
                        </a:rPr>
                        <a:t>，如果指定列类型不是数值类型，那么计算结果为</a:t>
                      </a:r>
                      <a:r>
                        <a:rPr lang="en-US" sz="1600">
                          <a:effectLst/>
                        </a:rPr>
                        <a:t>0</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37397999"/>
                  </a:ext>
                </a:extLst>
              </a:tr>
            </a:tbl>
          </a:graphicData>
        </a:graphic>
      </p:graphicFrame>
    </p:spTree>
    <p:extLst>
      <p:ext uri="{BB962C8B-B14F-4D97-AF65-F5344CB8AC3E}">
        <p14:creationId xmlns:p14="http://schemas.microsoft.com/office/powerpoint/2010/main" val="2986531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5D3CD92E-4206-471A-835A-06A15154F9D4}"/>
              </a:ext>
            </a:extLst>
          </p:cNvPr>
          <p:cNvSpPr txBox="1"/>
          <p:nvPr/>
        </p:nvSpPr>
        <p:spPr>
          <a:xfrm>
            <a:off x="1114424" y="2035241"/>
            <a:ext cx="9497890" cy="3416320"/>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查询商品的总条数</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查询价格大于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商品的总条数</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查询分类为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'c001'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的所有商品的总和</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查询商品的最大价格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max</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-- 5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查询商品的最小价格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min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-- 6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查询分类为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'c002'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所有商品的平均价格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avg</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80406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-NULL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值的处理</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介绍</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C7A9190-176F-4E0F-8577-C7AE506513EB}"/>
              </a:ext>
            </a:extLst>
          </p:cNvPr>
          <p:cNvSpPr txBox="1"/>
          <p:nvPr/>
        </p:nvSpPr>
        <p:spPr>
          <a:xfrm>
            <a:off x="1052879" y="2136338"/>
            <a:ext cx="8864844" cy="2308324"/>
          </a:xfrm>
          <a:prstGeom prst="rect">
            <a:avLst/>
          </a:prstGeom>
          <a:noFill/>
        </p:spPr>
        <p:txBody>
          <a:bodyPr wrap="square">
            <a:spAutoFit/>
          </a:bodyPr>
          <a:lstStyle/>
          <a:p>
            <a:r>
              <a:rPr lang="en-US" altLang="zh-CN" sz="1600">
                <a:solidFill>
                  <a:srgbClr val="333333"/>
                </a:solidFill>
                <a:latin typeface="Helvetica Neue"/>
                <a:ea typeface="Alibaba PuHuiTi B"/>
              </a:rPr>
              <a:t>1</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count</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p>
          <a:p>
            <a:r>
              <a:rPr lang="zh-CN" altLang="zh-CN" sz="1600">
                <a:solidFill>
                  <a:srgbClr val="333333"/>
                </a:solidFill>
                <a:latin typeface="Helvetica Neue"/>
                <a:ea typeface="Alibaba PuHuiTi B"/>
              </a:rPr>
              <a:t>如果</a:t>
            </a:r>
            <a:r>
              <a:rPr lang="en-US" altLang="zh-CN" sz="1600">
                <a:solidFill>
                  <a:srgbClr val="333333"/>
                </a:solidFill>
                <a:latin typeface="Helvetica Neue"/>
                <a:ea typeface="Alibaba PuHuiTi B"/>
              </a:rPr>
              <a:t>count</a:t>
            </a:r>
            <a:r>
              <a:rPr lang="zh-CN" altLang="zh-CN" sz="1600">
                <a:solidFill>
                  <a:srgbClr val="333333"/>
                </a:solidFill>
                <a:latin typeface="Helvetica Neue"/>
                <a:ea typeface="Alibaba PuHuiTi B"/>
              </a:rPr>
              <a:t>函数的参数为星号（</a:t>
            </a:r>
            <a:r>
              <a:rPr lang="en-US" altLang="zh-CN" sz="1600">
                <a:solidFill>
                  <a:srgbClr val="333333"/>
                </a:solidFill>
                <a:latin typeface="Helvetica Neue"/>
                <a:ea typeface="Alibaba PuHuiTi B"/>
              </a:rPr>
              <a:t>*</a:t>
            </a:r>
            <a:r>
              <a:rPr lang="zh-CN" altLang="zh-CN" sz="1600">
                <a:solidFill>
                  <a:srgbClr val="333333"/>
                </a:solidFill>
                <a:latin typeface="Helvetica Neue"/>
                <a:ea typeface="Alibaba PuHuiTi B"/>
              </a:rPr>
              <a:t>），则统计所有记录的个数。而如果参数为某字段，不统计含</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值的记录个数。</a:t>
            </a:r>
            <a:endParaRPr lang="en-US" altLang="zh-CN" sz="1600">
              <a:solidFill>
                <a:srgbClr val="333333"/>
              </a:solidFill>
              <a:latin typeface="Helvetica Neue"/>
              <a:ea typeface="Alibaba PuHuiTi B"/>
            </a:endParaRPr>
          </a:p>
          <a:p>
            <a:endParaRPr lang="zh-CN" altLang="zh-CN" sz="1600">
              <a:solidFill>
                <a:srgbClr val="333333"/>
              </a:solidFill>
              <a:latin typeface="Helvetica Neue"/>
              <a:ea typeface="Alibaba PuHuiTi B"/>
            </a:endParaRPr>
          </a:p>
          <a:p>
            <a:r>
              <a:rPr lang="en-US" altLang="zh-CN" sz="1600">
                <a:solidFill>
                  <a:srgbClr val="333333"/>
                </a:solidFill>
                <a:latin typeface="Helvetica Neue"/>
                <a:ea typeface="Alibaba PuHuiTi B"/>
              </a:rPr>
              <a:t>2</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sum</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avg</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p>
          <a:p>
            <a:r>
              <a:rPr lang="zh-CN" altLang="zh-CN" sz="1600">
                <a:solidFill>
                  <a:srgbClr val="333333"/>
                </a:solidFill>
                <a:latin typeface="Helvetica Neue"/>
                <a:ea typeface="Alibaba PuHuiTi B"/>
              </a:rPr>
              <a:t>这两个函数忽略</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值的存在，就好象该条记录不存在一样。</a:t>
            </a:r>
            <a:endParaRPr lang="en-US" altLang="zh-CN" sz="1600">
              <a:solidFill>
                <a:srgbClr val="333333"/>
              </a:solidFill>
              <a:latin typeface="Helvetica Neue"/>
              <a:ea typeface="Alibaba PuHuiTi B"/>
            </a:endParaRPr>
          </a:p>
          <a:p>
            <a:endParaRPr lang="zh-CN" altLang="zh-CN" sz="1600">
              <a:solidFill>
                <a:srgbClr val="333333"/>
              </a:solidFill>
              <a:latin typeface="Helvetica Neue"/>
              <a:ea typeface="Alibaba PuHuiTi B"/>
            </a:endParaRPr>
          </a:p>
          <a:p>
            <a:r>
              <a:rPr lang="en-US" altLang="zh-CN" sz="1600">
                <a:solidFill>
                  <a:srgbClr val="333333"/>
                </a:solidFill>
                <a:latin typeface="Helvetica Neue"/>
                <a:ea typeface="Alibaba PuHuiTi B"/>
              </a:rPr>
              <a:t>3</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max</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min</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p>
          <a:p>
            <a:r>
              <a:rPr lang="en-US" altLang="zh-CN" sz="1600">
                <a:solidFill>
                  <a:srgbClr val="333333"/>
                </a:solidFill>
                <a:latin typeface="Helvetica Neue"/>
                <a:ea typeface="Alibaba PuHuiTi B"/>
              </a:rPr>
              <a:t> max</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min</a:t>
            </a:r>
            <a:r>
              <a:rPr lang="zh-CN" altLang="zh-CN" sz="1600">
                <a:solidFill>
                  <a:srgbClr val="333333"/>
                </a:solidFill>
                <a:latin typeface="Helvetica Neue"/>
                <a:ea typeface="Alibaba PuHuiTi B"/>
              </a:rPr>
              <a:t>两个函数同样忽略</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值的存在。</a:t>
            </a:r>
          </a:p>
        </p:txBody>
      </p:sp>
    </p:spTree>
    <p:extLst>
      <p:ext uri="{BB962C8B-B14F-4D97-AF65-F5344CB8AC3E}">
        <p14:creationId xmlns:p14="http://schemas.microsoft.com/office/powerpoint/2010/main" val="31575050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-NULL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值的处理</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C7A9190-176F-4E0F-8577-C7AE506513EB}"/>
              </a:ext>
            </a:extLst>
          </p:cNvPr>
          <p:cNvSpPr txBox="1"/>
          <p:nvPr/>
        </p:nvSpPr>
        <p:spPr>
          <a:xfrm>
            <a:off x="1044087" y="1969284"/>
            <a:ext cx="8864844" cy="4493538"/>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创建表</a:t>
            </a:r>
            <a:endPar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test_null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c1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solidFill>
                <a:srgbClr val="00000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 c2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p>
          <a:p>
            <a:r>
              <a:rPr lang="en-US" altLang="zh-CN" sz="1800" b="1">
                <a:solidFill>
                  <a:srgbClr val="000080"/>
                </a:solidFill>
                <a:effectLst/>
                <a:latin typeface="Courier New" panose="02070309020205020404" pitchFamily="49" charset="0"/>
              </a:rPr>
              <a:t>);</a:t>
            </a:r>
            <a:endParaRPr lang="en-US" altLang="zh-CN">
              <a:effectLst/>
            </a:endParaRPr>
          </a:p>
          <a:p>
            <a:endParaRPr kumimoji="0" lang="en-US" altLang="zh-CN" b="1" i="0" u="none" strike="noStrike" kern="0" cap="none" spc="0" normalizeH="0" baseline="0" noProof="0">
              <a:ln>
                <a:noFill/>
              </a:ln>
              <a:solidFill>
                <a:srgbClr val="000080"/>
              </a:solidFill>
              <a:uLnTx/>
              <a:uFillTx/>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插入数据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'bbb'</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'ccc'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'ddd'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测试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max</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min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avg</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kumimoji="0" lang="zh-CN"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Tree>
    <p:extLst>
      <p:ext uri="{BB962C8B-B14F-4D97-AF65-F5344CB8AC3E}">
        <p14:creationId xmlns:p14="http://schemas.microsoft.com/office/powerpoint/2010/main" val="30919424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分组查询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-group by</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842765" y="1902880"/>
            <a:ext cx="10666365" cy="1354217"/>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a:solidFill>
                  <a:srgbClr val="333333"/>
                </a:solidFill>
                <a:latin typeface="Helvetica Neue"/>
                <a:ea typeface="Alibaba PuHuiTi B"/>
              </a:rPr>
              <a:t>分组查询是指使用</a:t>
            </a:r>
            <a:r>
              <a:rPr lang="en-US" altLang="zh-CN" sz="1600">
                <a:solidFill>
                  <a:srgbClr val="333333"/>
                </a:solidFill>
                <a:highlight>
                  <a:srgbClr val="FFFF00"/>
                </a:highlight>
                <a:latin typeface="Helvetica Neue"/>
                <a:ea typeface="Alibaba PuHuiTi B"/>
              </a:rPr>
              <a:t>group by</a:t>
            </a:r>
            <a:r>
              <a:rPr lang="zh-CN" altLang="en-US" sz="1600">
                <a:solidFill>
                  <a:srgbClr val="333333"/>
                </a:solidFill>
                <a:latin typeface="Helvetica Neue"/>
                <a:ea typeface="Alibaba PuHuiTi B"/>
              </a:rPr>
              <a:t>字句对查询信息进行分组。</a:t>
            </a:r>
            <a:endParaRPr lang="en-US" altLang="zh-CN" sz="1600">
              <a:solidFill>
                <a:srgbClr val="333333"/>
              </a:solidFill>
              <a:latin typeface="Helvetica Neue"/>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tabLst/>
              <a:defRPr/>
            </a:pPr>
            <a:endParaRPr lang="zh-CN" altLang="en-US" sz="1600">
              <a:solidFill>
                <a:srgbClr val="333333"/>
              </a:solidFill>
              <a:latin typeface="Helvetica Neue"/>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a:solidFill>
                  <a:srgbClr val="333333"/>
                </a:solidFill>
                <a:latin typeface="Helvetica Neue"/>
                <a:ea typeface="Alibaba PuHuiTi B"/>
              </a:rPr>
              <a:t>格式：</a:t>
            </a:r>
          </a:p>
          <a:p>
            <a:pPr marL="0" marR="0" lvl="0" indent="266700" algn="l" defTabSz="914400" rtl="0" eaLnBrk="1" fontAlgn="auto" latinLnBrk="0" hangingPunct="1">
              <a:lnSpc>
                <a:spcPct val="100000"/>
              </a:lnSpc>
              <a:spcBef>
                <a:spcPts val="0"/>
              </a:spcBef>
              <a:spcAft>
                <a:spcPts val="0"/>
              </a:spcAft>
              <a:buClrTx/>
              <a:buSzTx/>
              <a:buFontTx/>
              <a:buNone/>
              <a:tabLst/>
              <a:defRPr/>
            </a:pPr>
            <a:r>
              <a:rPr lang="en-US" altLang="zh-CN" sz="1600">
                <a:solidFill>
                  <a:srgbClr val="333333"/>
                </a:solidFill>
                <a:latin typeface="Helvetica Neue"/>
                <a:ea typeface="Alibaba PuHuiTi B"/>
              </a:rPr>
              <a:t>  </a:t>
            </a:r>
          </a:p>
          <a:p>
            <a:pPr indent="266700"/>
            <a:endParaRPr lang="zh-CN" altLang="en-US" sz="1800">
              <a:solidFill>
                <a:srgbClr val="000000"/>
              </a:solidFill>
              <a:effectLst/>
              <a:latin typeface="Courier New" panose="02070309020205020404" pitchFamily="49" charset="0"/>
            </a:endParaRPr>
          </a:p>
        </p:txBody>
      </p:sp>
      <p:sp>
        <p:nvSpPr>
          <p:cNvPr id="10" name="文本框 9">
            <a:extLst>
              <a:ext uri="{FF2B5EF4-FFF2-40B4-BE49-F238E27FC236}">
                <a16:creationId xmlns:a16="http://schemas.microsoft.com/office/drawing/2014/main" id="{B7056EDE-C6BB-48DA-894C-15DF187EB12D}"/>
              </a:ext>
            </a:extLst>
          </p:cNvPr>
          <p:cNvSpPr txBox="1"/>
          <p:nvPr/>
        </p:nvSpPr>
        <p:spPr>
          <a:xfrm>
            <a:off x="1088047" y="4031790"/>
            <a:ext cx="9893544" cy="646331"/>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-- 1 </a:t>
            </a:r>
            <a:r>
              <a:rPr lang="zh-CN"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统计各个分类商品的个数</a:t>
            </a: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19578E3-0E25-47FE-8BB7-1B9A15D162AC}"/>
              </a:ext>
            </a:extLst>
          </p:cNvPr>
          <p:cNvSpPr txBox="1"/>
          <p:nvPr/>
        </p:nvSpPr>
        <p:spPr>
          <a:xfrm>
            <a:off x="1088047" y="2782669"/>
            <a:ext cx="10095767" cy="369332"/>
          </a:xfrm>
          <a:prstGeom prst="rect">
            <a:avLst/>
          </a:prstGeom>
          <a:solidFill>
            <a:srgbClr val="FFFFE4"/>
          </a:solidFill>
          <a:ln>
            <a:solidFill>
              <a:schemeClr val="tx1"/>
            </a:solidFill>
          </a:ln>
        </p:spPr>
        <p:txBody>
          <a:bodyPr wrap="square">
            <a:spAutoFit/>
          </a:bodyPr>
          <a:lstStyle/>
          <a:p>
            <a:pPr indent="266700"/>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分组字段 </a:t>
            </a:r>
            <a:r>
              <a:rPr lang="en-US" altLang="zh-CN" sz="1800" b="1">
                <a:solidFill>
                  <a:srgbClr val="0000FF"/>
                </a:solidFill>
                <a:effectLst/>
                <a:latin typeface="Courier New" panose="02070309020205020404" pitchFamily="49" charset="0"/>
              </a:rPr>
              <a:t>having</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分组条件</a:t>
            </a:r>
            <a:r>
              <a:rPr lang="en-US" altLang="zh-CN" sz="1800" b="1">
                <a:solidFill>
                  <a:srgbClr val="000080"/>
                </a:solidFill>
                <a:effectLst/>
                <a:latin typeface="Courier New" panose="02070309020205020404" pitchFamily="49" charset="0"/>
              </a:rPr>
              <a:t>;</a:t>
            </a:r>
            <a:endParaRPr lang="en-US" altLang="zh-CN">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9B0196A4-EFA2-4B64-A1C5-9971097391CB}"/>
              </a:ext>
            </a:extLst>
          </p:cNvPr>
          <p:cNvSpPr txBox="1"/>
          <p:nvPr/>
        </p:nvSpPr>
        <p:spPr>
          <a:xfrm>
            <a:off x="991333" y="3441735"/>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8" name="文本框 17">
            <a:extLst>
              <a:ext uri="{FF2B5EF4-FFF2-40B4-BE49-F238E27FC236}">
                <a16:creationId xmlns:a16="http://schemas.microsoft.com/office/drawing/2014/main" id="{5C04A52B-2697-4B3C-BEB6-CE88769DA66F}"/>
              </a:ext>
            </a:extLst>
          </p:cNvPr>
          <p:cNvSpPr txBox="1"/>
          <p:nvPr/>
        </p:nvSpPr>
        <p:spPr>
          <a:xfrm>
            <a:off x="1015815" y="5207279"/>
            <a:ext cx="9893543" cy="338554"/>
          </a:xfrm>
          <a:prstGeom prst="rect">
            <a:avLst/>
          </a:prstGeom>
          <a:noFill/>
          <a:ln>
            <a:solidFill>
              <a:schemeClr val="bg1"/>
            </a:solidFill>
          </a:ln>
        </p:spPr>
        <p:txBody>
          <a:bodyPr wrap="square">
            <a:spAutoFit/>
          </a:bodyPr>
          <a:lstStyle/>
          <a:p>
            <a:r>
              <a:rPr lang="zh-CN" altLang="en-US" sz="1600" b="0" i="0">
                <a:effectLst/>
                <a:highlight>
                  <a:srgbClr val="FFFF00"/>
                </a:highlight>
                <a:latin typeface="-apple-system"/>
              </a:rPr>
              <a:t>如果要进行分组的话，则</a:t>
            </a:r>
            <a:r>
              <a:rPr lang="en-US" altLang="zh-CN" sz="1600" b="0" i="0">
                <a:effectLst/>
                <a:highlight>
                  <a:srgbClr val="FFFF00"/>
                </a:highlight>
                <a:latin typeface="-apple-system"/>
              </a:rPr>
              <a:t>SELECT</a:t>
            </a:r>
            <a:r>
              <a:rPr lang="zh-CN" altLang="en-US" sz="1600" b="0" i="0">
                <a:effectLst/>
                <a:highlight>
                  <a:srgbClr val="FFFF00"/>
                </a:highlight>
                <a:latin typeface="-apple-system"/>
              </a:rPr>
              <a:t>子句之后，只能</a:t>
            </a:r>
            <a:r>
              <a:rPr lang="zh-CN" altLang="en-US" sz="1600">
                <a:highlight>
                  <a:srgbClr val="FFFF00"/>
                </a:highlight>
                <a:latin typeface="-apple-system"/>
              </a:rPr>
              <a:t>出现分组的字段和统计函数，</a:t>
            </a:r>
            <a:r>
              <a:rPr lang="zh-CN" altLang="en-US" sz="1600" b="0" i="0">
                <a:effectLst/>
                <a:highlight>
                  <a:srgbClr val="FFFF00"/>
                </a:highlight>
                <a:latin typeface="-apple-system"/>
              </a:rPr>
              <a:t>其他的字段不能出现：</a:t>
            </a:r>
            <a:endParaRPr lang="zh-CN" altLang="en-US" sz="1600">
              <a:highlight>
                <a:srgbClr val="FFFF00"/>
              </a:highlight>
            </a:endParaRPr>
          </a:p>
        </p:txBody>
      </p:sp>
    </p:spTree>
    <p:extLst>
      <p:ext uri="{BB962C8B-B14F-4D97-AF65-F5344CB8AC3E}">
        <p14:creationId xmlns:p14="http://schemas.microsoft.com/office/powerpoint/2010/main" val="20461478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分组查询</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分组之后的条件筛选</a:t>
            </a:r>
            <a:r>
              <a:rPr lang="en-US" altLang="zh-CN">
                <a:solidFill>
                  <a:srgbClr val="FF0000"/>
                </a:solidFill>
                <a:latin typeface="Calibri"/>
                <a:ea typeface="黑体"/>
              </a:rPr>
              <a:t>-having</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5D3CD92E-4206-471A-835A-06A15154F9D4}"/>
              </a:ext>
            </a:extLst>
          </p:cNvPr>
          <p:cNvSpPr txBox="1"/>
          <p:nvPr/>
        </p:nvSpPr>
        <p:spPr>
          <a:xfrm>
            <a:off x="842765" y="1902880"/>
            <a:ext cx="10666365" cy="18466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分组之后对统计结果进行筛选的话必须使用</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having</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，不能使用</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a:t>
            </a:r>
            <a:endParaRPr lang="en-US" altLang="zh-CN" sz="1600">
              <a:solidFill>
                <a:srgbClr val="333333"/>
              </a:solidFill>
              <a:latin typeface="Helvetica Neue"/>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子句用来筛选 </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FROM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子句中指定的操作所产生的行 </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group  by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子句用来分组 </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子句的输出。 </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having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子句用来从分组的结果中筛选行</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srgbClr val="333333"/>
              </a:solidFill>
              <a:latin typeface="Helvetica Neue"/>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格式</a:t>
            </a:r>
          </a:p>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 </a:t>
            </a:r>
          </a:p>
        </p:txBody>
      </p:sp>
      <p:sp>
        <p:nvSpPr>
          <p:cNvPr id="10" name="文本框 9">
            <a:extLst>
              <a:ext uri="{FF2B5EF4-FFF2-40B4-BE49-F238E27FC236}">
                <a16:creationId xmlns:a16="http://schemas.microsoft.com/office/drawing/2014/main" id="{B7056EDE-C6BB-48DA-894C-15DF187EB12D}"/>
              </a:ext>
            </a:extLst>
          </p:cNvPr>
          <p:cNvSpPr txBox="1"/>
          <p:nvPr/>
        </p:nvSpPr>
        <p:spPr>
          <a:xfrm>
            <a:off x="991333" y="4765656"/>
            <a:ext cx="9893544" cy="9233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统计各个分类商品的个数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且只显示个数大于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的信息</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19578E3-0E25-47FE-8BB7-1B9A15D162AC}"/>
              </a:ext>
            </a:extLst>
          </p:cNvPr>
          <p:cNvSpPr txBox="1"/>
          <p:nvPr/>
        </p:nvSpPr>
        <p:spPr>
          <a:xfrm>
            <a:off x="991333" y="3586200"/>
            <a:ext cx="10095767" cy="369332"/>
          </a:xfrm>
          <a:prstGeom prst="rect">
            <a:avLst/>
          </a:prstGeom>
          <a:solidFill>
            <a:srgbClr val="FFFFE4"/>
          </a:solidFill>
          <a:ln>
            <a:solidFill>
              <a:schemeClr val="tx1"/>
            </a:solidFill>
          </a:ln>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group</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by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分组字段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having</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分组条件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8F11EAE0-9D80-45BC-A33B-7B9AC940B99B}"/>
              </a:ext>
            </a:extLst>
          </p:cNvPr>
          <p:cNvSpPr txBox="1"/>
          <p:nvPr/>
        </p:nvSpPr>
        <p:spPr>
          <a:xfrm>
            <a:off x="842765" y="4175928"/>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p>
        </p:txBody>
      </p:sp>
    </p:spTree>
    <p:extLst>
      <p:ext uri="{BB962C8B-B14F-4D97-AF65-F5344CB8AC3E}">
        <p14:creationId xmlns:p14="http://schemas.microsoft.com/office/powerpoint/2010/main" val="14741086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分页查询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-limit</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814755" y="1823411"/>
            <a:ext cx="10666365" cy="584775"/>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分页查询在项目开发中常见，由于数据量很大，显示屏长度有限，因此对数据需要采取分页显示方式。例如数据共有</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30</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条，每页显示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5</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条，第一页显示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1-5</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条，第二页显示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6-10</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  </a:t>
            </a:r>
          </a:p>
        </p:txBody>
      </p:sp>
      <p:sp>
        <p:nvSpPr>
          <p:cNvPr id="14" name="文本框 13">
            <a:extLst>
              <a:ext uri="{FF2B5EF4-FFF2-40B4-BE49-F238E27FC236}">
                <a16:creationId xmlns:a16="http://schemas.microsoft.com/office/drawing/2014/main" id="{9B0196A4-EFA2-4B64-A1C5-9971097391CB}"/>
              </a:ext>
            </a:extLst>
          </p:cNvPr>
          <p:cNvSpPr txBox="1"/>
          <p:nvPr/>
        </p:nvSpPr>
        <p:spPr>
          <a:xfrm>
            <a:off x="814755" y="4754516"/>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1015815" y="5207279"/>
            <a:ext cx="9893543"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查询</a:t>
            </a:r>
            <a:r>
              <a:rPr lang="en-US" altLang="zh-CN" sz="1800">
                <a:solidFill>
                  <a:srgbClr val="008000"/>
                </a:solidFill>
                <a:effectLst/>
                <a:latin typeface="Courier New" panose="02070309020205020404" pitchFamily="49" charset="0"/>
              </a:rPr>
              <a:t>product</a:t>
            </a:r>
            <a:r>
              <a:rPr lang="zh-CN" altLang="en-US" sz="1800">
                <a:solidFill>
                  <a:srgbClr val="008000"/>
                </a:solidFill>
                <a:effectLst/>
                <a:latin typeface="Courier New" panose="02070309020205020404" pitchFamily="49" charset="0"/>
              </a:rPr>
              <a:t>表的前</a:t>
            </a:r>
            <a:r>
              <a:rPr lang="en-US" altLang="zh-CN" sz="1800">
                <a:solidFill>
                  <a:srgbClr val="008000"/>
                </a:solidFill>
                <a:effectLst/>
                <a:latin typeface="Courier New" panose="02070309020205020404" pitchFamily="49" charset="0"/>
              </a:rPr>
              <a:t>5</a:t>
            </a:r>
            <a:r>
              <a:rPr lang="zh-CN" altLang="en-US" sz="1800">
                <a:solidFill>
                  <a:srgbClr val="008000"/>
                </a:solidFill>
                <a:effectLst/>
                <a:latin typeface="Courier New" panose="02070309020205020404" pitchFamily="49" charset="0"/>
              </a:rPr>
              <a:t>条记录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product </a:t>
            </a:r>
            <a:r>
              <a:rPr lang="en-US" altLang="zh-CN" sz="1800" b="1">
                <a:solidFill>
                  <a:srgbClr val="0000FF"/>
                </a:solidFill>
                <a:effectLst/>
                <a:latin typeface="Courier New" panose="02070309020205020404" pitchFamily="49" charset="0"/>
              </a:rPr>
              <a:t>limit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5</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从第</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条开始显示，显示</a:t>
            </a:r>
            <a:r>
              <a:rPr lang="en-US" altLang="zh-CN" sz="1800">
                <a:solidFill>
                  <a:srgbClr val="008000"/>
                </a:solidFill>
                <a:effectLst/>
                <a:latin typeface="Courier New" panose="02070309020205020404" pitchFamily="49" charset="0"/>
              </a:rPr>
              <a:t>5</a:t>
            </a:r>
            <a:r>
              <a:rPr lang="zh-CN" altLang="en-US" sz="1800">
                <a:solidFill>
                  <a:srgbClr val="008000"/>
                </a:solidFill>
                <a:effectLst/>
                <a:latin typeface="Courier New" panose="02070309020205020404" pitchFamily="49" charset="0"/>
              </a:rPr>
              <a:t>条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product </a:t>
            </a:r>
            <a:r>
              <a:rPr lang="en-US" altLang="zh-CN" sz="1800" b="1">
                <a:solidFill>
                  <a:srgbClr val="0000FF"/>
                </a:solidFill>
                <a:effectLst/>
                <a:latin typeface="Courier New" panose="02070309020205020404" pitchFamily="49" charset="0"/>
              </a:rPr>
              <a:t>limit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3</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5</a:t>
            </a:r>
            <a:endParaRPr lang="en-US" altLang="zh-CN" sz="1600">
              <a:effectLst/>
            </a:endParaRPr>
          </a:p>
        </p:txBody>
      </p:sp>
      <p:sp>
        <p:nvSpPr>
          <p:cNvPr id="15" name="文本框 14">
            <a:extLst>
              <a:ext uri="{FF2B5EF4-FFF2-40B4-BE49-F238E27FC236}">
                <a16:creationId xmlns:a16="http://schemas.microsoft.com/office/drawing/2014/main" id="{C4ECE98F-866A-4F64-996B-492E45DC05C8}"/>
              </a:ext>
            </a:extLst>
          </p:cNvPr>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格式</a:t>
            </a:r>
          </a:p>
        </p:txBody>
      </p:sp>
      <p:sp>
        <p:nvSpPr>
          <p:cNvPr id="16" name="文本框 15">
            <a:extLst>
              <a:ext uri="{FF2B5EF4-FFF2-40B4-BE49-F238E27FC236}">
                <a16:creationId xmlns:a16="http://schemas.microsoft.com/office/drawing/2014/main" id="{29F9A2F1-7347-4B98-85FA-EC89ACF1C902}"/>
              </a:ext>
            </a:extLst>
          </p:cNvPr>
          <p:cNvSpPr txBox="1"/>
          <p:nvPr/>
        </p:nvSpPr>
        <p:spPr>
          <a:xfrm>
            <a:off x="1015815" y="2843669"/>
            <a:ext cx="10062493" cy="1754326"/>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显示前</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n</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条</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表明</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limit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分页显示</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表明</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limit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整数，表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从</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第</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几条索引开始，计算方式</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（当前页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每页</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显示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条数</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整数，表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查询多少条数据</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588595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INSERT INTO SELECT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语句</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762817" y="1957204"/>
            <a:ext cx="10666365" cy="3385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393939"/>
                </a:solidFill>
                <a:effectLst/>
                <a:latin typeface="PingFang SC"/>
              </a:rPr>
              <a:t>将一张表的数据导入到另一张表中，</a:t>
            </a:r>
            <a:r>
              <a:rPr lang="zh-CN" altLang="en-US" sz="1600">
                <a:solidFill>
                  <a:srgbClr val="393939"/>
                </a:solidFill>
                <a:latin typeface="PingFang SC"/>
              </a:rPr>
              <a:t>可以使用</a:t>
            </a:r>
            <a:r>
              <a:rPr lang="en-US" altLang="zh-CN" sz="1600" b="0" i="0">
                <a:solidFill>
                  <a:srgbClr val="393939"/>
                </a:solidFill>
                <a:effectLst/>
                <a:latin typeface="PingFang SC"/>
              </a:rPr>
              <a:t>INSERT INTO SELECT</a:t>
            </a:r>
            <a:r>
              <a:rPr lang="zh-CN" altLang="en-US" sz="1600" b="0" i="0">
                <a:solidFill>
                  <a:srgbClr val="393939"/>
                </a:solidFill>
                <a:effectLst/>
                <a:latin typeface="PingFang SC"/>
              </a:rPr>
              <a:t>语句</a:t>
            </a:r>
            <a:r>
              <a:rPr lang="en-US" altLang="zh-CN" sz="1600" b="0" i="0">
                <a:solidFill>
                  <a:srgbClr val="393939"/>
                </a:solidFill>
                <a:effectLst/>
                <a:latin typeface="PingFang SC"/>
              </a:rPr>
              <a:t> </a:t>
            </a:r>
            <a:r>
              <a:rPr lang="zh-CN" altLang="en-US" sz="1600" b="0" i="0">
                <a:solidFill>
                  <a:srgbClr val="393939"/>
                </a:solidFill>
                <a:effectLst/>
                <a:latin typeface="PingFang SC"/>
              </a:rPr>
              <a:t>。</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
        <p:nvSpPr>
          <p:cNvPr id="15" name="文本框 14">
            <a:extLst>
              <a:ext uri="{FF2B5EF4-FFF2-40B4-BE49-F238E27FC236}">
                <a16:creationId xmlns:a16="http://schemas.microsoft.com/office/drawing/2014/main" id="{C4ECE98F-866A-4F64-996B-492E45DC05C8}"/>
              </a:ext>
            </a:extLst>
          </p:cNvPr>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16" name="文本框 15">
            <a:extLst>
              <a:ext uri="{FF2B5EF4-FFF2-40B4-BE49-F238E27FC236}">
                <a16:creationId xmlns:a16="http://schemas.microsoft.com/office/drawing/2014/main" id="{29F9A2F1-7347-4B98-85FA-EC89ACF1C902}"/>
              </a:ext>
            </a:extLst>
          </p:cNvPr>
          <p:cNvSpPr txBox="1"/>
          <p:nvPr/>
        </p:nvSpPr>
        <p:spPr>
          <a:xfrm>
            <a:off x="1015815" y="2843669"/>
            <a:ext cx="10062493" cy="923330"/>
          </a:xfrm>
          <a:prstGeom prst="rect">
            <a:avLst/>
          </a:prstGeom>
          <a:solidFill>
            <a:srgbClr val="FFFFE4"/>
          </a:solidFill>
          <a:ln>
            <a:solidFill>
              <a:schemeClr val="tx1"/>
            </a:solidFill>
          </a:ln>
        </p:spPr>
        <p:txBody>
          <a:bodyPr wrap="square">
            <a:spAutoFit/>
          </a:bodyPr>
          <a:lstStyle/>
          <a:p>
            <a:r>
              <a:rPr lang="en-US" altLang="zh-CN" b="1">
                <a:solidFill>
                  <a:srgbClr val="0000FF"/>
                </a:solidFill>
                <a:latin typeface="Courier New" panose="02070309020205020404" pitchFamily="49" charset="0"/>
              </a:rPr>
              <a:t>i</a:t>
            </a:r>
            <a:r>
              <a:rPr lang="en-US" altLang="zh-CN" sz="1800" b="1">
                <a:solidFill>
                  <a:srgbClr val="0000FF"/>
                </a:solidFill>
                <a:effectLst/>
                <a:latin typeface="Courier New" panose="02070309020205020404" pitchFamily="49" charset="0"/>
              </a:rPr>
              <a:t>nsert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field1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field2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value1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value2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 </a:t>
            </a:r>
            <a:r>
              <a:rPr lang="zh-CN" altLang="en-US" sz="1800">
                <a:solidFill>
                  <a:srgbClr val="000000"/>
                </a:solidFill>
                <a:effectLst/>
                <a:latin typeface="Courier New" panose="02070309020205020404" pitchFamily="49" charset="0"/>
              </a:rPr>
              <a:t>或者：</a:t>
            </a:r>
            <a:endParaRPr lang="en-US" altLang="zh-CN" b="1">
              <a:solidFill>
                <a:srgbClr val="000000"/>
              </a:solidFill>
              <a:latin typeface="Courier New" panose="02070309020205020404" pitchFamily="49" charset="0"/>
            </a:endParaRPr>
          </a:p>
          <a:p>
            <a:r>
              <a:rPr lang="en-US" altLang="zh-CN" b="1">
                <a:solidFill>
                  <a:srgbClr val="0000FF"/>
                </a:solidFill>
                <a:latin typeface="Courier New" panose="02070309020205020404" pitchFamily="49" charset="0"/>
              </a:rPr>
              <a:t>i</a:t>
            </a:r>
            <a:r>
              <a:rPr lang="en-US" altLang="zh-CN" sz="1800" b="1">
                <a:solidFill>
                  <a:srgbClr val="0000FF"/>
                </a:solidFill>
                <a:effectLst/>
                <a:latin typeface="Courier New" panose="02070309020205020404" pitchFamily="49" charset="0"/>
              </a:rPr>
              <a:t>nsert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a:t>
            </a:r>
            <a:endParaRPr lang="en-US" altLang="zh-CN">
              <a:effectLst/>
            </a:endParaRPr>
          </a:p>
        </p:txBody>
      </p:sp>
      <p:sp>
        <p:nvSpPr>
          <p:cNvPr id="13" name="文本框 12">
            <a:extLst>
              <a:ext uri="{FF2B5EF4-FFF2-40B4-BE49-F238E27FC236}">
                <a16:creationId xmlns:a16="http://schemas.microsoft.com/office/drawing/2014/main" id="{83C736E1-AE75-4A9E-B707-C3B7CA7317EE}"/>
              </a:ext>
            </a:extLst>
          </p:cNvPr>
          <p:cNvSpPr txBox="1"/>
          <p:nvPr/>
        </p:nvSpPr>
        <p:spPr>
          <a:xfrm>
            <a:off x="1015815" y="4314910"/>
            <a:ext cx="6097464" cy="369332"/>
          </a:xfrm>
          <a:prstGeom prst="rect">
            <a:avLst/>
          </a:prstGeom>
          <a:noFill/>
        </p:spPr>
        <p:txBody>
          <a:bodyPr wrap="square">
            <a:spAutoFit/>
          </a:bodyPr>
          <a:lstStyle/>
          <a:p>
            <a:r>
              <a:rPr lang="zh-CN" altLang="en-US" b="0" i="0">
                <a:solidFill>
                  <a:srgbClr val="393939"/>
                </a:solidFill>
                <a:effectLst/>
                <a:highlight>
                  <a:srgbClr val="FFFF00"/>
                </a:highlight>
                <a:latin typeface="Verdana" panose="020B0604030504040204" pitchFamily="34" charset="0"/>
              </a:rPr>
              <a:t>要求目标表</a:t>
            </a:r>
            <a:r>
              <a:rPr lang="en-US" altLang="zh-CN" b="0" i="0">
                <a:solidFill>
                  <a:srgbClr val="393939"/>
                </a:solidFill>
                <a:effectLst/>
                <a:highlight>
                  <a:srgbClr val="FFFF00"/>
                </a:highlight>
                <a:latin typeface="Verdana" panose="020B0604030504040204" pitchFamily="34" charset="0"/>
              </a:rPr>
              <a:t>Table2</a:t>
            </a:r>
            <a:r>
              <a:rPr lang="zh-CN" altLang="en-US" b="0" i="0">
                <a:solidFill>
                  <a:srgbClr val="393939"/>
                </a:solidFill>
                <a:effectLst/>
                <a:highlight>
                  <a:srgbClr val="FFFF00"/>
                </a:highlight>
                <a:latin typeface="Verdana" panose="020B0604030504040204" pitchFamily="34" charset="0"/>
              </a:rPr>
              <a:t>必须存在</a:t>
            </a:r>
            <a:endParaRPr lang="zh-CN" altLang="en-US">
              <a:highlight>
                <a:srgbClr val="FFFF00"/>
              </a:highlight>
            </a:endParaRPr>
          </a:p>
        </p:txBody>
      </p:sp>
    </p:spTree>
    <p:extLst>
      <p:ext uri="{BB962C8B-B14F-4D97-AF65-F5344CB8AC3E}">
        <p14:creationId xmlns:p14="http://schemas.microsoft.com/office/powerpoint/2010/main" val="3480640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1635973"/>
            <a:ext cx="10749598" cy="4219575"/>
          </a:xfrm>
        </p:spPr>
        <p:txBody>
          <a:bodyPr/>
          <a:lstStyle/>
          <a:p>
            <a:pPr marL="0" indent="0">
              <a:buNone/>
            </a:pPr>
            <a:r>
              <a:rPr lang="zh-CN" altLang="en-US"/>
              <a:t>编程语言（</a:t>
            </a:r>
            <a:r>
              <a:rPr lang="en-US" altLang="zh-CN"/>
              <a:t>programming language</a:t>
            </a:r>
            <a:r>
              <a:rPr lang="zh-CN" altLang="en-US"/>
              <a:t>）可以简单的理解为一种计算机和人都能识别的语言。</a:t>
            </a:r>
          </a:p>
          <a:p>
            <a:pPr>
              <a:buFont typeface="Wingdings" panose="05000000000000000000" pitchFamily="2" charset="2"/>
              <a:buChar char="u"/>
            </a:pPr>
            <a:r>
              <a:rPr lang="zh-CN" altLang="en-US"/>
              <a:t>机器语言</a:t>
            </a:r>
            <a:endParaRPr lang="en-US" altLang="zh-CN"/>
          </a:p>
          <a:p>
            <a:pPr>
              <a:buFont typeface="Wingdings" panose="05000000000000000000" pitchFamily="2" charset="2"/>
              <a:buChar char="u"/>
            </a:pPr>
            <a:r>
              <a:rPr lang="zh-CN" altLang="en-US"/>
              <a:t>汇编语言</a:t>
            </a:r>
            <a:endParaRPr lang="en-US" altLang="zh-CN"/>
          </a:p>
          <a:p>
            <a:pPr>
              <a:buFont typeface="Wingdings" panose="05000000000000000000" pitchFamily="2" charset="2"/>
              <a:buChar char="u"/>
            </a:pPr>
            <a:r>
              <a:rPr lang="zh-CN" altLang="en-US"/>
              <a:t>高级语言</a:t>
            </a:r>
          </a:p>
          <a:p>
            <a:pPr marL="0" indent="0">
              <a:buNone/>
            </a:pPr>
            <a:endParaRPr lang="en-US" altLang="zh-CN"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计算机语言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spTree>
    <p:extLst>
      <p:ext uri="{BB962C8B-B14F-4D97-AF65-F5344CB8AC3E}">
        <p14:creationId xmlns:p14="http://schemas.microsoft.com/office/powerpoint/2010/main" val="18742645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SELECT INTO FROM</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语句</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15" name="文本框 14">
            <a:extLst>
              <a:ext uri="{FF2B5EF4-FFF2-40B4-BE49-F238E27FC236}">
                <a16:creationId xmlns:a16="http://schemas.microsoft.com/office/drawing/2014/main" id="{C4ECE98F-866A-4F64-996B-492E45DC05C8}"/>
              </a:ext>
            </a:extLst>
          </p:cNvPr>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16" name="文本框 15">
            <a:extLst>
              <a:ext uri="{FF2B5EF4-FFF2-40B4-BE49-F238E27FC236}">
                <a16:creationId xmlns:a16="http://schemas.microsoft.com/office/drawing/2014/main" id="{29F9A2F1-7347-4B98-85FA-EC89ACF1C902}"/>
              </a:ext>
            </a:extLst>
          </p:cNvPr>
          <p:cNvSpPr txBox="1"/>
          <p:nvPr/>
        </p:nvSpPr>
        <p:spPr>
          <a:xfrm>
            <a:off x="1015815" y="2843669"/>
            <a:ext cx="10062493"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vale1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value2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a:t>
            </a:r>
            <a:endParaRPr lang="en-US" altLang="zh-CN">
              <a:effectLst/>
            </a:endParaRPr>
          </a:p>
        </p:txBody>
      </p:sp>
      <p:sp>
        <p:nvSpPr>
          <p:cNvPr id="13" name="文本框 12">
            <a:extLst>
              <a:ext uri="{FF2B5EF4-FFF2-40B4-BE49-F238E27FC236}">
                <a16:creationId xmlns:a16="http://schemas.microsoft.com/office/drawing/2014/main" id="{0F8F2238-F859-4BB4-81C1-EC088DFEB059}"/>
              </a:ext>
            </a:extLst>
          </p:cNvPr>
          <p:cNvSpPr txBox="1"/>
          <p:nvPr/>
        </p:nvSpPr>
        <p:spPr>
          <a:xfrm>
            <a:off x="1015815" y="3862682"/>
            <a:ext cx="9473408" cy="584775"/>
          </a:xfrm>
          <a:prstGeom prst="rect">
            <a:avLst/>
          </a:prstGeom>
          <a:noFill/>
        </p:spPr>
        <p:txBody>
          <a:bodyPr wrap="square">
            <a:spAutoFit/>
          </a:bodyPr>
          <a:lstStyle/>
          <a:p>
            <a:r>
              <a:rPr lang="zh-CN" altLang="en-US" sz="1600" b="0" i="0">
                <a:solidFill>
                  <a:srgbClr val="393939"/>
                </a:solidFill>
                <a:effectLst/>
                <a:highlight>
                  <a:srgbClr val="FFFF00"/>
                </a:highlight>
                <a:latin typeface="PingFang SC"/>
              </a:rPr>
              <a:t> </a:t>
            </a:r>
            <a:r>
              <a:rPr lang="zh-CN" altLang="en-US" sz="1600" b="0" i="0">
                <a:solidFill>
                  <a:srgbClr val="393939"/>
                </a:solidFill>
                <a:effectLst/>
                <a:highlight>
                  <a:srgbClr val="FFFF00"/>
                </a:highlight>
                <a:latin typeface="Verdana" panose="020B0604030504040204" pitchFamily="34" charset="0"/>
              </a:rPr>
              <a:t>要求目标表</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不存在，因为在插入时会自动创建表</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，并将</a:t>
            </a:r>
            <a:r>
              <a:rPr lang="en-US" altLang="zh-CN" sz="1600" b="0" i="0">
                <a:solidFill>
                  <a:srgbClr val="393939"/>
                </a:solidFill>
                <a:effectLst/>
                <a:highlight>
                  <a:srgbClr val="FFFF00"/>
                </a:highlight>
                <a:latin typeface="Verdana" panose="020B0604030504040204" pitchFamily="34" charset="0"/>
              </a:rPr>
              <a:t>Table1</a:t>
            </a:r>
            <a:r>
              <a:rPr lang="zh-CN" altLang="en-US" sz="1600" b="0" i="0">
                <a:solidFill>
                  <a:srgbClr val="393939"/>
                </a:solidFill>
                <a:effectLst/>
                <a:highlight>
                  <a:srgbClr val="FFFF00"/>
                </a:highlight>
                <a:latin typeface="Verdana" panose="020B0604030504040204" pitchFamily="34" charset="0"/>
              </a:rPr>
              <a:t>中指定字段数据复制到</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中。</a:t>
            </a:r>
            <a:endParaRPr lang="zh-CN" altLang="en-US" sz="1600">
              <a:highlight>
                <a:srgbClr val="FFFF00"/>
              </a:highlight>
            </a:endParaRPr>
          </a:p>
        </p:txBody>
      </p:sp>
      <p:sp>
        <p:nvSpPr>
          <p:cNvPr id="17" name="文本框 16">
            <a:extLst>
              <a:ext uri="{FF2B5EF4-FFF2-40B4-BE49-F238E27FC236}">
                <a16:creationId xmlns:a16="http://schemas.microsoft.com/office/drawing/2014/main" id="{2219D592-729C-4545-A4AA-D942C283696B}"/>
              </a:ext>
            </a:extLst>
          </p:cNvPr>
          <p:cNvSpPr txBox="1"/>
          <p:nvPr/>
        </p:nvSpPr>
        <p:spPr>
          <a:xfrm>
            <a:off x="833155" y="1922926"/>
            <a:ext cx="10666365" cy="3385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393939"/>
                </a:solidFill>
                <a:effectLst/>
                <a:latin typeface="PingFang SC"/>
              </a:rPr>
              <a:t>将一张表的数据导入到另一张表中，有两种选择 </a:t>
            </a:r>
            <a:r>
              <a:rPr lang="en-US" altLang="zh-CN" sz="1600" b="0" i="0">
                <a:solidFill>
                  <a:srgbClr val="393939"/>
                </a:solidFill>
                <a:effectLst/>
                <a:latin typeface="PingFang SC"/>
              </a:rPr>
              <a:t>SELECT INTO </a:t>
            </a:r>
            <a:r>
              <a:rPr lang="zh-CN" altLang="en-US" sz="1600" b="0" i="0">
                <a:solidFill>
                  <a:srgbClr val="393939"/>
                </a:solidFill>
                <a:effectLst/>
                <a:latin typeface="PingFang SC"/>
              </a:rPr>
              <a:t>和 </a:t>
            </a:r>
            <a:r>
              <a:rPr lang="en-US" altLang="zh-CN" sz="1600" b="0" i="0">
                <a:solidFill>
                  <a:srgbClr val="393939"/>
                </a:solidFill>
                <a:effectLst/>
                <a:latin typeface="PingFang SC"/>
              </a:rPr>
              <a:t>INSERT INTO SELECT </a:t>
            </a:r>
            <a:r>
              <a:rPr lang="zh-CN" altLang="en-US" sz="1600" b="0" i="0">
                <a:solidFill>
                  <a:srgbClr val="393939"/>
                </a:solidFill>
                <a:effectLst/>
                <a:latin typeface="PingFang SC"/>
              </a:rPr>
              <a:t>。</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Tree>
    <p:extLst>
      <p:ext uri="{BB962C8B-B14F-4D97-AF65-F5344CB8AC3E}">
        <p14:creationId xmlns:p14="http://schemas.microsoft.com/office/powerpoint/2010/main" val="41137201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：简单查询</a:t>
            </a:r>
            <a:endParaRPr lang="en-US" altLang="zh-CN"/>
          </a:p>
          <a:p>
            <a:pPr marL="0" indent="0">
              <a:buNone/>
            </a:pPr>
            <a:r>
              <a:rPr lang="en-US" altLang="zh-CN"/>
              <a:t>2</a:t>
            </a:r>
            <a:r>
              <a:rPr lang="zh-CN" altLang="en-US"/>
              <a:t>：运算符操作</a:t>
            </a:r>
            <a:endParaRPr lang="en-US" altLang="zh-CN"/>
          </a:p>
          <a:p>
            <a:pPr marL="0" indent="0">
              <a:buNone/>
            </a:pPr>
            <a:r>
              <a:rPr lang="en-US" altLang="zh-CN"/>
              <a:t>3</a:t>
            </a:r>
            <a:r>
              <a:rPr lang="zh-CN" altLang="en-US"/>
              <a:t>：排序查询</a:t>
            </a:r>
            <a:endParaRPr lang="en-US" altLang="zh-CN"/>
          </a:p>
          <a:p>
            <a:pPr marL="0" indent="0">
              <a:buNone/>
            </a:pPr>
            <a:r>
              <a:rPr lang="en-US" altLang="zh-CN"/>
              <a:t>4</a:t>
            </a:r>
            <a:r>
              <a:rPr lang="zh-CN" altLang="en-US"/>
              <a:t>：聚合查询</a:t>
            </a:r>
            <a:endParaRPr lang="en-US" altLang="zh-CN"/>
          </a:p>
          <a:p>
            <a:pPr marL="0" indent="0">
              <a:buNone/>
            </a:pPr>
            <a:r>
              <a:rPr lang="en-US" altLang="zh-CN"/>
              <a:t>5.  </a:t>
            </a:r>
            <a:r>
              <a:rPr lang="zh-CN" altLang="en-US"/>
              <a:t>分组查询</a:t>
            </a:r>
            <a:endParaRPr lang="en-US" altLang="zh-CN"/>
          </a:p>
          <a:p>
            <a:pPr marL="0" indent="0">
              <a:buNone/>
            </a:pPr>
            <a:r>
              <a:rPr lang="en-US" altLang="zh-CN"/>
              <a:t>6.  </a:t>
            </a:r>
            <a:r>
              <a:rPr lang="zh-CN" altLang="en-US"/>
              <a:t>分页查询</a:t>
            </a:r>
            <a:endParaRPr lang="en-US" altLang="zh-CN"/>
          </a:p>
          <a:p>
            <a:pPr marL="0" indent="0">
              <a:buNone/>
            </a:pP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基本操作</a:t>
            </a:r>
            <a:r>
              <a:rPr kumimoji="1" lang="en-US" altLang="zh-CN"/>
              <a:t>-DQL</a:t>
            </a:r>
            <a:endParaRPr lang="zh-CN" altLang="en-US" dirty="0"/>
          </a:p>
        </p:txBody>
      </p:sp>
    </p:spTree>
    <p:extLst>
      <p:ext uri="{BB962C8B-B14F-4D97-AF65-F5344CB8AC3E}">
        <p14:creationId xmlns:p14="http://schemas.microsoft.com/office/powerpoint/2010/main" val="135882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数据库基本操作</a:t>
            </a:r>
            <a:r>
              <a:rPr kumimoji="1" lang="en-US" altLang="zh-CN"/>
              <a:t>-DQL</a:t>
            </a:r>
            <a:endParaRPr lang="zh-CN" altLang="en-US" dirty="0"/>
          </a:p>
        </p:txBody>
      </p:sp>
      <p:sp>
        <p:nvSpPr>
          <p:cNvPr id="3" name="文本占位符 2">
            <a:extLst>
              <a:ext uri="{FF2B5EF4-FFF2-40B4-BE49-F238E27FC236}">
                <a16:creationId xmlns:a16="http://schemas.microsoft.com/office/drawing/2014/main" id="{E4AF0E02-19B3-4AAF-9571-4F5DD634DCC4}"/>
              </a:ext>
            </a:extLst>
          </p:cNvPr>
          <p:cNvSpPr>
            <a:spLocks noGrp="1"/>
          </p:cNvSpPr>
          <p:nvPr>
            <p:ph type="body" sz="quarter" idx="10"/>
          </p:nvPr>
        </p:nvSpPr>
        <p:spPr>
          <a:xfrm>
            <a:off x="5390353" y="1489417"/>
            <a:ext cx="5760538" cy="4511040"/>
          </a:xfrm>
        </p:spPr>
        <p:txBody>
          <a:bodyPr/>
          <a:lstStyle/>
          <a:p>
            <a:pPr marL="0" indent="0">
              <a:buNone/>
            </a:pPr>
            <a:r>
              <a:rPr lang="zh-CN" altLang="en-US">
                <a:highlight>
                  <a:srgbClr val="FFFF00"/>
                </a:highlight>
              </a:rPr>
              <a:t>通过练习熟练掌握</a:t>
            </a:r>
            <a:r>
              <a:rPr lang="en-US" altLang="zh-CN">
                <a:highlight>
                  <a:srgbClr val="FFFF00"/>
                </a:highlight>
              </a:rPr>
              <a:t>MySQL</a:t>
            </a:r>
            <a:r>
              <a:rPr lang="zh-CN" altLang="en-US">
                <a:highlight>
                  <a:srgbClr val="FFFF00"/>
                </a:highlight>
              </a:rPr>
              <a:t>的基本查询操作</a:t>
            </a:r>
          </a:p>
        </p:txBody>
      </p:sp>
      <p:pic>
        <p:nvPicPr>
          <p:cNvPr id="5" name="图片 4">
            <a:extLst>
              <a:ext uri="{FF2B5EF4-FFF2-40B4-BE49-F238E27FC236}">
                <a16:creationId xmlns:a16="http://schemas.microsoft.com/office/drawing/2014/main" id="{276136D3-F0A8-487D-BD38-A6EEFFABCF33}"/>
              </a:ext>
            </a:extLst>
          </p:cNvPr>
          <p:cNvPicPr>
            <a:picLocks noChangeAspect="1"/>
          </p:cNvPicPr>
          <p:nvPr/>
        </p:nvPicPr>
        <p:blipFill>
          <a:blip r:embed="rId2"/>
          <a:stretch>
            <a:fillRect/>
          </a:stretch>
        </p:blipFill>
        <p:spPr>
          <a:xfrm>
            <a:off x="710880" y="1622031"/>
            <a:ext cx="4468198" cy="3983216"/>
          </a:xfrm>
          <a:prstGeom prst="rect">
            <a:avLst/>
          </a:prstGeom>
        </p:spPr>
      </p:pic>
    </p:spTree>
    <p:extLst>
      <p:ext uri="{BB962C8B-B14F-4D97-AF65-F5344CB8AC3E}">
        <p14:creationId xmlns:p14="http://schemas.microsoft.com/office/powerpoint/2010/main" val="17308073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介绍</a:t>
            </a:r>
          </a:p>
        </p:txBody>
      </p:sp>
      <p:sp>
        <p:nvSpPr>
          <p:cNvPr id="7" name="文本框 6">
            <a:extLst>
              <a:ext uri="{FF2B5EF4-FFF2-40B4-BE49-F238E27FC236}">
                <a16:creationId xmlns:a16="http://schemas.microsoft.com/office/drawing/2014/main" id="{5D3CD92E-4206-471A-835A-06A15154F9D4}"/>
              </a:ext>
            </a:extLst>
          </p:cNvPr>
          <p:cNvSpPr txBox="1"/>
          <p:nvPr/>
        </p:nvSpPr>
        <p:spPr>
          <a:xfrm>
            <a:off x="587788" y="1512771"/>
            <a:ext cx="10666365" cy="1077218"/>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正则表达式</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(regular expression)</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描述了一种字符串匹配的规则，正则表达式本身就是一个字符串，使用这个字符串来描述、用来定义匹配规则，匹配一系列符合某个句法规则的字符串。在开发中，正则表达式通常被用来检索、替换那些符合某个规则的文本。</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0" marR="0" lvl="0" indent="266700" algn="l" defTabSz="914400" rtl="0" eaLnBrk="1" fontAlgn="auto" latinLnBrk="0" hangingPunct="1">
              <a:lnSpc>
                <a:spcPct val="100000"/>
              </a:lnSpc>
              <a:spcBef>
                <a:spcPts val="0"/>
              </a:spcBef>
              <a:spcAft>
                <a:spcPts val="0"/>
              </a:spcAft>
              <a:buClrTx/>
              <a:buSzTx/>
              <a:buFontTx/>
              <a:buNone/>
              <a:tabLst/>
              <a:defRPr/>
            </a:pPr>
            <a:r>
              <a:rPr lang="en-US" altLang="zh-CN" sz="1600">
                <a:solidFill>
                  <a:srgbClr val="333333"/>
                </a:solidFill>
                <a:latin typeface="Helvetica Neue"/>
                <a:ea typeface="Alibaba PuHuiTi B"/>
              </a:rPr>
              <a:t>MySQL</a:t>
            </a:r>
            <a:r>
              <a:rPr lang="zh-CN" altLang="en-US" sz="1600">
                <a:solidFill>
                  <a:srgbClr val="333333"/>
                </a:solidFill>
                <a:latin typeface="Helvetica Neue"/>
                <a:ea typeface="Alibaba PuHuiTi B"/>
              </a:rPr>
              <a:t>通过</a:t>
            </a:r>
            <a:r>
              <a:rPr lang="en-US" altLang="zh-CN" sz="1600">
                <a:solidFill>
                  <a:srgbClr val="333333"/>
                </a:solidFill>
                <a:highlight>
                  <a:srgbClr val="FFFF00"/>
                </a:highlight>
                <a:latin typeface="Helvetica Neue"/>
                <a:ea typeface="Alibaba PuHuiTi B"/>
              </a:rPr>
              <a:t>REGEXP</a:t>
            </a:r>
            <a:r>
              <a:rPr lang="zh-CN" altLang="en-US" sz="1600">
                <a:solidFill>
                  <a:srgbClr val="333333"/>
                </a:solidFill>
                <a:highlight>
                  <a:srgbClr val="FFFF00"/>
                </a:highlight>
                <a:latin typeface="Helvetica Neue"/>
                <a:ea typeface="Alibaba PuHuiTi B"/>
              </a:rPr>
              <a:t>关键字</a:t>
            </a:r>
            <a:r>
              <a:rPr lang="zh-CN" altLang="en-US" sz="1600">
                <a:solidFill>
                  <a:srgbClr val="333333"/>
                </a:solidFill>
                <a:latin typeface="Helvetica Neue"/>
                <a:ea typeface="Alibaba PuHuiTi B"/>
              </a:rPr>
              <a:t>支持正则表达式进行字符串匹配。</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
        <p:nvSpPr>
          <p:cNvPr id="17" name="文本占位符 3">
            <a:extLst>
              <a:ext uri="{FF2B5EF4-FFF2-40B4-BE49-F238E27FC236}">
                <a16:creationId xmlns:a16="http://schemas.microsoft.com/office/drawing/2014/main" id="{101158DB-3191-4315-A00F-8ACC5897E5AE}"/>
              </a:ext>
            </a:extLst>
          </p:cNvPr>
          <p:cNvSpPr txBox="1">
            <a:spLocks/>
          </p:cNvSpPr>
          <p:nvPr/>
        </p:nvSpPr>
        <p:spPr>
          <a:xfrm>
            <a:off x="587788" y="258998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graphicFrame>
        <p:nvGraphicFramePr>
          <p:cNvPr id="19" name="表格 18">
            <a:extLst>
              <a:ext uri="{FF2B5EF4-FFF2-40B4-BE49-F238E27FC236}">
                <a16:creationId xmlns:a16="http://schemas.microsoft.com/office/drawing/2014/main" id="{0A0380C0-C3EA-4FDC-9744-B97375D6F4FA}"/>
              </a:ext>
            </a:extLst>
          </p:cNvPr>
          <p:cNvGraphicFramePr>
            <a:graphicFrameLocks noGrp="1"/>
          </p:cNvGraphicFramePr>
          <p:nvPr>
            <p:extLst>
              <p:ext uri="{D42A27DB-BD31-4B8C-83A1-F6EECF244321}">
                <p14:modId xmlns:p14="http://schemas.microsoft.com/office/powerpoint/2010/main" val="3084481188"/>
              </p:ext>
            </p:extLst>
          </p:nvPr>
        </p:nvGraphicFramePr>
        <p:xfrm>
          <a:off x="710880" y="3156961"/>
          <a:ext cx="9847385" cy="3267214"/>
        </p:xfrm>
        <a:graphic>
          <a:graphicData uri="http://schemas.openxmlformats.org/drawingml/2006/table">
            <a:tbl>
              <a:tblPr firstRow="1" firstCol="1" bandRow="1">
                <a:tableStyleId>{5C22544A-7EE6-4342-B048-85BDC9FD1C3A}</a:tableStyleId>
              </a:tblPr>
              <a:tblGrid>
                <a:gridCol w="2495415">
                  <a:extLst>
                    <a:ext uri="{9D8B030D-6E8A-4147-A177-3AD203B41FA5}">
                      <a16:colId xmlns:a16="http://schemas.microsoft.com/office/drawing/2014/main" val="721241278"/>
                    </a:ext>
                  </a:extLst>
                </a:gridCol>
                <a:gridCol w="7351970">
                  <a:extLst>
                    <a:ext uri="{9D8B030D-6E8A-4147-A177-3AD203B41FA5}">
                      <a16:colId xmlns:a16="http://schemas.microsoft.com/office/drawing/2014/main" val="2618205001"/>
                    </a:ext>
                  </a:extLst>
                </a:gridCol>
              </a:tblGrid>
              <a:tr h="359746">
                <a:tc>
                  <a:txBody>
                    <a:bodyPr/>
                    <a:lstStyle/>
                    <a:p>
                      <a:pPr indent="-547370" algn="ctr"/>
                      <a:r>
                        <a:rPr lang="zh-CN" sz="1600" kern="0">
                          <a:effectLst/>
                        </a:rPr>
                        <a:t>模式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23218" marR="23218" marT="23218" marB="23218"/>
                </a:tc>
                <a:tc>
                  <a:txBody>
                    <a:bodyPr/>
                    <a:lstStyle/>
                    <a:p>
                      <a:pPr marL="0" indent="-547370" algn="ctr" defTabSz="1219200" rtl="0" eaLnBrk="1" latinLnBrk="0" hangingPunct="1"/>
                      <a:r>
                        <a:rPr lang="zh-CN" altLang="en-US" sz="1600" b="1" kern="0">
                          <a:solidFill>
                            <a:schemeClr val="lt1"/>
                          </a:solidFill>
                          <a:effectLst/>
                          <a:latin typeface="+mn-lt"/>
                          <a:ea typeface="+mn-ea"/>
                          <a:cs typeface="+mn-cs"/>
                        </a:rPr>
                        <a:t>描述</a:t>
                      </a:r>
                    </a:p>
                  </a:txBody>
                  <a:tcPr marL="23218" marR="23218" marT="23218" marB="23218"/>
                </a:tc>
                <a:extLst>
                  <a:ext uri="{0D108BD9-81ED-4DB2-BD59-A6C34878D82A}">
                    <a16:rowId xmlns:a16="http://schemas.microsoft.com/office/drawing/2014/main" val="3733199156"/>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匹配输入字符串的开始位置。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938556906"/>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匹配输入字符串的结束位置。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4112756465"/>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匹配除</a:t>
                      </a:r>
                      <a:r>
                        <a:rPr lang="en-US" sz="1400" kern="0">
                          <a:effectLst/>
                        </a:rPr>
                        <a:t> "\n" </a:t>
                      </a:r>
                      <a:r>
                        <a:rPr lang="zh-CN" sz="1400" kern="0">
                          <a:effectLst/>
                        </a:rPr>
                        <a:t>之外的任何单个字符。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271854350"/>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字符集合。匹配所包含的任意一个字符。例如，</a:t>
                      </a:r>
                      <a:r>
                        <a:rPr lang="en-US" sz="1400" kern="0">
                          <a:effectLst/>
                        </a:rPr>
                        <a:t> '[abc]' </a:t>
                      </a:r>
                      <a:r>
                        <a:rPr lang="zh-CN" sz="1400" kern="0">
                          <a:effectLst/>
                        </a:rPr>
                        <a:t>可以匹配</a:t>
                      </a:r>
                      <a:r>
                        <a:rPr lang="en-US" sz="1400" kern="0">
                          <a:effectLst/>
                        </a:rPr>
                        <a:t> "plain" </a:t>
                      </a:r>
                      <a:r>
                        <a:rPr lang="zh-CN" sz="1400" kern="0">
                          <a:effectLst/>
                        </a:rPr>
                        <a:t>中的</a:t>
                      </a:r>
                      <a:r>
                        <a:rPr lang="en-US" sz="1400" kern="0">
                          <a:effectLst/>
                        </a:rPr>
                        <a:t> 'a'</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008821518"/>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负值字符集合。匹配未包含的任意字符。例如，</a:t>
                      </a:r>
                      <a:r>
                        <a:rPr lang="en-US" sz="1400" kern="0">
                          <a:effectLst/>
                        </a:rPr>
                        <a:t> '[^abc]' </a:t>
                      </a:r>
                      <a:r>
                        <a:rPr lang="zh-CN" sz="1400" kern="0">
                          <a:effectLst/>
                        </a:rPr>
                        <a:t>可以匹配</a:t>
                      </a:r>
                      <a:r>
                        <a:rPr lang="en-US" sz="1400" kern="0">
                          <a:effectLst/>
                        </a:rPr>
                        <a:t> "plain" </a:t>
                      </a:r>
                      <a:r>
                        <a:rPr lang="zh-CN" sz="1400" kern="0">
                          <a:effectLst/>
                        </a:rPr>
                        <a:t>中的</a:t>
                      </a:r>
                      <a:r>
                        <a:rPr lang="en-US" sz="1400" kern="0">
                          <a:effectLst/>
                        </a:rPr>
                        <a:t>'p'</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155566897"/>
                  </a:ext>
                </a:extLst>
              </a:tr>
              <a:tr h="385782">
                <a:tc>
                  <a:txBody>
                    <a:bodyPr/>
                    <a:lstStyle/>
                    <a:p>
                      <a:pPr indent="-547370" algn="l">
                        <a:lnSpc>
                          <a:spcPts val="2400"/>
                        </a:lnSpc>
                      </a:pPr>
                      <a:r>
                        <a:rPr lang="en-US" sz="1600" kern="0">
                          <a:effectLst/>
                        </a:rPr>
                        <a:t>p1|p2|p3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a:t>
                      </a:r>
                      <a:r>
                        <a:rPr lang="en-US" sz="1400" kern="0">
                          <a:effectLst/>
                        </a:rPr>
                        <a:t> p1 </a:t>
                      </a:r>
                      <a:r>
                        <a:rPr lang="zh-CN" sz="1400" kern="0">
                          <a:effectLst/>
                        </a:rPr>
                        <a:t>或</a:t>
                      </a:r>
                      <a:r>
                        <a:rPr lang="en-US" sz="1400" kern="0">
                          <a:effectLst/>
                        </a:rPr>
                        <a:t> p2 </a:t>
                      </a:r>
                      <a:r>
                        <a:rPr lang="zh-CN" sz="1400" kern="0">
                          <a:effectLst/>
                        </a:rPr>
                        <a:t>或</a:t>
                      </a:r>
                      <a:r>
                        <a:rPr lang="en-US" sz="1400" kern="0">
                          <a:effectLst/>
                        </a:rPr>
                        <a:t> p3</a:t>
                      </a:r>
                      <a:r>
                        <a:rPr lang="zh-CN" sz="1400" kern="0">
                          <a:effectLst/>
                        </a:rPr>
                        <a:t>。例如，</a:t>
                      </a:r>
                      <a:r>
                        <a:rPr lang="en-US" sz="1400" kern="0">
                          <a:effectLst/>
                        </a:rPr>
                        <a:t>'z|food' </a:t>
                      </a:r>
                      <a:r>
                        <a:rPr lang="zh-CN" sz="1400" kern="0">
                          <a:effectLst/>
                        </a:rPr>
                        <a:t>能匹配</a:t>
                      </a:r>
                      <a:r>
                        <a:rPr lang="en-US" sz="1400" kern="0">
                          <a:effectLst/>
                        </a:rPr>
                        <a:t> "z" </a:t>
                      </a:r>
                      <a:r>
                        <a:rPr lang="zh-CN" sz="1400" kern="0">
                          <a:effectLst/>
                        </a:rPr>
                        <a:t>或</a:t>
                      </a:r>
                      <a:r>
                        <a:rPr lang="en-US" sz="1400" kern="0">
                          <a:effectLst/>
                        </a:rPr>
                        <a:t> "food"</a:t>
                      </a:r>
                      <a:r>
                        <a:rPr lang="zh-CN" sz="1400" kern="0">
                          <a:effectLst/>
                        </a:rPr>
                        <a:t>。</a:t>
                      </a:r>
                      <a:r>
                        <a:rPr lang="en-US" sz="1400" kern="0">
                          <a:effectLst/>
                        </a:rPr>
                        <a:t>'(z|f)ood' </a:t>
                      </a:r>
                      <a:r>
                        <a:rPr lang="zh-CN" sz="1400" kern="0">
                          <a:effectLst/>
                        </a:rPr>
                        <a:t>则匹配</a:t>
                      </a:r>
                      <a:r>
                        <a:rPr lang="en-US" sz="1400" kern="0">
                          <a:effectLst/>
                        </a:rPr>
                        <a:t> "zood" </a:t>
                      </a:r>
                      <a:r>
                        <a:rPr lang="zh-CN" sz="1400" kern="0">
                          <a:effectLst/>
                        </a:rPr>
                        <a:t>或</a:t>
                      </a:r>
                      <a:r>
                        <a:rPr lang="en-US" sz="1400" kern="0">
                          <a:effectLst/>
                        </a:rPr>
                        <a:t> "food"</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1088059628"/>
                  </a:ext>
                </a:extLst>
              </a:tr>
            </a:tbl>
          </a:graphicData>
        </a:graphic>
      </p:graphicFrame>
    </p:spTree>
    <p:extLst>
      <p:ext uri="{BB962C8B-B14F-4D97-AF65-F5344CB8AC3E}">
        <p14:creationId xmlns:p14="http://schemas.microsoft.com/office/powerpoint/2010/main" val="17843612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graphicFrame>
        <p:nvGraphicFramePr>
          <p:cNvPr id="2" name="表格 1">
            <a:extLst>
              <a:ext uri="{FF2B5EF4-FFF2-40B4-BE49-F238E27FC236}">
                <a16:creationId xmlns:a16="http://schemas.microsoft.com/office/drawing/2014/main" id="{6C915098-B387-426E-A2DE-F55B90811A40}"/>
              </a:ext>
            </a:extLst>
          </p:cNvPr>
          <p:cNvGraphicFramePr>
            <a:graphicFrameLocks noGrp="1"/>
          </p:cNvGraphicFramePr>
          <p:nvPr>
            <p:extLst>
              <p:ext uri="{D42A27DB-BD31-4B8C-83A1-F6EECF244321}">
                <p14:modId xmlns:p14="http://schemas.microsoft.com/office/powerpoint/2010/main" val="524596724"/>
              </p:ext>
            </p:extLst>
          </p:nvPr>
        </p:nvGraphicFramePr>
        <p:xfrm>
          <a:off x="649334" y="1526054"/>
          <a:ext cx="10982889" cy="3203394"/>
        </p:xfrm>
        <a:graphic>
          <a:graphicData uri="http://schemas.openxmlformats.org/drawingml/2006/table">
            <a:tbl>
              <a:tblPr firstRow="1" firstCol="1" bandRow="1">
                <a:tableStyleId>{5C22544A-7EE6-4342-B048-85BDC9FD1C3A}</a:tableStyleId>
              </a:tblPr>
              <a:tblGrid>
                <a:gridCol w="2757516">
                  <a:extLst>
                    <a:ext uri="{9D8B030D-6E8A-4147-A177-3AD203B41FA5}">
                      <a16:colId xmlns:a16="http://schemas.microsoft.com/office/drawing/2014/main" val="721241278"/>
                    </a:ext>
                  </a:extLst>
                </a:gridCol>
                <a:gridCol w="8225373">
                  <a:extLst>
                    <a:ext uri="{9D8B030D-6E8A-4147-A177-3AD203B41FA5}">
                      <a16:colId xmlns:a16="http://schemas.microsoft.com/office/drawing/2014/main" val="2618205001"/>
                    </a:ext>
                  </a:extLst>
                </a:gridCol>
              </a:tblGrid>
              <a:tr h="584914">
                <a:tc>
                  <a:txBody>
                    <a:bodyPr/>
                    <a:lstStyle/>
                    <a:p>
                      <a:pPr indent="-547370" algn="ctr"/>
                      <a:r>
                        <a:rPr lang="zh-CN" sz="1600" kern="0">
                          <a:effectLst/>
                        </a:rPr>
                        <a:t>模式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23218" marR="23218" marT="23218" marB="23218"/>
                </a:tc>
                <a:tc>
                  <a:txBody>
                    <a:bodyPr/>
                    <a:lstStyle/>
                    <a:p>
                      <a:pPr indent="-547370" algn="ctr"/>
                      <a:r>
                        <a:rPr lang="zh-CN" sz="1600" kern="0">
                          <a:effectLst/>
                        </a:rPr>
                        <a:t>描述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23218" marR="23218" marT="23218" marB="23218"/>
                </a:tc>
                <a:extLst>
                  <a:ext uri="{0D108BD9-81ED-4DB2-BD59-A6C34878D82A}">
                    <a16:rowId xmlns:a16="http://schemas.microsoft.com/office/drawing/2014/main" val="3733199156"/>
                  </a:ext>
                </a:extLst>
              </a:tr>
              <a:tr h="438801">
                <a:tc>
                  <a:txBody>
                    <a:bodyPr/>
                    <a:lstStyle/>
                    <a:p>
                      <a:pPr indent="-547370">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600" kern="0">
                          <a:effectLst/>
                        </a:rPr>
                        <a:t>匹配前面的子表达式零次或多次。例如，</a:t>
                      </a:r>
                      <a:r>
                        <a:rPr lang="en-US" sz="1600" kern="0">
                          <a:effectLst/>
                        </a:rPr>
                        <a:t>zo* </a:t>
                      </a:r>
                      <a:r>
                        <a:rPr lang="zh-CN" sz="1600" kern="0">
                          <a:effectLst/>
                        </a:rPr>
                        <a:t>能匹配</a:t>
                      </a:r>
                      <a:r>
                        <a:rPr lang="en-US" sz="1600" kern="0">
                          <a:effectLst/>
                        </a:rPr>
                        <a:t> "z" </a:t>
                      </a:r>
                      <a:r>
                        <a:rPr lang="zh-CN" sz="1600" kern="0">
                          <a:effectLst/>
                        </a:rPr>
                        <a:t>以及</a:t>
                      </a:r>
                      <a:r>
                        <a:rPr lang="en-US" sz="1600" kern="0">
                          <a:effectLst/>
                        </a:rPr>
                        <a:t> "zoo"</a:t>
                      </a:r>
                      <a:r>
                        <a:rPr lang="zh-CN" sz="1600" kern="0">
                          <a:effectLst/>
                        </a:rPr>
                        <a:t>。</a:t>
                      </a:r>
                      <a:r>
                        <a:rPr lang="en-US" sz="1600" kern="0">
                          <a:effectLst/>
                        </a:rPr>
                        <a:t>* </a:t>
                      </a:r>
                      <a:r>
                        <a:rPr lang="zh-CN" sz="1600" kern="0">
                          <a:effectLst/>
                        </a:rPr>
                        <a:t>等价于</a:t>
                      </a:r>
                      <a:r>
                        <a:rPr lang="en-US" sz="1600" kern="0">
                          <a:effectLst/>
                        </a:rPr>
                        <a:t>{0,}</a:t>
                      </a:r>
                      <a:r>
                        <a:rPr lang="zh-CN"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285422030"/>
                  </a:ext>
                </a:extLst>
              </a:tr>
              <a:tr h="751327">
                <a:tc>
                  <a:txBody>
                    <a:bodyPr/>
                    <a:lstStyle/>
                    <a:p>
                      <a:pPr indent="-547370">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600" kern="0">
                          <a:effectLst/>
                        </a:rPr>
                        <a:t>匹配前面的子表达式一次或多次。例如，</a:t>
                      </a:r>
                      <a:r>
                        <a:rPr lang="en-US" sz="1600" kern="0">
                          <a:effectLst/>
                        </a:rPr>
                        <a:t>'zo+' </a:t>
                      </a:r>
                      <a:r>
                        <a:rPr lang="zh-CN" sz="1600" kern="0">
                          <a:effectLst/>
                        </a:rPr>
                        <a:t>能匹配</a:t>
                      </a:r>
                      <a:r>
                        <a:rPr lang="en-US" sz="1600" kern="0">
                          <a:effectLst/>
                        </a:rPr>
                        <a:t> "zo" </a:t>
                      </a:r>
                      <a:r>
                        <a:rPr lang="zh-CN" sz="1600" kern="0">
                          <a:effectLst/>
                        </a:rPr>
                        <a:t>以及</a:t>
                      </a:r>
                      <a:r>
                        <a:rPr lang="en-US" sz="1600" kern="0">
                          <a:effectLst/>
                        </a:rPr>
                        <a:t> "zoo"</a:t>
                      </a:r>
                      <a:r>
                        <a:rPr lang="zh-CN" sz="1600" kern="0">
                          <a:effectLst/>
                        </a:rPr>
                        <a:t>，但不能匹配</a:t>
                      </a:r>
                      <a:r>
                        <a:rPr lang="en-US" sz="1600" kern="0">
                          <a:effectLst/>
                        </a:rPr>
                        <a:t> "z"</a:t>
                      </a:r>
                      <a:r>
                        <a:rPr lang="zh-CN" sz="1600" kern="0">
                          <a:effectLst/>
                        </a:rPr>
                        <a:t>。</a:t>
                      </a:r>
                      <a:r>
                        <a:rPr lang="en-US" sz="1600" kern="0">
                          <a:effectLst/>
                        </a:rPr>
                        <a:t>+ </a:t>
                      </a:r>
                      <a:r>
                        <a:rPr lang="zh-CN" sz="1600" kern="0">
                          <a:effectLst/>
                        </a:rPr>
                        <a:t>等价于</a:t>
                      </a:r>
                      <a:r>
                        <a:rPr lang="en-US" sz="1600" kern="0">
                          <a:effectLst/>
                        </a:rPr>
                        <a:t> {1,}</a:t>
                      </a:r>
                      <a:r>
                        <a:rPr lang="zh-CN"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793613270"/>
                  </a:ext>
                </a:extLst>
              </a:tr>
              <a:tr h="729762">
                <a:tc>
                  <a:txBody>
                    <a:bodyPr/>
                    <a:lstStyle/>
                    <a:p>
                      <a:pPr indent="-547370">
                        <a:lnSpc>
                          <a:spcPts val="2400"/>
                        </a:lnSpc>
                      </a:pPr>
                      <a:r>
                        <a:rPr lang="en-US" sz="1600" kern="0">
                          <a:effectLst/>
                        </a:rPr>
                        <a:t>{n}</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en-US" sz="1600" kern="0">
                          <a:effectLst/>
                        </a:rPr>
                        <a:t>n </a:t>
                      </a:r>
                      <a:r>
                        <a:rPr lang="zh-CN" sz="1600" kern="0">
                          <a:effectLst/>
                        </a:rPr>
                        <a:t>是一个非负整数。匹配确定的</a:t>
                      </a:r>
                      <a:r>
                        <a:rPr lang="en-US" sz="1600" kern="0">
                          <a:effectLst/>
                        </a:rPr>
                        <a:t> n </a:t>
                      </a:r>
                      <a:r>
                        <a:rPr lang="zh-CN" sz="1600" kern="0">
                          <a:effectLst/>
                        </a:rPr>
                        <a:t>次。例如，</a:t>
                      </a:r>
                      <a:r>
                        <a:rPr lang="en-US" sz="1600" kern="0">
                          <a:effectLst/>
                        </a:rPr>
                        <a:t>'o{2}' </a:t>
                      </a:r>
                      <a:r>
                        <a:rPr lang="zh-CN" sz="1600" kern="0">
                          <a:effectLst/>
                        </a:rPr>
                        <a:t>不能匹配</a:t>
                      </a:r>
                      <a:r>
                        <a:rPr lang="en-US" sz="1600" kern="0">
                          <a:effectLst/>
                        </a:rPr>
                        <a:t> "Bob" </a:t>
                      </a:r>
                      <a:r>
                        <a:rPr lang="zh-CN" sz="1600" kern="0">
                          <a:effectLst/>
                        </a:rPr>
                        <a:t>中的</a:t>
                      </a:r>
                      <a:r>
                        <a:rPr lang="en-US" sz="1600" kern="0">
                          <a:effectLst/>
                        </a:rPr>
                        <a:t> 'o'</a:t>
                      </a:r>
                      <a:r>
                        <a:rPr lang="zh-CN" sz="1600" kern="0">
                          <a:effectLst/>
                        </a:rPr>
                        <a:t>，但是能匹配 </a:t>
                      </a:r>
                      <a:r>
                        <a:rPr lang="en-US" sz="1600" kern="0">
                          <a:effectLst/>
                        </a:rPr>
                        <a:t>"food" </a:t>
                      </a:r>
                      <a:r>
                        <a:rPr lang="zh-CN" sz="1600" kern="0">
                          <a:effectLst/>
                        </a:rPr>
                        <a:t>中的两个</a:t>
                      </a:r>
                      <a:r>
                        <a:rPr lang="en-US" sz="1600" kern="0">
                          <a:effectLst/>
                        </a:rPr>
                        <a:t> o</a:t>
                      </a:r>
                      <a:r>
                        <a:rPr lang="zh-CN"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586437368"/>
                  </a:ext>
                </a:extLst>
              </a:tr>
              <a:tr h="698590">
                <a:tc>
                  <a:txBody>
                    <a:bodyPr/>
                    <a:lstStyle/>
                    <a:p>
                      <a:pPr indent="-547370">
                        <a:lnSpc>
                          <a:spcPts val="2400"/>
                        </a:lnSpc>
                      </a:pPr>
                      <a:r>
                        <a:rPr lang="en-US" sz="1600" kern="0">
                          <a:effectLst/>
                        </a:rPr>
                        <a:t>{n,m}</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en-US" sz="1600" kern="0">
                          <a:effectLst/>
                        </a:rPr>
                        <a:t>m </a:t>
                      </a:r>
                      <a:r>
                        <a:rPr lang="zh-CN" sz="1600" kern="0">
                          <a:effectLst/>
                        </a:rPr>
                        <a:t>和</a:t>
                      </a:r>
                      <a:r>
                        <a:rPr lang="en-US" sz="1600" kern="0">
                          <a:effectLst/>
                        </a:rPr>
                        <a:t> n </a:t>
                      </a:r>
                      <a:r>
                        <a:rPr lang="zh-CN" sz="1600" kern="0">
                          <a:effectLst/>
                        </a:rPr>
                        <a:t>均为非负整数，其中</a:t>
                      </a:r>
                      <a:r>
                        <a:rPr lang="en-US" sz="1600" kern="0">
                          <a:effectLst/>
                        </a:rPr>
                        <a:t>n &lt;= m</a:t>
                      </a:r>
                      <a:r>
                        <a:rPr lang="zh-CN" sz="1600" kern="0">
                          <a:effectLst/>
                        </a:rPr>
                        <a:t>。最少匹配</a:t>
                      </a:r>
                      <a:r>
                        <a:rPr lang="en-US" sz="1600" kern="0">
                          <a:effectLst/>
                        </a:rPr>
                        <a:t> n </a:t>
                      </a:r>
                      <a:r>
                        <a:rPr lang="zh-CN" sz="1600" kern="0">
                          <a:effectLst/>
                        </a:rPr>
                        <a:t>次且最多匹配</a:t>
                      </a:r>
                      <a:r>
                        <a:rPr lang="en-US" sz="1600" kern="0">
                          <a:effectLst/>
                        </a:rPr>
                        <a:t> m </a:t>
                      </a:r>
                      <a:r>
                        <a:rPr lang="zh-CN" sz="1600" kern="0">
                          <a:effectLst/>
                        </a:rPr>
                        <a:t>次。</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1619464205"/>
                  </a:ext>
                </a:extLst>
              </a:tr>
            </a:tbl>
          </a:graphicData>
        </a:graphic>
      </p:graphicFrame>
      <p:sp>
        <p:nvSpPr>
          <p:cNvPr id="13" name="文本占位符 3">
            <a:extLst>
              <a:ext uri="{FF2B5EF4-FFF2-40B4-BE49-F238E27FC236}">
                <a16:creationId xmlns:a16="http://schemas.microsoft.com/office/drawing/2014/main" id="{71E96D14-E0DB-452F-A887-948A990AF509}"/>
              </a:ext>
            </a:extLst>
          </p:cNvPr>
          <p:cNvSpPr txBox="1">
            <a:spLocks/>
          </p:cNvSpPr>
          <p:nvPr/>
        </p:nvSpPr>
        <p:spPr>
          <a:xfrm>
            <a:off x="508657" y="836764"/>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extLst>
      <p:ext uri="{BB962C8B-B14F-4D97-AF65-F5344CB8AC3E}">
        <p14:creationId xmlns:p14="http://schemas.microsoft.com/office/powerpoint/2010/main" val="23096088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8" name="文本框 17">
            <a:extLst>
              <a:ext uri="{FF2B5EF4-FFF2-40B4-BE49-F238E27FC236}">
                <a16:creationId xmlns:a16="http://schemas.microsoft.com/office/drawing/2014/main" id="{5C04A52B-2697-4B3C-BEB6-CE88769DA66F}"/>
              </a:ext>
            </a:extLst>
          </p:cNvPr>
          <p:cNvSpPr txBox="1"/>
          <p:nvPr/>
        </p:nvSpPr>
        <p:spPr>
          <a:xfrm>
            <a:off x="710880" y="1580111"/>
            <a:ext cx="9893543" cy="4247317"/>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在字符串开始处进行匹配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在字符串末尾开始匹配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en-US" altLang="zh-CN" b="1" kern="100">
              <a:solidFill>
                <a:srgbClr val="000080"/>
              </a:solidFill>
              <a:latin typeface="等线" panose="02010600030101010101" pitchFamily="2" charset="-122"/>
              <a:ea typeface="等线" panose="02010600030101010101" pitchFamily="2" charset="-122"/>
              <a:cs typeface="Times New Roman" panose="02020603050405020304" pitchFamily="18" charset="0"/>
            </a:endParaRPr>
          </a:p>
          <a:p>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匹配任意字符</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匹配括号内的任意单个字符</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'[xyz]'</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'[xaz]'</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523404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892723" y="1580111"/>
            <a:ext cx="9893543"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注意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符合只有在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内才是取反的意思，在别的地方都是表示开始处匹配</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个或多个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包括空字符串。</a:t>
            </a:r>
            <a:r>
              <a:rPr kumimoji="0" lang="zh-CN" altLang="zh-CN" sz="18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可以作为占位符使用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有没有指定字符都可以匹配到数据</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个或者多个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但是不包括空字符</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009681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892723" y="1580111"/>
            <a:ext cx="9893543"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个或者</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a1|a2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或者</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a2</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a{m}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'au{4}c'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'au{3}c'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31260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892723" y="1580111"/>
            <a:ext cx="9893543"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a{m,n}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和</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'au{3,5}c'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'au{4,5}c'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'au{5,10}c'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(abc) abc</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作为一个序列匹配，不用括号括起来都是用单个字符去匹配，如果要把多个字符作为一个整体去匹配就需要用到括号，所以括号适合上面的所有情况。</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'x(ab){1,2}y'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918412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的多表操作</a:t>
            </a:r>
            <a:br>
              <a:rPr kumimoji="1" lang="en-US" altLang="zh-CN"/>
            </a:br>
            <a:endParaRPr kumimoji="1" lang="zh-CN" altLang="en-US" dirty="0"/>
          </a:p>
        </p:txBody>
      </p:sp>
    </p:spTree>
    <p:extLst>
      <p:ext uri="{BB962C8B-B14F-4D97-AF65-F5344CB8AC3E}">
        <p14:creationId xmlns:p14="http://schemas.microsoft.com/office/powerpoint/2010/main" val="475132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31522" y="1457271"/>
            <a:ext cx="10749598" cy="4219575"/>
          </a:xfrm>
        </p:spPr>
        <p:txBody>
          <a:bodyPr/>
          <a:lstStyle/>
          <a:p>
            <a:pPr marL="0" indent="0">
              <a:buNone/>
            </a:pPr>
            <a:endParaRPr lang="zh-CN" altLang="en-US"/>
          </a:p>
          <a:p>
            <a:pPr>
              <a:buFont typeface="Wingdings" panose="05000000000000000000" pitchFamily="2" charset="2"/>
              <a:buChar char="u"/>
            </a:pPr>
            <a:r>
              <a:rPr lang="zh-CN" altLang="en-US"/>
              <a:t>机器语言</a:t>
            </a:r>
            <a:endParaRPr lang="en-US" altLang="zh-CN"/>
          </a:p>
          <a:p>
            <a:pPr marL="0" indent="0">
              <a:buNone/>
            </a:pPr>
            <a:endParaRPr lang="en-US" altLang="zh-CN"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计算机语言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pic>
        <p:nvPicPr>
          <p:cNvPr id="4098" name="Picture 2">
            <a:extLst>
              <a:ext uri="{FF2B5EF4-FFF2-40B4-BE49-F238E27FC236}">
                <a16:creationId xmlns:a16="http://schemas.microsoft.com/office/drawing/2014/main" id="{6DB0D4E5-4838-45AD-8250-3E9C1E22F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821" y="1752546"/>
            <a:ext cx="5715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8936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8" name="文本框 7">
            <a:extLst>
              <a:ext uri="{FF2B5EF4-FFF2-40B4-BE49-F238E27FC236}">
                <a16:creationId xmlns:a16="http://schemas.microsoft.com/office/drawing/2014/main" id="{DC3A3A02-0532-4120-85AA-A14F01594DF6}"/>
              </a:ext>
            </a:extLst>
          </p:cNvPr>
          <p:cNvSpPr txBox="1"/>
          <p:nvPr/>
        </p:nvSpPr>
        <p:spPr>
          <a:xfrm>
            <a:off x="710880" y="1580110"/>
            <a:ext cx="10749598" cy="830997"/>
          </a:xfrm>
          <a:prstGeom prst="rect">
            <a:avLst/>
          </a:prstGeom>
          <a:noFill/>
        </p:spPr>
        <p:txBody>
          <a:bodyPr wrap="square">
            <a:spAutoFit/>
          </a:bodyPr>
          <a:lstStyle/>
          <a:p>
            <a:r>
              <a:rPr lang="zh-CN" altLang="en-US" sz="1600">
                <a:ea typeface="Alibaba PuHuiTi B"/>
              </a:rPr>
              <a:t>实际开发中，一个项目通常需要很多张表才能完成。例如：一个商城项目就需要分类表</a:t>
            </a:r>
            <a:r>
              <a:rPr lang="en-US" altLang="zh-CN" sz="1600">
                <a:ea typeface="Alibaba PuHuiTi B"/>
              </a:rPr>
              <a:t>(category)</a:t>
            </a:r>
            <a:r>
              <a:rPr lang="zh-CN" altLang="en-US" sz="1600">
                <a:ea typeface="Alibaba PuHuiTi B"/>
              </a:rPr>
              <a:t>、商品表</a:t>
            </a:r>
            <a:r>
              <a:rPr lang="en-US" altLang="zh-CN" sz="1600">
                <a:ea typeface="Alibaba PuHuiTi B"/>
              </a:rPr>
              <a:t>(products)</a:t>
            </a:r>
            <a:r>
              <a:rPr lang="zh-CN" altLang="en-US" sz="1600">
                <a:ea typeface="Alibaba PuHuiTi B"/>
              </a:rPr>
              <a:t>、订单表</a:t>
            </a:r>
            <a:r>
              <a:rPr lang="en-US" altLang="zh-CN" sz="1600">
                <a:ea typeface="Alibaba PuHuiTi B"/>
              </a:rPr>
              <a:t>(orders)</a:t>
            </a:r>
            <a:r>
              <a:rPr lang="zh-CN" altLang="en-US" sz="1600">
                <a:ea typeface="Alibaba PuHuiTi B"/>
              </a:rPr>
              <a:t>等多张表。且这些表的数据之间存在一定的关系，接下来我们将在单表的基础上，一起学习多表方面的知识。</a:t>
            </a:r>
          </a:p>
        </p:txBody>
      </p:sp>
      <p:pic>
        <p:nvPicPr>
          <p:cNvPr id="9" name="图片 8" descr="tab_category">
            <a:extLst>
              <a:ext uri="{FF2B5EF4-FFF2-40B4-BE49-F238E27FC236}">
                <a16:creationId xmlns:a16="http://schemas.microsoft.com/office/drawing/2014/main" id="{44AAAD42-28E6-4FCB-BC37-610C6D3E72E1}"/>
              </a:ext>
            </a:extLst>
          </p:cNvPr>
          <p:cNvPicPr/>
          <p:nvPr/>
        </p:nvPicPr>
        <p:blipFill>
          <a:blip r:embed="rId3"/>
          <a:stretch>
            <a:fillRect/>
          </a:stretch>
        </p:blipFill>
        <p:spPr>
          <a:xfrm>
            <a:off x="3320629" y="2561877"/>
            <a:ext cx="3551521" cy="3764130"/>
          </a:xfrm>
          <a:prstGeom prst="rect">
            <a:avLst/>
          </a:prstGeom>
        </p:spPr>
      </p:pic>
    </p:spTree>
    <p:extLst>
      <p:ext uri="{BB962C8B-B14F-4D97-AF65-F5344CB8AC3E}">
        <p14:creationId xmlns:p14="http://schemas.microsoft.com/office/powerpoint/2010/main" val="20505634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p>
        </p:txBody>
      </p:sp>
      <p:sp>
        <p:nvSpPr>
          <p:cNvPr id="8" name="文本框 7">
            <a:extLst>
              <a:ext uri="{FF2B5EF4-FFF2-40B4-BE49-F238E27FC236}">
                <a16:creationId xmlns:a16="http://schemas.microsoft.com/office/drawing/2014/main" id="{DC3A3A02-0532-4120-85AA-A14F01594DF6}"/>
              </a:ext>
            </a:extLst>
          </p:cNvPr>
          <p:cNvSpPr txBox="1"/>
          <p:nvPr/>
        </p:nvSpPr>
        <p:spPr>
          <a:xfrm>
            <a:off x="721201" y="2157076"/>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一对一关系</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7" name="文本框 6">
            <a:extLst>
              <a:ext uri="{FF2B5EF4-FFF2-40B4-BE49-F238E27FC236}">
                <a16:creationId xmlns:a16="http://schemas.microsoft.com/office/drawing/2014/main" id="{DBD2FA41-A5C9-434A-B86E-5FE2F3E6C4EF}"/>
              </a:ext>
            </a:extLst>
          </p:cNvPr>
          <p:cNvSpPr txBox="1"/>
          <p:nvPr/>
        </p:nvSpPr>
        <p:spPr>
          <a:xfrm>
            <a:off x="835050" y="2732435"/>
            <a:ext cx="10521899" cy="861774"/>
          </a:xfrm>
          <a:prstGeom prst="rect">
            <a:avLst/>
          </a:prstGeom>
          <a:noFill/>
        </p:spPr>
        <p:txBody>
          <a:bodyPr wrap="square">
            <a:spAutoFit/>
          </a:bodyPr>
          <a:lstStyle/>
          <a:p>
            <a:pPr marL="285750" indent="-285750" algn="l">
              <a:buFont typeface="Arial" panose="020B0604020202020204" pitchFamily="34" charset="0"/>
              <a:buChar char="•"/>
            </a:pPr>
            <a:r>
              <a:rPr lang="zh-CN" altLang="en-US" sz="1600">
                <a:ea typeface="Alibaba PuHuiTi B"/>
              </a:rPr>
              <a:t>一个学生只有一张身份证；一张身份证只能对应一学生。</a:t>
            </a:r>
            <a:endParaRPr lang="en-US" altLang="zh-CN" sz="1600">
              <a:ea typeface="Alibaba PuHuiTi B"/>
            </a:endParaRPr>
          </a:p>
          <a:p>
            <a:pPr marL="285750" indent="-285750" algn="l">
              <a:buFont typeface="Arial" panose="020B0604020202020204" pitchFamily="34" charset="0"/>
              <a:buChar char="•"/>
            </a:pPr>
            <a:r>
              <a:rPr lang="zh-CN" altLang="en-US" sz="1600">
                <a:ea typeface="Alibaba PuHuiTi B"/>
              </a:rPr>
              <a:t>在任一表中添加唯一外键，指向另一方主键，确保一对一关系。</a:t>
            </a:r>
            <a:endParaRPr lang="en-US" altLang="zh-CN" sz="1600">
              <a:ea typeface="Alibaba PuHuiTi B"/>
            </a:endParaRPr>
          </a:p>
          <a:p>
            <a:pPr marL="285750" indent="-285750" algn="l">
              <a:buFont typeface="Arial" panose="020B0604020202020204" pitchFamily="34" charset="0"/>
              <a:buChar char="•"/>
            </a:pPr>
            <a:r>
              <a:rPr lang="zh-CN" altLang="en-US" sz="1600">
                <a:ea typeface="Alibaba PuHuiTi B"/>
              </a:rPr>
              <a:t>一般一对一关系很少见，遇到一对一关系的表最好是合并表</a:t>
            </a:r>
            <a:r>
              <a:rPr lang="zh-CN" altLang="en-US" b="0" i="0">
                <a:solidFill>
                  <a:srgbClr val="494949"/>
                </a:solidFill>
                <a:effectLst/>
                <a:latin typeface="courier new" panose="02070309020205020404" pitchFamily="49" charset="0"/>
              </a:rPr>
              <a:t>。</a:t>
            </a:r>
            <a:endParaRPr lang="zh-CN" altLang="en-US" b="0" i="0">
              <a:solidFill>
                <a:srgbClr val="494949"/>
              </a:solidFill>
              <a:effectLst/>
              <a:latin typeface="PingFang SC"/>
            </a:endParaRPr>
          </a:p>
        </p:txBody>
      </p:sp>
      <p:pic>
        <p:nvPicPr>
          <p:cNvPr id="21" name="图片 20">
            <a:extLst>
              <a:ext uri="{FF2B5EF4-FFF2-40B4-BE49-F238E27FC236}">
                <a16:creationId xmlns:a16="http://schemas.microsoft.com/office/drawing/2014/main" id="{5FC34EB5-6B44-4029-B167-0E3EEBF23560}"/>
              </a:ext>
            </a:extLst>
          </p:cNvPr>
          <p:cNvPicPr>
            <a:picLocks noChangeAspect="1"/>
          </p:cNvPicPr>
          <p:nvPr/>
        </p:nvPicPr>
        <p:blipFill>
          <a:blip r:embed="rId3"/>
          <a:stretch>
            <a:fillRect/>
          </a:stretch>
        </p:blipFill>
        <p:spPr>
          <a:xfrm>
            <a:off x="938579" y="4027184"/>
            <a:ext cx="7667625" cy="2343150"/>
          </a:xfrm>
          <a:prstGeom prst="rect">
            <a:avLst/>
          </a:prstGeom>
        </p:spPr>
      </p:pic>
      <p:sp>
        <p:nvSpPr>
          <p:cNvPr id="9" name="文本框 8">
            <a:extLst>
              <a:ext uri="{FF2B5EF4-FFF2-40B4-BE49-F238E27FC236}">
                <a16:creationId xmlns:a16="http://schemas.microsoft.com/office/drawing/2014/main" id="{312B8194-E942-40B7-A760-33E6E08D210E}"/>
              </a:ext>
            </a:extLst>
          </p:cNvPr>
          <p:cNvSpPr txBox="1"/>
          <p:nvPr/>
        </p:nvSpPr>
        <p:spPr>
          <a:xfrm>
            <a:off x="721200" y="1520162"/>
            <a:ext cx="9170145" cy="646331"/>
          </a:xfrm>
          <a:prstGeom prst="rect">
            <a:avLst/>
          </a:prstGeom>
          <a:noFill/>
        </p:spPr>
        <p:txBody>
          <a:bodyPr wrap="square">
            <a:spAutoFit/>
          </a:bodyPr>
          <a:lstStyle/>
          <a:p>
            <a:r>
              <a:rPr lang="en-US" altLang="zh-CN"/>
              <a:t>MySQL</a:t>
            </a:r>
            <a:r>
              <a:rPr lang="zh-CN" altLang="en-US"/>
              <a:t>多表之间的关系可以概括为：</a:t>
            </a:r>
            <a:r>
              <a:rPr lang="zh-CN" altLang="en-US">
                <a:highlight>
                  <a:srgbClr val="FFFF00"/>
                </a:highlight>
              </a:rPr>
              <a:t>一对一、一对多</a:t>
            </a:r>
            <a:r>
              <a:rPr lang="en-US" altLang="zh-CN">
                <a:highlight>
                  <a:srgbClr val="FFFF00"/>
                </a:highlight>
              </a:rPr>
              <a:t>/</a:t>
            </a:r>
            <a:r>
              <a:rPr lang="zh-CN" altLang="en-US">
                <a:highlight>
                  <a:srgbClr val="FFFF00"/>
                </a:highlight>
              </a:rPr>
              <a:t>多对一关系，多对多</a:t>
            </a:r>
          </a:p>
          <a:p>
            <a:endParaRPr lang="zh-CN" altLang="en-US"/>
          </a:p>
        </p:txBody>
      </p:sp>
    </p:spTree>
    <p:extLst>
      <p:ext uri="{BB962C8B-B14F-4D97-AF65-F5344CB8AC3E}">
        <p14:creationId xmlns:p14="http://schemas.microsoft.com/office/powerpoint/2010/main" val="4492252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p>
        </p:txBody>
      </p:sp>
      <p:sp>
        <p:nvSpPr>
          <p:cNvPr id="10" name="文本框 9">
            <a:extLst>
              <a:ext uri="{FF2B5EF4-FFF2-40B4-BE49-F238E27FC236}">
                <a16:creationId xmlns:a16="http://schemas.microsoft.com/office/drawing/2014/main" id="{8E00B972-5305-443E-A7DB-A3B36EADF6D6}"/>
              </a:ext>
            </a:extLst>
          </p:cNvPr>
          <p:cNvSpPr txBox="1"/>
          <p:nvPr/>
        </p:nvSpPr>
        <p:spPr>
          <a:xfrm>
            <a:off x="587788" y="1749136"/>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一对多</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多对一关系</a:t>
            </a:r>
          </a:p>
        </p:txBody>
      </p:sp>
      <p:sp>
        <p:nvSpPr>
          <p:cNvPr id="13" name="文本框 12">
            <a:extLst>
              <a:ext uri="{FF2B5EF4-FFF2-40B4-BE49-F238E27FC236}">
                <a16:creationId xmlns:a16="http://schemas.microsoft.com/office/drawing/2014/main" id="{56EC4BDE-F099-42FB-9073-DB899C5D8F01}"/>
              </a:ext>
            </a:extLst>
          </p:cNvPr>
          <p:cNvSpPr txBox="1"/>
          <p:nvPr/>
        </p:nvSpPr>
        <p:spPr>
          <a:xfrm>
            <a:off x="833070" y="2268134"/>
            <a:ext cx="901431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部门和员工</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分析：一个部门有多个员工，一个员工只能对应一个部门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实现原则：在多的一方建立外键，指向一的一方的主键</a:t>
            </a:r>
          </a:p>
        </p:txBody>
      </p:sp>
      <p:pic>
        <p:nvPicPr>
          <p:cNvPr id="4" name="图片 3">
            <a:extLst>
              <a:ext uri="{FF2B5EF4-FFF2-40B4-BE49-F238E27FC236}">
                <a16:creationId xmlns:a16="http://schemas.microsoft.com/office/drawing/2014/main" id="{113D96F7-003F-4FE7-9F89-F85B9922AF86}"/>
              </a:ext>
            </a:extLst>
          </p:cNvPr>
          <p:cNvPicPr>
            <a:picLocks noChangeAspect="1"/>
          </p:cNvPicPr>
          <p:nvPr/>
        </p:nvPicPr>
        <p:blipFill>
          <a:blip r:embed="rId3"/>
          <a:stretch>
            <a:fillRect/>
          </a:stretch>
        </p:blipFill>
        <p:spPr>
          <a:xfrm>
            <a:off x="1674935" y="3666537"/>
            <a:ext cx="6362700" cy="2333625"/>
          </a:xfrm>
          <a:prstGeom prst="rect">
            <a:avLst/>
          </a:prstGeom>
        </p:spPr>
      </p:pic>
    </p:spTree>
    <p:extLst>
      <p:ext uri="{BB962C8B-B14F-4D97-AF65-F5344CB8AC3E}">
        <p14:creationId xmlns:p14="http://schemas.microsoft.com/office/powerpoint/2010/main" val="6407751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多对多关系</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07594" y="1889054"/>
            <a:ext cx="999026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ea typeface="Alibaba PuHuiTi B"/>
              </a:rPr>
              <a:t>学生和课程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ea typeface="Alibaba PuHuiTi B"/>
              </a:rPr>
              <a:t>分析：一个学生可以选择很多门课程，一个课程也可以被很多学生选择</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ea typeface="Alibaba PuHuiTi B"/>
              </a:rPr>
              <a:t>原则：多对多关系实现需要借助第三张中间表。中间表至少包含两个字段，将多对多的关系，拆成一对多的关系，中间表至少要有两个外键，这两个外键分别指向原来的那两张表的主键</a:t>
            </a:r>
          </a:p>
        </p:txBody>
      </p:sp>
      <p:pic>
        <p:nvPicPr>
          <p:cNvPr id="7" name="图片 6">
            <a:extLst>
              <a:ext uri="{FF2B5EF4-FFF2-40B4-BE49-F238E27FC236}">
                <a16:creationId xmlns:a16="http://schemas.microsoft.com/office/drawing/2014/main" id="{D6C6A528-1F4B-489B-9B08-B2E2CF90ABDA}"/>
              </a:ext>
            </a:extLst>
          </p:cNvPr>
          <p:cNvPicPr>
            <a:picLocks noChangeAspect="1"/>
          </p:cNvPicPr>
          <p:nvPr/>
        </p:nvPicPr>
        <p:blipFill>
          <a:blip r:embed="rId3"/>
          <a:stretch>
            <a:fillRect/>
          </a:stretch>
        </p:blipFill>
        <p:spPr>
          <a:xfrm>
            <a:off x="2329377" y="3458714"/>
            <a:ext cx="5534025" cy="3352800"/>
          </a:xfrm>
          <a:prstGeom prst="rect">
            <a:avLst/>
          </a:prstGeom>
        </p:spPr>
      </p:pic>
    </p:spTree>
    <p:extLst>
      <p:ext uri="{BB962C8B-B14F-4D97-AF65-F5344CB8AC3E}">
        <p14:creationId xmlns:p14="http://schemas.microsoft.com/office/powerpoint/2010/main" val="41913380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介绍</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831222"/>
            <a:ext cx="999026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外键约束（</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FOREIGN KEY</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）是表的一个特殊字段，经常与主键约束一起使用。对于两个具有关联关系的表而言，相关联字段中主键所在的表就是主表（父表），外键所在的表就是从表（子表）。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外键用来建立主表与从表的关联关系，为两个表的数据建立连接，约束两个表中数据的一致性和完整性。比如，一个水果摊，只有苹果、桃子、李子、西瓜等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4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种水果，那么，你来到水果摊要买水果就只能选择苹果、桃子、李子和西瓜，其它的水果都是不能购买的。</a:t>
            </a:r>
          </a:p>
        </p:txBody>
      </p:sp>
      <p:pic>
        <p:nvPicPr>
          <p:cNvPr id="4" name="图片 3">
            <a:extLst>
              <a:ext uri="{FF2B5EF4-FFF2-40B4-BE49-F238E27FC236}">
                <a16:creationId xmlns:a16="http://schemas.microsoft.com/office/drawing/2014/main" id="{03DF5645-E041-4B4B-B678-19BDE886DC54}"/>
              </a:ext>
            </a:extLst>
          </p:cNvPr>
          <p:cNvPicPr>
            <a:picLocks noChangeAspect="1"/>
          </p:cNvPicPr>
          <p:nvPr/>
        </p:nvPicPr>
        <p:blipFill>
          <a:blip r:embed="rId3"/>
          <a:stretch>
            <a:fillRect/>
          </a:stretch>
        </p:blipFill>
        <p:spPr>
          <a:xfrm>
            <a:off x="2389234" y="3568594"/>
            <a:ext cx="5414311" cy="2886042"/>
          </a:xfrm>
          <a:prstGeom prst="rect">
            <a:avLst/>
          </a:prstGeom>
        </p:spPr>
      </p:pic>
    </p:spTree>
    <p:extLst>
      <p:ext uri="{BB962C8B-B14F-4D97-AF65-F5344CB8AC3E}">
        <p14:creationId xmlns:p14="http://schemas.microsoft.com/office/powerpoint/2010/main" val="19877020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特点</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79" y="1831221"/>
            <a:ext cx="10626507" cy="3581163"/>
          </a:xfrm>
          <a:prstGeom prst="rect">
            <a:avLst/>
          </a:prstGeom>
          <a:noFill/>
        </p:spPr>
        <p:txBody>
          <a:bodyPr wrap="square">
            <a:spAutoFit/>
          </a:bodyPr>
          <a:lstStyle/>
          <a:p>
            <a:pPr algn="l"/>
            <a:r>
              <a:rPr lang="zh-CN" altLang="en-US" sz="1600">
                <a:solidFill>
                  <a:prstClr val="black"/>
                </a:solidFill>
                <a:highlight>
                  <a:srgbClr val="FFFF00"/>
                </a:highlight>
                <a:latin typeface="Calibri"/>
                <a:ea typeface="Alibaba PuHuiTi B"/>
              </a:rPr>
              <a:t>定义一个外键时，需要遵守下列规则：</a:t>
            </a:r>
            <a:endParaRPr lang="en-US" altLang="zh-CN" sz="1600">
              <a:solidFill>
                <a:prstClr val="black"/>
              </a:solidFill>
              <a:highlight>
                <a:srgbClr val="FFFF00"/>
              </a:highlight>
              <a:latin typeface="Calibri"/>
              <a:ea typeface="Alibaba PuHuiTi B"/>
            </a:endParaRPr>
          </a:p>
          <a:p>
            <a:pPr algn="l"/>
            <a:endParaRPr lang="zh-CN" altLang="en-US" sz="1600">
              <a:solidFill>
                <a:prstClr val="black"/>
              </a:solidFill>
              <a:latin typeface="Calibri"/>
              <a:ea typeface="Alibaba PuHuiTi B"/>
            </a:endParaRPr>
          </a:p>
          <a:p>
            <a:pPr marL="285750" indent="-285750" algn="l">
              <a:buFont typeface="Arial" panose="020B0604020202020204" pitchFamily="34" charset="0"/>
              <a:buChar char="•"/>
            </a:pPr>
            <a:r>
              <a:rPr lang="zh-CN" altLang="en-US" sz="1600">
                <a:solidFill>
                  <a:prstClr val="black"/>
                </a:solidFill>
                <a:latin typeface="Calibri"/>
                <a:ea typeface="Alibaba PuHuiTi B"/>
              </a:rPr>
              <a:t>主表必须已经存在于数据库中，或者是当前正在创建的表。</a:t>
            </a:r>
            <a:endParaRPr lang="en-US" altLang="zh-CN" sz="1600">
              <a:solidFill>
                <a:prstClr val="black"/>
              </a:solidFill>
              <a:latin typeface="Calibri"/>
              <a:ea typeface="Alibaba PuHuiTi B"/>
            </a:endParaRPr>
          </a:p>
          <a:p>
            <a:pPr marL="285750" indent="-285750"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必须为主表定义主键。</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主键不能包含空值，但允许在外键中出现空值。也就是说，只要外键的每个非空值出现在指定的主键中，这 个外键的内容就是正确的。</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在主表的表名后面指定列名或列名的组合。这个列或列的组合必须是主表的主键或候选键。</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外键中列的数目必须和主表的主键中列的数目相同。</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外键中列的数据类型必须和主表主键中对应列的数据类型相同。</a:t>
            </a:r>
          </a:p>
        </p:txBody>
      </p:sp>
    </p:spTree>
    <p:extLst>
      <p:ext uri="{BB962C8B-B14F-4D97-AF65-F5344CB8AC3E}">
        <p14:creationId xmlns:p14="http://schemas.microsoft.com/office/powerpoint/2010/main" val="30920627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636145" y="1433498"/>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587788" y="1950287"/>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lang="en-US" altLang="zh-CN" sz="1600">
                <a:solidFill>
                  <a:prstClr val="black"/>
                </a:solidFill>
                <a:latin typeface="Calibri"/>
                <a:ea typeface="Alibaba PuHuiTi B"/>
              </a:rPr>
              <a:t>1-</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a:extLst>
              <a:ext uri="{FF2B5EF4-FFF2-40B4-BE49-F238E27FC236}">
                <a16:creationId xmlns:a16="http://schemas.microsoft.com/office/drawing/2014/main" id="{93D5A26F-D12C-405A-B288-3E9997A0FEF2}"/>
              </a:ext>
            </a:extLst>
          </p:cNvPr>
          <p:cNvSpPr txBox="1"/>
          <p:nvPr/>
        </p:nvSpPr>
        <p:spPr>
          <a:xfrm>
            <a:off x="731522" y="2336958"/>
            <a:ext cx="8838467" cy="338554"/>
          </a:xfrm>
          <a:prstGeom prst="rect">
            <a:avLst/>
          </a:prstGeom>
          <a:noFill/>
        </p:spPr>
        <p:txBody>
          <a:bodyPr wrap="square">
            <a:spAutoFit/>
          </a:bodyPr>
          <a:lstStyle/>
          <a:p>
            <a:r>
              <a:rPr lang="zh-CN" altLang="en-US" sz="1600">
                <a:solidFill>
                  <a:prstClr val="black"/>
                </a:solidFill>
                <a:latin typeface="Calibri"/>
                <a:ea typeface="Alibaba PuHuiTi B"/>
              </a:rPr>
              <a:t>在 </a:t>
            </a:r>
            <a:r>
              <a:rPr lang="en-US" altLang="zh-CN" sz="1600">
                <a:solidFill>
                  <a:prstClr val="black"/>
                </a:solidFill>
                <a:latin typeface="Calibri"/>
                <a:ea typeface="Alibaba PuHuiTi B"/>
              </a:rPr>
              <a:t>create table </a:t>
            </a:r>
            <a:r>
              <a:rPr lang="zh-CN" altLang="en-US" sz="1600">
                <a:solidFill>
                  <a:prstClr val="black"/>
                </a:solidFill>
                <a:latin typeface="Calibri"/>
                <a:ea typeface="Alibaba PuHuiTi B"/>
              </a:rPr>
              <a:t>语句中，通过 </a:t>
            </a:r>
            <a:r>
              <a:rPr lang="en-US" altLang="zh-CN" sz="1600">
                <a:solidFill>
                  <a:prstClr val="black"/>
                </a:solidFill>
                <a:highlight>
                  <a:srgbClr val="FFFF00"/>
                </a:highlight>
                <a:latin typeface="Calibri"/>
                <a:ea typeface="Alibaba PuHuiTi B"/>
              </a:rPr>
              <a:t>foreign key </a:t>
            </a:r>
            <a:r>
              <a:rPr lang="zh-CN" altLang="en-US" sz="1600">
                <a:solidFill>
                  <a:prstClr val="black"/>
                </a:solidFill>
                <a:latin typeface="Calibri"/>
                <a:ea typeface="Alibaba PuHuiTi B"/>
              </a:rPr>
              <a:t>关键字来指定外键，具体的语法格式如下：</a:t>
            </a:r>
            <a:endParaRPr lang="en-US" altLang="zh-CN" sz="1600">
              <a:solidFill>
                <a:prstClr val="black"/>
              </a:solidFill>
              <a:latin typeface="Calibri"/>
              <a:ea typeface="Alibaba PuHuiTi B"/>
            </a:endParaRPr>
          </a:p>
        </p:txBody>
      </p:sp>
      <p:sp>
        <p:nvSpPr>
          <p:cNvPr id="10" name="文本框 9">
            <a:extLst>
              <a:ext uri="{FF2B5EF4-FFF2-40B4-BE49-F238E27FC236}">
                <a16:creationId xmlns:a16="http://schemas.microsoft.com/office/drawing/2014/main" id="{D5CEE5CE-E2C6-4A3D-A35C-C1B39D3D3CEC}"/>
              </a:ext>
            </a:extLst>
          </p:cNvPr>
          <p:cNvSpPr txBox="1"/>
          <p:nvPr/>
        </p:nvSpPr>
        <p:spPr>
          <a:xfrm>
            <a:off x="710880" y="2878218"/>
            <a:ext cx="10600128" cy="307777"/>
          </a:xfrm>
          <a:prstGeom prst="rect">
            <a:avLst/>
          </a:prstGeom>
          <a:solidFill>
            <a:srgbClr val="FFFFE4"/>
          </a:solidFill>
          <a:ln>
            <a:solidFill>
              <a:schemeClr val="tx1"/>
            </a:solidFill>
          </a:ln>
        </p:spPr>
        <p:txBody>
          <a:bodyPr wrap="square">
            <a:spAutoFit/>
          </a:bodyPr>
          <a:lstStyle/>
          <a:p>
            <a:r>
              <a:rPr lang="en-US" altLang="zh-CN" sz="1400" b="1">
                <a:solidFill>
                  <a:srgbClr val="000080"/>
                </a:solidFill>
                <a:effectLst/>
                <a:latin typeface="Courier New" panose="02070309020205020404" pitchFamily="49" charset="0"/>
              </a:rPr>
              <a:t>[</a:t>
            </a:r>
            <a:r>
              <a:rPr lang="en-US" altLang="zh-CN" sz="1400" b="1">
                <a:solidFill>
                  <a:srgbClr val="0000FF"/>
                </a:solidFill>
                <a:effectLst/>
                <a:latin typeface="Courier New" panose="02070309020205020404" pitchFamily="49" charset="0"/>
              </a:rPr>
              <a:t>constraint</a:t>
            </a:r>
            <a:r>
              <a:rPr lang="en-US" altLang="zh-CN"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&lt;</a:t>
            </a:r>
            <a:r>
              <a:rPr lang="zh-CN" altLang="en-US" sz="1400">
                <a:solidFill>
                  <a:srgbClr val="000000"/>
                </a:solidFill>
                <a:effectLst/>
                <a:latin typeface="Courier New" panose="02070309020205020404" pitchFamily="49" charset="0"/>
              </a:rPr>
              <a:t>外</a:t>
            </a:r>
            <a:r>
              <a:rPr lang="zh-CN" altLang="en-US" sz="1400" b="1">
                <a:solidFill>
                  <a:srgbClr val="000080"/>
                </a:solidFill>
                <a:effectLst/>
                <a:latin typeface="Courier New" panose="02070309020205020404" pitchFamily="49" charset="0"/>
              </a:rPr>
              <a:t>键</a:t>
            </a:r>
            <a:r>
              <a:rPr lang="zh-CN" altLang="en-US" sz="1400">
                <a:solidFill>
                  <a:srgbClr val="000000"/>
                </a:solidFill>
                <a:effectLst/>
                <a:latin typeface="Courier New" panose="02070309020205020404" pitchFamily="49" charset="0"/>
              </a:rPr>
              <a:t>名</a:t>
            </a:r>
            <a:r>
              <a:rPr lang="en-US" altLang="zh-CN" sz="1400" b="1">
                <a:solidFill>
                  <a:srgbClr val="000080"/>
                </a:solidFill>
                <a:effectLst/>
                <a:latin typeface="Courier New" panose="02070309020205020404" pitchFamily="49" charset="0"/>
              </a:rPr>
              <a:t>&gt;]</a:t>
            </a:r>
            <a:r>
              <a:rPr lang="zh-CN" altLang="en-US"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foreign</a:t>
            </a:r>
            <a:r>
              <a:rPr lang="en-US" altLang="zh-CN"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key</a:t>
            </a:r>
            <a:r>
              <a:rPr lang="en-US" altLang="zh-CN" sz="1400">
                <a:solidFill>
                  <a:srgbClr val="000000"/>
                </a:solidFill>
                <a:effectLst/>
                <a:latin typeface="Courier New" panose="02070309020205020404" pitchFamily="49" charset="0"/>
              </a:rPr>
              <a:t> </a:t>
            </a:r>
            <a:r>
              <a:rPr lang="zh-CN" altLang="en-US" sz="1400">
                <a:solidFill>
                  <a:srgbClr val="000000"/>
                </a:solidFill>
                <a:effectLst/>
                <a:latin typeface="Courier New" panose="02070309020205020404" pitchFamily="49" charset="0"/>
              </a:rPr>
              <a:t>字段名 </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，字段名</a:t>
            </a:r>
            <a:r>
              <a:rPr lang="en-US" altLang="zh-CN" sz="1400">
                <a:solidFill>
                  <a:srgbClr val="FF8000"/>
                </a:solidFill>
                <a:effectLst/>
                <a:latin typeface="Courier New" panose="02070309020205020404" pitchFamily="49" charset="0"/>
              </a:rPr>
              <a:t>2</a:t>
            </a:r>
            <a:r>
              <a:rPr lang="zh-CN" altLang="en-US" sz="1400">
                <a:solidFill>
                  <a:srgbClr val="000000"/>
                </a:solidFill>
                <a:effectLst/>
                <a:latin typeface="Courier New" panose="02070309020205020404" pitchFamily="49" charset="0"/>
              </a:rPr>
              <a:t>，</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references</a:t>
            </a:r>
            <a:r>
              <a:rPr lang="en-US" altLang="zh-CN"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&lt;</a:t>
            </a:r>
            <a:r>
              <a:rPr lang="zh-CN" altLang="en-US" sz="1400" b="1">
                <a:solidFill>
                  <a:srgbClr val="000080"/>
                </a:solidFill>
                <a:effectLst/>
                <a:latin typeface="Courier New" panose="02070309020205020404" pitchFamily="49" charset="0"/>
              </a:rPr>
              <a:t>主</a:t>
            </a:r>
            <a:r>
              <a:rPr lang="zh-CN" altLang="en-US" sz="1400">
                <a:solidFill>
                  <a:srgbClr val="000000"/>
                </a:solidFill>
                <a:effectLst/>
                <a:latin typeface="Courier New" panose="02070309020205020404" pitchFamily="49" charset="0"/>
              </a:rPr>
              <a:t>表名</a:t>
            </a:r>
            <a:r>
              <a:rPr lang="en-US" altLang="zh-CN" sz="1400" b="1">
                <a:solidFill>
                  <a:srgbClr val="000080"/>
                </a:solidFill>
                <a:effectLst/>
                <a:latin typeface="Courier New" panose="02070309020205020404" pitchFamily="49" charset="0"/>
              </a:rPr>
              <a:t>&gt;</a:t>
            </a:r>
            <a:r>
              <a:rPr lang="zh-CN" altLang="en-US" sz="1400">
                <a:solidFill>
                  <a:srgbClr val="000000"/>
                </a:solidFill>
                <a:effectLst/>
                <a:latin typeface="Courier New" panose="02070309020205020404" pitchFamily="49" charset="0"/>
              </a:rPr>
              <a:t> </a:t>
            </a:r>
            <a:r>
              <a:rPr lang="zh-CN" altLang="en-US" sz="1400" b="1">
                <a:solidFill>
                  <a:srgbClr val="000080"/>
                </a:solidFill>
                <a:effectLst/>
                <a:latin typeface="Courier New" panose="02070309020205020404" pitchFamily="49" charset="0"/>
              </a:rPr>
              <a:t>主键</a:t>
            </a:r>
            <a:r>
              <a:rPr lang="zh-CN" altLang="en-US" sz="1400">
                <a:solidFill>
                  <a:srgbClr val="000000"/>
                </a:solidFill>
                <a:effectLst/>
                <a:latin typeface="Courier New" panose="02070309020205020404" pitchFamily="49" charset="0"/>
              </a:rPr>
              <a:t>列</a:t>
            </a:r>
            <a:r>
              <a:rPr lang="en-US" altLang="zh-CN" sz="1400">
                <a:solidFill>
                  <a:srgbClr val="FF8000"/>
                </a:solidFill>
                <a:effectLst/>
                <a:latin typeface="Courier New" panose="02070309020205020404" pitchFamily="49" charset="0"/>
              </a:rPr>
              <a:t>1</a:t>
            </a:r>
            <a:r>
              <a:rPr lang="zh-CN" altLang="en-US"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a:t>
            </a:r>
            <a:r>
              <a:rPr lang="zh-CN" altLang="en-US" sz="1400" b="1">
                <a:solidFill>
                  <a:srgbClr val="000080"/>
                </a:solidFill>
                <a:effectLst/>
                <a:latin typeface="Courier New" panose="02070309020205020404" pitchFamily="49" charset="0"/>
              </a:rPr>
              <a:t>主键</a:t>
            </a:r>
            <a:r>
              <a:rPr lang="zh-CN" altLang="en-US" sz="1400">
                <a:solidFill>
                  <a:srgbClr val="000000"/>
                </a:solidFill>
                <a:effectLst/>
                <a:latin typeface="Courier New" panose="02070309020205020404" pitchFamily="49" charset="0"/>
              </a:rPr>
              <a:t>列</a:t>
            </a:r>
            <a:r>
              <a:rPr lang="en-US" altLang="zh-CN" sz="1400">
                <a:solidFill>
                  <a:srgbClr val="FF8000"/>
                </a:solidFill>
                <a:effectLst/>
                <a:latin typeface="Courier New" panose="02070309020205020404" pitchFamily="49" charset="0"/>
              </a:rPr>
              <a:t>2</a:t>
            </a:r>
            <a:r>
              <a:rPr lang="zh-CN" altLang="en-US" sz="1400">
                <a:solidFill>
                  <a:srgbClr val="000000"/>
                </a:solidFill>
                <a:effectLst/>
                <a:latin typeface="Courier New" panose="02070309020205020404" pitchFamily="49" charset="0"/>
              </a:rPr>
              <a:t>，</a:t>
            </a:r>
            <a:r>
              <a:rPr lang="en-US" altLang="zh-CN" sz="1400" b="1">
                <a:solidFill>
                  <a:srgbClr val="000080"/>
                </a:solidFill>
                <a:effectLst/>
                <a:latin typeface="Courier New" panose="02070309020205020404" pitchFamily="49" charset="0"/>
              </a:rPr>
              <a:t>…]</a:t>
            </a:r>
            <a:endParaRPr lang="zh-CN" altLang="en-US" sz="1400">
              <a:effectLst/>
            </a:endParaRPr>
          </a:p>
        </p:txBody>
      </p:sp>
      <p:sp>
        <p:nvSpPr>
          <p:cNvPr id="12" name="文本框 11">
            <a:extLst>
              <a:ext uri="{FF2B5EF4-FFF2-40B4-BE49-F238E27FC236}">
                <a16:creationId xmlns:a16="http://schemas.microsoft.com/office/drawing/2014/main" id="{A603C828-BD6B-4277-AABD-55149E2DA8C0}"/>
              </a:ext>
            </a:extLst>
          </p:cNvPr>
          <p:cNvSpPr txBox="1"/>
          <p:nvPr/>
        </p:nvSpPr>
        <p:spPr>
          <a:xfrm>
            <a:off x="710880" y="3847852"/>
            <a:ext cx="10600129" cy="1815882"/>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ea typeface="Alibaba PuHuiTi B"/>
              </a:rPr>
              <a:t>create</a:t>
            </a:r>
            <a:r>
              <a:rPr lang="en-US" altLang="zh-CN" sz="1600">
                <a:solidFill>
                  <a:srgbClr val="000000"/>
                </a:solidFill>
                <a:effectLst/>
                <a:latin typeface="Courier New" panose="02070309020205020404" pitchFamily="49" charset="0"/>
                <a:ea typeface="Alibaba PuHuiTi B"/>
              </a:rPr>
              <a:t> </a:t>
            </a:r>
            <a:r>
              <a:rPr lang="en-US" altLang="zh-CN" sz="1600" b="1">
                <a:solidFill>
                  <a:srgbClr val="0000FF"/>
                </a:solidFill>
                <a:effectLst/>
                <a:latin typeface="Courier New" panose="02070309020205020404" pitchFamily="49" charset="0"/>
                <a:ea typeface="Alibaba PuHuiTi B"/>
              </a:rPr>
              <a:t>database</a:t>
            </a:r>
            <a:r>
              <a:rPr lang="en-US" altLang="zh-CN" sz="1600">
                <a:solidFill>
                  <a:srgbClr val="000000"/>
                </a:solidFill>
                <a:effectLst/>
                <a:latin typeface="Courier New" panose="02070309020205020404" pitchFamily="49" charset="0"/>
                <a:ea typeface="Alibaba PuHuiTi B"/>
              </a:rPr>
              <a:t> mydb3</a:t>
            </a:r>
            <a:r>
              <a:rPr lang="en-US" altLang="zh-CN" sz="1600" b="1">
                <a:solidFill>
                  <a:srgbClr val="000080"/>
                </a:solidFill>
                <a:effectLst/>
                <a:latin typeface="Courier New" panose="02070309020205020404" pitchFamily="49" charset="0"/>
                <a:ea typeface="Alibaba PuHuiTi B"/>
              </a:rPr>
              <a:t>;</a:t>
            </a:r>
            <a:r>
              <a:rPr lang="en-US" altLang="zh-CN" sz="1600">
                <a:solidFill>
                  <a:srgbClr val="000000"/>
                </a:solidFill>
                <a:effectLst/>
                <a:latin typeface="Courier New" panose="02070309020205020404" pitchFamily="49" charset="0"/>
                <a:ea typeface="Alibaba PuHuiTi B"/>
              </a:rPr>
              <a:t> </a:t>
            </a:r>
          </a:p>
          <a:p>
            <a:r>
              <a:rPr lang="en-US" altLang="zh-CN" sz="1600" b="1">
                <a:solidFill>
                  <a:srgbClr val="0000FF"/>
                </a:solidFill>
                <a:effectLst/>
                <a:latin typeface="Courier New" panose="02070309020205020404" pitchFamily="49" charset="0"/>
                <a:ea typeface="Alibaba PuHuiTi B"/>
              </a:rPr>
              <a:t>use</a:t>
            </a:r>
            <a:r>
              <a:rPr lang="en-US" altLang="zh-CN" sz="1600">
                <a:solidFill>
                  <a:srgbClr val="000000"/>
                </a:solidFill>
                <a:effectLst/>
                <a:latin typeface="Courier New" panose="02070309020205020404" pitchFamily="49" charset="0"/>
                <a:ea typeface="Alibaba PuHuiTi B"/>
              </a:rPr>
              <a:t> mydb3</a:t>
            </a:r>
            <a:r>
              <a:rPr lang="en-US" altLang="zh-CN" sz="1600" b="1">
                <a:solidFill>
                  <a:srgbClr val="000080"/>
                </a:solidFill>
                <a:effectLst/>
                <a:latin typeface="Courier New" panose="02070309020205020404" pitchFamily="49" charset="0"/>
                <a:ea typeface="Alibaba PuHuiTi B"/>
              </a:rPr>
              <a:t>;</a:t>
            </a:r>
            <a:endParaRPr lang="en-US" altLang="zh-CN" sz="1600" kern="0">
              <a:solidFill>
                <a:srgbClr val="008000"/>
              </a:solidFill>
              <a:effectLst/>
              <a:latin typeface="Courier New" panose="02070309020205020404" pitchFamily="49" charset="0"/>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创建部门表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682B34B4-D0E2-4834-8136-F658B1F24F3E}"/>
              </a:ext>
            </a:extLst>
          </p:cNvPr>
          <p:cNvSpPr txBox="1"/>
          <p:nvPr/>
        </p:nvSpPr>
        <p:spPr>
          <a:xfrm>
            <a:off x="636145" y="3412346"/>
            <a:ext cx="6097464" cy="338554"/>
          </a:xfrm>
          <a:prstGeom prst="rect">
            <a:avLst/>
          </a:prstGeom>
          <a:noFill/>
        </p:spPr>
        <p:txBody>
          <a:bodyPr wrap="square">
            <a:spAutoFit/>
          </a:bodyPr>
          <a:lstStyle/>
          <a:p>
            <a:r>
              <a:rPr lang="zh-CN" altLang="en-US" sz="1600">
                <a:solidFill>
                  <a:prstClr val="black"/>
                </a:solidFill>
                <a:latin typeface="Calibri"/>
                <a:ea typeface="Alibaba PuHuiTi B"/>
              </a:rPr>
              <a:t>实现：</a:t>
            </a:r>
          </a:p>
        </p:txBody>
      </p:sp>
    </p:spTree>
    <p:extLst>
      <p:ext uri="{BB962C8B-B14F-4D97-AF65-F5344CB8AC3E}">
        <p14:creationId xmlns:p14="http://schemas.microsoft.com/office/powerpoint/2010/main" val="372773795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921134"/>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1-</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p>
        </p:txBody>
      </p:sp>
      <p:sp>
        <p:nvSpPr>
          <p:cNvPr id="12" name="文本框 11">
            <a:extLst>
              <a:ext uri="{FF2B5EF4-FFF2-40B4-BE49-F238E27FC236}">
                <a16:creationId xmlns:a16="http://schemas.microsoft.com/office/drawing/2014/main" id="{A603C828-BD6B-4277-AABD-55149E2DA8C0}"/>
              </a:ext>
            </a:extLst>
          </p:cNvPr>
          <p:cNvSpPr txBox="1"/>
          <p:nvPr/>
        </p:nvSpPr>
        <p:spPr>
          <a:xfrm>
            <a:off x="888777" y="2521059"/>
            <a:ext cx="10147620" cy="181588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员工年龄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dept_id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员工所属部门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constraint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emp_fk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deptno</a:t>
            </a:r>
            <a:r>
              <a:rPr lang="en-US" altLang="zh-CN" sz="1600" kern="0">
                <a:solidFill>
                  <a:srgbClr val="008000"/>
                </a:solidFill>
                <a:highlight>
                  <a:srgbClr val="FFFF00"/>
                </a:highlight>
                <a:latin typeface="Courier New" panose="02070309020205020404" pitchFamily="49" charset="0"/>
                <a:ea typeface="宋体" panose="02010600030101010101" pitchFamily="2" charset="-122"/>
                <a:cs typeface="Courier New" panose="02070309020205020404" pitchFamily="49" charset="0"/>
              </a:rPr>
              <a:t>) –- </a:t>
            </a:r>
            <a:r>
              <a:rPr lang="zh-CN" altLang="en-US" sz="1600" kern="0">
                <a:solidFill>
                  <a:srgbClr val="008000"/>
                </a:solidFill>
                <a:highlight>
                  <a:srgbClr val="FFFF00"/>
                </a:highlight>
                <a:latin typeface="Courier New" panose="02070309020205020404" pitchFamily="49" charset="0"/>
                <a:ea typeface="宋体" panose="02010600030101010101" pitchFamily="2" charset="-122"/>
                <a:cs typeface="Courier New" panose="02070309020205020404" pitchFamily="49" charset="0"/>
              </a:rPr>
              <a:t>外键约束</a:t>
            </a:r>
            <a:endParaRPr lang="zh-CN" altLang="zh-CN" sz="1600" kern="0">
              <a:solidFill>
                <a:srgbClr val="008000"/>
              </a:solidFill>
              <a:highlight>
                <a:srgbClr val="FFFF00"/>
              </a:highlight>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87436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lang="en-US" altLang="zh-CN" sz="1600">
                <a:solidFill>
                  <a:prstClr val="black"/>
                </a:solidFill>
                <a:latin typeface="Calibri"/>
                <a:ea typeface="Alibaba PuHuiTi B"/>
              </a:rPr>
              <a:t>1-</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pic>
        <p:nvPicPr>
          <p:cNvPr id="7" name="图片 6">
            <a:extLst>
              <a:ext uri="{FF2B5EF4-FFF2-40B4-BE49-F238E27FC236}">
                <a16:creationId xmlns:a16="http://schemas.microsoft.com/office/drawing/2014/main" id="{52B66DA4-46CC-43C3-AF32-5BC7EA6E27F1}"/>
              </a:ext>
            </a:extLst>
          </p:cNvPr>
          <p:cNvPicPr>
            <a:picLocks noChangeAspect="1"/>
          </p:cNvPicPr>
          <p:nvPr/>
        </p:nvPicPr>
        <p:blipFill>
          <a:blip r:embed="rId3"/>
          <a:stretch>
            <a:fillRect/>
          </a:stretch>
        </p:blipFill>
        <p:spPr>
          <a:xfrm>
            <a:off x="2346909" y="2769010"/>
            <a:ext cx="5247350" cy="2480565"/>
          </a:xfrm>
          <a:prstGeom prst="rect">
            <a:avLst/>
          </a:prstGeom>
        </p:spPr>
      </p:pic>
    </p:spTree>
    <p:extLst>
      <p:ext uri="{BB962C8B-B14F-4D97-AF65-F5344CB8AC3E}">
        <p14:creationId xmlns:p14="http://schemas.microsoft.com/office/powerpoint/2010/main" val="3300700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72426" y="198933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lang="en-US" altLang="zh-CN" sz="1600">
                <a:solidFill>
                  <a:prstClr val="black"/>
                </a:solidFill>
                <a:latin typeface="Calibri"/>
                <a:ea typeface="Alibaba PuHuiTi B"/>
              </a:rPr>
              <a:t>-</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a:extLst>
              <a:ext uri="{FF2B5EF4-FFF2-40B4-BE49-F238E27FC236}">
                <a16:creationId xmlns:a16="http://schemas.microsoft.com/office/drawing/2014/main" id="{93D5A26F-D12C-405A-B288-3E9997A0FEF2}"/>
              </a:ext>
            </a:extLst>
          </p:cNvPr>
          <p:cNvSpPr txBox="1"/>
          <p:nvPr/>
        </p:nvSpPr>
        <p:spPr>
          <a:xfrm>
            <a:off x="860349" y="2559263"/>
            <a:ext cx="10059697" cy="584775"/>
          </a:xfrm>
          <a:prstGeom prst="rect">
            <a:avLst/>
          </a:prstGeom>
          <a:noFill/>
        </p:spPr>
        <p:txBody>
          <a:bodyPr wrap="square">
            <a:spAutoFit/>
          </a:bodyPr>
          <a:lstStyle/>
          <a:p>
            <a:r>
              <a:rPr lang="zh-CN" altLang="en-US" sz="1600">
                <a:solidFill>
                  <a:prstClr val="black"/>
                </a:solidFill>
                <a:latin typeface="Calibri"/>
                <a:ea typeface="Alibaba PuHuiTi B"/>
              </a:rPr>
              <a:t>外键约束也可以在修改表时添加，但是添加外键约束的前提是：从表中外键列中的数据必须与主表中主键列中的数据一致或者是没有数据。</a:t>
            </a:r>
            <a:endParaRPr lang="en-US" altLang="zh-CN" sz="1600">
              <a:solidFill>
                <a:prstClr val="black"/>
              </a:solidFill>
              <a:latin typeface="Calibri"/>
              <a:ea typeface="Alibaba PuHuiTi B"/>
            </a:endParaRPr>
          </a:p>
        </p:txBody>
      </p:sp>
      <p:sp>
        <p:nvSpPr>
          <p:cNvPr id="10" name="文本框 9">
            <a:extLst>
              <a:ext uri="{FF2B5EF4-FFF2-40B4-BE49-F238E27FC236}">
                <a16:creationId xmlns:a16="http://schemas.microsoft.com/office/drawing/2014/main" id="{D5CEE5CE-E2C6-4A3D-A35C-C1B39D3D3CEC}"/>
              </a:ext>
            </a:extLst>
          </p:cNvPr>
          <p:cNvSpPr txBox="1"/>
          <p:nvPr/>
        </p:nvSpPr>
        <p:spPr>
          <a:xfrm>
            <a:off x="860349" y="3713962"/>
            <a:ext cx="9672835" cy="584775"/>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数据表名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add</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constraint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外</a:t>
            </a:r>
            <a:r>
              <a:rPr lang="zh-CN" altLang="en-US" sz="1600" b="1">
                <a:solidFill>
                  <a:srgbClr val="000080"/>
                </a:solidFill>
                <a:effectLst/>
                <a:latin typeface="Courier New" panose="02070309020205020404" pitchFamily="49" charset="0"/>
              </a:rPr>
              <a:t>键</a:t>
            </a:r>
            <a:r>
              <a:rPr lang="zh-CN" altLang="en-US" sz="1600">
                <a:solidFill>
                  <a:srgbClr val="000000"/>
                </a:solidFill>
                <a:effectLst/>
                <a:latin typeface="Courier New" panose="02070309020205020404" pitchFamily="49" charset="0"/>
              </a:rPr>
              <a:t>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foreign</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key</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列名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references</a:t>
            </a:r>
            <a:r>
              <a:rPr lang="en-US" altLang="zh-CN" sz="1600">
                <a:solidFill>
                  <a:srgbClr val="000000"/>
                </a:solidFill>
                <a:effectLst/>
                <a:latin typeface="Courier New" panose="02070309020205020404" pitchFamily="49" charset="0"/>
              </a:rPr>
              <a:t> </a:t>
            </a:r>
          </a:p>
          <a:p>
            <a:r>
              <a:rPr lang="en-US" altLang="zh-CN" sz="1600" b="1">
                <a:solidFill>
                  <a:srgbClr val="000080"/>
                </a:solidFill>
                <a:effectLst/>
                <a:latin typeface="Courier New" panose="02070309020205020404" pitchFamily="49" charset="0"/>
              </a:rPr>
              <a:t>&lt;</a:t>
            </a:r>
            <a:r>
              <a:rPr lang="zh-CN" altLang="en-US" sz="1600" b="1">
                <a:solidFill>
                  <a:srgbClr val="000080"/>
                </a:solidFill>
                <a:effectLst/>
                <a:latin typeface="Courier New" panose="02070309020205020404" pitchFamily="49" charset="0"/>
              </a:rPr>
              <a:t>主</a:t>
            </a:r>
            <a:r>
              <a:rPr lang="zh-CN" altLang="en-US" sz="1600">
                <a:solidFill>
                  <a:srgbClr val="000000"/>
                </a:solidFill>
                <a:effectLst/>
                <a:latin typeface="Courier New" panose="02070309020205020404" pitchFamily="49" charset="0"/>
              </a:rPr>
              <a:t>表名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列名</a:t>
            </a:r>
            <a:r>
              <a:rPr lang="en-US" altLang="zh-CN" sz="1600" b="1">
                <a:solidFill>
                  <a:srgbClr val="000080"/>
                </a:solidFill>
                <a:effectLst/>
                <a:latin typeface="Courier New" panose="02070309020205020404" pitchFamily="49" charset="0"/>
              </a:rPr>
              <a:t>&gt;);</a:t>
            </a:r>
            <a:endParaRPr lang="zh-CN" altLang="en-US" sz="1600">
              <a:effectLst/>
            </a:endParaRPr>
          </a:p>
        </p:txBody>
      </p:sp>
    </p:spTree>
    <p:extLst>
      <p:ext uri="{BB962C8B-B14F-4D97-AF65-F5344CB8AC3E}">
        <p14:creationId xmlns:p14="http://schemas.microsoft.com/office/powerpoint/2010/main" val="3028866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1635973"/>
            <a:ext cx="10749598" cy="4219575"/>
          </a:xfrm>
        </p:spPr>
        <p:txBody>
          <a:bodyPr/>
          <a:lstStyle/>
          <a:p>
            <a:pPr>
              <a:buFont typeface="Wingdings" panose="05000000000000000000" pitchFamily="2" charset="2"/>
              <a:buChar char="u"/>
            </a:pPr>
            <a:endParaRPr lang="en-US" altLang="zh-CN"/>
          </a:p>
          <a:p>
            <a:pPr>
              <a:buFont typeface="Wingdings" panose="05000000000000000000" pitchFamily="2" charset="2"/>
              <a:buChar char="u"/>
            </a:pPr>
            <a:r>
              <a:rPr lang="zh-CN" altLang="en-US"/>
              <a:t>汇编语言</a:t>
            </a:r>
            <a:endParaRPr lang="en-US" altLang="zh-CN"/>
          </a:p>
          <a:p>
            <a:pPr marL="0" indent="0">
              <a:buNone/>
            </a:pPr>
            <a:endParaRPr lang="en-US" altLang="zh-CN"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计算机语言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pic>
        <p:nvPicPr>
          <p:cNvPr id="1026" name="Picture 2">
            <a:extLst>
              <a:ext uri="{FF2B5EF4-FFF2-40B4-BE49-F238E27FC236}">
                <a16:creationId xmlns:a16="http://schemas.microsoft.com/office/drawing/2014/main" id="{2BE9B65A-0089-4658-9C9E-B61F966AE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209" y="1807070"/>
            <a:ext cx="4979150" cy="441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4535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p>
        </p:txBody>
      </p:sp>
      <p:sp>
        <p:nvSpPr>
          <p:cNvPr id="12" name="文本框 11">
            <a:extLst>
              <a:ext uri="{FF2B5EF4-FFF2-40B4-BE49-F238E27FC236}">
                <a16:creationId xmlns:a16="http://schemas.microsoft.com/office/drawing/2014/main" id="{A603C828-BD6B-4277-AABD-55149E2DA8C0}"/>
              </a:ext>
            </a:extLst>
          </p:cNvPr>
          <p:cNvSpPr txBox="1"/>
          <p:nvPr/>
        </p:nvSpPr>
        <p:spPr>
          <a:xfrm>
            <a:off x="948272" y="2529184"/>
            <a:ext cx="10600129" cy="406265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创建部门表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部门号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部门名字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创建员工表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员工年龄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dept_id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员工所属部门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创建外键约束</a:t>
            </a:r>
            <a:endParaRPr lang="zh-CN"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emp2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constraint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dept_id_fk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dept2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247380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p>
        </p:txBody>
      </p:sp>
      <p:pic>
        <p:nvPicPr>
          <p:cNvPr id="4" name="图片 3">
            <a:extLst>
              <a:ext uri="{FF2B5EF4-FFF2-40B4-BE49-F238E27FC236}">
                <a16:creationId xmlns:a16="http://schemas.microsoft.com/office/drawing/2014/main" id="{913A7975-F67B-4037-B8EE-BF57EB195B97}"/>
              </a:ext>
            </a:extLst>
          </p:cNvPr>
          <p:cNvPicPr>
            <a:picLocks noChangeAspect="1"/>
          </p:cNvPicPr>
          <p:nvPr/>
        </p:nvPicPr>
        <p:blipFill>
          <a:blip r:embed="rId3"/>
          <a:stretch>
            <a:fillRect/>
          </a:stretch>
        </p:blipFill>
        <p:spPr>
          <a:xfrm>
            <a:off x="1663728" y="2897559"/>
            <a:ext cx="5628975" cy="2122792"/>
          </a:xfrm>
          <a:prstGeom prst="rect">
            <a:avLst/>
          </a:prstGeom>
        </p:spPr>
      </p:pic>
    </p:spTree>
    <p:extLst>
      <p:ext uri="{BB962C8B-B14F-4D97-AF65-F5344CB8AC3E}">
        <p14:creationId xmlns:p14="http://schemas.microsoft.com/office/powerpoint/2010/main" val="17032111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在外键约束下的数据操作</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42765" y="1831222"/>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1</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、数据插入</a:t>
            </a:r>
          </a:p>
        </p:txBody>
      </p:sp>
      <p:sp>
        <p:nvSpPr>
          <p:cNvPr id="8" name="文本框 7">
            <a:extLst>
              <a:ext uri="{FF2B5EF4-FFF2-40B4-BE49-F238E27FC236}">
                <a16:creationId xmlns:a16="http://schemas.microsoft.com/office/drawing/2014/main" id="{CF3CFBF8-BE2D-48D4-A430-09DF6F408BC1}"/>
              </a:ext>
            </a:extLst>
          </p:cNvPr>
          <p:cNvSpPr txBox="1"/>
          <p:nvPr/>
        </p:nvSpPr>
        <p:spPr>
          <a:xfrm>
            <a:off x="986498" y="2186051"/>
            <a:ext cx="9122814" cy="4278094"/>
          </a:xfrm>
          <a:prstGeom prst="rect">
            <a:avLst/>
          </a:prstGeom>
          <a:solidFill>
            <a:srgbClr val="FFFFE4"/>
          </a:solidFill>
          <a:ln>
            <a:solidFill>
              <a:schemeClr val="tx1"/>
            </a:solidFill>
          </a:ln>
        </p:spPr>
        <p:txBody>
          <a:bodyPr wrap="square">
            <a:spAutoFit/>
          </a:bodyPr>
          <a:lstStyle/>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、添加主表数据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注意必须先给主表添加数据</a:t>
            </a:r>
            <a:endParaRPr lang="zh-CN" altLang="zh-CN" sz="16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'1004'</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添加</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从表数据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注意给从表添加数据时，外键列的值</a:t>
            </a:r>
            <a:r>
              <a:rPr lang="zh-CN" altLang="en-US"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不能随便写，</a:t>
            </a:r>
            <a:r>
              <a:rPr lang="zh-CN" altLang="zh-CN"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必须依赖主表的主键列</a:t>
            </a:r>
            <a:endParaRPr lang="zh-CN" altLang="zh-CN" sz="16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乔峰</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段誉</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虚竹</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阿紫</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扫地僧</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李秋水</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鸠摩智</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天山童姥</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不可以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682441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在外键约束下的数据操作</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a:t>
            </a:r>
            <a:r>
              <a:rPr lang="zh-CN" altLang="en-US" sz="1600">
                <a:solidFill>
                  <a:prstClr val="black"/>
                </a:solidFill>
                <a:latin typeface="Calibri"/>
                <a:ea typeface="Alibaba PuHuiTi B"/>
              </a:rPr>
              <a:t>删除数据</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a:extLst>
              <a:ext uri="{FF2B5EF4-FFF2-40B4-BE49-F238E27FC236}">
                <a16:creationId xmlns:a16="http://schemas.microsoft.com/office/drawing/2014/main" id="{CF3CFBF8-BE2D-48D4-A430-09DF6F408BC1}"/>
              </a:ext>
            </a:extLst>
          </p:cNvPr>
          <p:cNvSpPr txBox="1"/>
          <p:nvPr/>
        </p:nvSpPr>
        <p:spPr>
          <a:xfrm>
            <a:off x="1159288" y="2690785"/>
            <a:ext cx="9392382"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、删除数据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注意：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：主表的数据被从表依赖时，不能删除，否则可以删除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从表的数据可以随便删除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37495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删除外键约束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1090549" y="1952814"/>
            <a:ext cx="9990260" cy="33855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zh-CN" altLang="en-US" sz="1600" b="0" i="0">
                <a:solidFill>
                  <a:srgbClr val="444444"/>
                </a:solidFill>
                <a:effectLst/>
                <a:latin typeface="Helvetica Neue"/>
                <a:ea typeface="Alibaba PuHuiTi B"/>
              </a:rPr>
              <a:t>当一个表中不需要外键约束时，就需要从表中将其删除。外键一旦删除，就会解除主表和从表间的关联关系</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8" name="文本框 7">
            <a:extLst>
              <a:ext uri="{FF2B5EF4-FFF2-40B4-BE49-F238E27FC236}">
                <a16:creationId xmlns:a16="http://schemas.microsoft.com/office/drawing/2014/main" id="{A7F745C8-B724-4A50-B837-1FB9392D5326}"/>
              </a:ext>
            </a:extLst>
          </p:cNvPr>
          <p:cNvSpPr txBox="1"/>
          <p:nvPr/>
        </p:nvSpPr>
        <p:spPr>
          <a:xfrm>
            <a:off x="1237517" y="3064722"/>
            <a:ext cx="8346097" cy="369332"/>
          </a:xfrm>
          <a:prstGeom prst="rect">
            <a:avLst/>
          </a:prstGeom>
          <a:solidFill>
            <a:srgbClr val="FFFFE4"/>
          </a:solidFill>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foreign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外</a:t>
            </a:r>
            <a:r>
              <a:rPr lang="zh-CN" altLang="en-US" sz="1800" b="1">
                <a:solidFill>
                  <a:srgbClr val="000080"/>
                </a:solidFill>
                <a:effectLst/>
                <a:latin typeface="Courier New" panose="02070309020205020404" pitchFamily="49" charset="0"/>
              </a:rPr>
              <a:t>键</a:t>
            </a:r>
            <a:r>
              <a:rPr lang="zh-CN" altLang="en-US" sz="1800">
                <a:solidFill>
                  <a:srgbClr val="000000"/>
                </a:solidFill>
                <a:effectLst/>
                <a:latin typeface="Courier New" panose="02070309020205020404" pitchFamily="49" charset="0"/>
              </a:rPr>
              <a:t>约束名</a:t>
            </a:r>
            <a:r>
              <a:rPr lang="en-US" altLang="zh-CN" sz="1800" b="1">
                <a:solidFill>
                  <a:srgbClr val="000080"/>
                </a:solidFill>
                <a:effectLst/>
                <a:latin typeface="Courier New" panose="02070309020205020404" pitchFamily="49" charset="0"/>
              </a:rPr>
              <a:t>&gt;;</a:t>
            </a:r>
            <a:endParaRPr lang="zh-CN" altLang="en-US">
              <a:effectLst/>
            </a:endParaRPr>
          </a:p>
        </p:txBody>
      </p:sp>
      <p:sp>
        <p:nvSpPr>
          <p:cNvPr id="9" name="文本框 8">
            <a:extLst>
              <a:ext uri="{FF2B5EF4-FFF2-40B4-BE49-F238E27FC236}">
                <a16:creationId xmlns:a16="http://schemas.microsoft.com/office/drawing/2014/main" id="{D171A501-2267-44C7-9418-88F414426D9E}"/>
              </a:ext>
            </a:extLst>
          </p:cNvPr>
          <p:cNvSpPr txBox="1"/>
          <p:nvPr/>
        </p:nvSpPr>
        <p:spPr>
          <a:xfrm>
            <a:off x="1135804" y="4163622"/>
            <a:ext cx="8346097"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emp2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foreign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dept_id_fk</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2" name="文本框 11">
            <a:extLst>
              <a:ext uri="{FF2B5EF4-FFF2-40B4-BE49-F238E27FC236}">
                <a16:creationId xmlns:a16="http://schemas.microsoft.com/office/drawing/2014/main" id="{C444ABD5-6834-4012-8B2A-5387AC0BCFC0}"/>
              </a:ext>
            </a:extLst>
          </p:cNvPr>
          <p:cNvSpPr txBox="1"/>
          <p:nvPr/>
        </p:nvSpPr>
        <p:spPr>
          <a:xfrm>
            <a:off x="1035294" y="2622946"/>
            <a:ext cx="6097464" cy="369332"/>
          </a:xfrm>
          <a:prstGeom prst="rect">
            <a:avLst/>
          </a:prstGeom>
          <a:noFill/>
        </p:spPr>
        <p:txBody>
          <a:bodyPr wrap="square">
            <a:spAutoFit/>
          </a:bodyPr>
          <a:lstStyle/>
          <a:p>
            <a:r>
              <a:rPr lang="zh-CN" altLang="en-US">
                <a:solidFill>
                  <a:srgbClr val="444444"/>
                </a:solidFill>
                <a:latin typeface="Helvetica Neue"/>
              </a:rPr>
              <a:t>格式：</a:t>
            </a:r>
            <a:endParaRPr lang="zh-CN" altLang="en-US"/>
          </a:p>
        </p:txBody>
      </p:sp>
      <p:sp>
        <p:nvSpPr>
          <p:cNvPr id="13" name="文本框 12">
            <a:extLst>
              <a:ext uri="{FF2B5EF4-FFF2-40B4-BE49-F238E27FC236}">
                <a16:creationId xmlns:a16="http://schemas.microsoft.com/office/drawing/2014/main" id="{42EDA38C-050F-493D-83A6-908D607CA0E6}"/>
              </a:ext>
            </a:extLst>
          </p:cNvPr>
          <p:cNvSpPr txBox="1"/>
          <p:nvPr/>
        </p:nvSpPr>
        <p:spPr>
          <a:xfrm>
            <a:off x="1035294" y="3506499"/>
            <a:ext cx="6097464" cy="369332"/>
          </a:xfrm>
          <a:prstGeom prst="rect">
            <a:avLst/>
          </a:prstGeom>
          <a:noFill/>
        </p:spPr>
        <p:txBody>
          <a:bodyPr wrap="square">
            <a:spAutoFit/>
          </a:bodyPr>
          <a:lstStyle/>
          <a:p>
            <a:r>
              <a:rPr lang="zh-CN" altLang="en-US">
                <a:solidFill>
                  <a:srgbClr val="444444"/>
                </a:solidFill>
                <a:latin typeface="Helvetica Neue"/>
              </a:rPr>
              <a:t>实现：</a:t>
            </a:r>
            <a:endParaRPr lang="zh-CN" altLang="en-US"/>
          </a:p>
        </p:txBody>
      </p:sp>
    </p:spTree>
    <p:extLst>
      <p:ext uri="{BB962C8B-B14F-4D97-AF65-F5344CB8AC3E}">
        <p14:creationId xmlns:p14="http://schemas.microsoft.com/office/powerpoint/2010/main" val="7137757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26780" y="1580111"/>
            <a:ext cx="99902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4D4D4D"/>
                </a:solidFill>
                <a:effectLst/>
                <a:latin typeface="Arial" panose="020B0604020202020204" pitchFamily="34" charset="0"/>
              </a:rPr>
              <a:t>在多对多关系中，</a:t>
            </a:r>
            <a:r>
              <a:rPr lang="en-US" altLang="zh-CN" sz="1600" b="0" i="0">
                <a:solidFill>
                  <a:srgbClr val="4D4D4D"/>
                </a:solidFill>
                <a:effectLst/>
                <a:latin typeface="Arial" panose="020B0604020202020204" pitchFamily="34" charset="0"/>
              </a:rPr>
              <a:t>A</a:t>
            </a:r>
            <a:r>
              <a:rPr lang="zh-CN" altLang="en-US" sz="1600" b="0" i="0">
                <a:solidFill>
                  <a:srgbClr val="4D4D4D"/>
                </a:solidFill>
                <a:effectLst/>
                <a:latin typeface="Arial" panose="020B0604020202020204" pitchFamily="34" charset="0"/>
              </a:rPr>
              <a:t>表的一行对应</a:t>
            </a:r>
            <a:r>
              <a:rPr lang="en-US" altLang="zh-CN" sz="1600" b="0" i="0">
                <a:solidFill>
                  <a:srgbClr val="4D4D4D"/>
                </a:solidFill>
                <a:effectLst/>
                <a:latin typeface="Arial" panose="020B0604020202020204" pitchFamily="34" charset="0"/>
              </a:rPr>
              <a:t>B</a:t>
            </a:r>
            <a:r>
              <a:rPr lang="zh-CN" altLang="en-US" sz="1600" b="0" i="0">
                <a:solidFill>
                  <a:srgbClr val="4D4D4D"/>
                </a:solidFill>
                <a:effectLst/>
                <a:latin typeface="Arial" panose="020B0604020202020204" pitchFamily="34" charset="0"/>
              </a:rPr>
              <a:t>的多行，</a:t>
            </a:r>
            <a:r>
              <a:rPr lang="en-US" altLang="zh-CN" sz="1600" b="0" i="0">
                <a:solidFill>
                  <a:srgbClr val="4D4D4D"/>
                </a:solidFill>
                <a:effectLst/>
                <a:latin typeface="Arial" panose="020B0604020202020204" pitchFamily="34" charset="0"/>
              </a:rPr>
              <a:t>B</a:t>
            </a:r>
            <a:r>
              <a:rPr lang="zh-CN" altLang="en-US" sz="1600" b="0" i="0">
                <a:solidFill>
                  <a:srgbClr val="4D4D4D"/>
                </a:solidFill>
                <a:effectLst/>
                <a:latin typeface="Arial" panose="020B0604020202020204" pitchFamily="34" charset="0"/>
              </a:rPr>
              <a:t>表的一行对应</a:t>
            </a:r>
            <a:r>
              <a:rPr lang="en-US" altLang="zh-CN" sz="1600" b="0" i="0">
                <a:solidFill>
                  <a:srgbClr val="4D4D4D"/>
                </a:solidFill>
                <a:effectLst/>
                <a:latin typeface="Arial" panose="020B0604020202020204" pitchFamily="34" charset="0"/>
              </a:rPr>
              <a:t>A</a:t>
            </a:r>
            <a:r>
              <a:rPr lang="zh-CN" altLang="en-US" sz="1600" b="0" i="0">
                <a:solidFill>
                  <a:srgbClr val="4D4D4D"/>
                </a:solidFill>
                <a:effectLst/>
                <a:latin typeface="Arial" panose="020B0604020202020204" pitchFamily="34" charset="0"/>
              </a:rPr>
              <a:t>表的多行，我们要新增加一个中间表，来建立多对多关系。</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pic>
        <p:nvPicPr>
          <p:cNvPr id="4" name="图片 3">
            <a:extLst>
              <a:ext uri="{FF2B5EF4-FFF2-40B4-BE49-F238E27FC236}">
                <a16:creationId xmlns:a16="http://schemas.microsoft.com/office/drawing/2014/main" id="{B7E7A2FA-FCAB-4817-BA46-6D42D4F7B0EF}"/>
              </a:ext>
            </a:extLst>
          </p:cNvPr>
          <p:cNvPicPr>
            <a:picLocks noChangeAspect="1"/>
          </p:cNvPicPr>
          <p:nvPr/>
        </p:nvPicPr>
        <p:blipFill>
          <a:blip r:embed="rId3"/>
          <a:stretch>
            <a:fillRect/>
          </a:stretch>
        </p:blipFill>
        <p:spPr>
          <a:xfrm>
            <a:off x="2087440" y="2315657"/>
            <a:ext cx="6153150" cy="3705225"/>
          </a:xfrm>
          <a:prstGeom prst="rect">
            <a:avLst/>
          </a:prstGeom>
        </p:spPr>
      </p:pic>
    </p:spTree>
    <p:extLst>
      <p:ext uri="{BB962C8B-B14F-4D97-AF65-F5344CB8AC3E}">
        <p14:creationId xmlns:p14="http://schemas.microsoft.com/office/powerpoint/2010/main" val="258263993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p>
        </p:txBody>
      </p:sp>
      <p:sp>
        <p:nvSpPr>
          <p:cNvPr id="9" name="文本框 8">
            <a:extLst>
              <a:ext uri="{FF2B5EF4-FFF2-40B4-BE49-F238E27FC236}">
                <a16:creationId xmlns:a16="http://schemas.microsoft.com/office/drawing/2014/main" id="{D171A501-2267-44C7-9418-88F414426D9E}"/>
              </a:ext>
            </a:extLst>
          </p:cNvPr>
          <p:cNvSpPr txBox="1"/>
          <p:nvPr/>
        </p:nvSpPr>
        <p:spPr>
          <a:xfrm>
            <a:off x="1135804" y="2100214"/>
            <a:ext cx="8346097"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学生表和课程表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多对多</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创建学生表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student(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左侧主表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gender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创建课程表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course(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右侧主表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course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cidname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42EDA38C-050F-493D-83A6-908D607CA0E6}"/>
              </a:ext>
            </a:extLst>
          </p:cNvPr>
          <p:cNvSpPr txBox="1"/>
          <p:nvPr/>
        </p:nvSpPr>
        <p:spPr>
          <a:xfrm>
            <a:off x="888326" y="158011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0873832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p>
        </p:txBody>
      </p:sp>
      <p:sp>
        <p:nvSpPr>
          <p:cNvPr id="9" name="文本框 8">
            <a:extLst>
              <a:ext uri="{FF2B5EF4-FFF2-40B4-BE49-F238E27FC236}">
                <a16:creationId xmlns:a16="http://schemas.microsoft.com/office/drawing/2014/main" id="{D171A501-2267-44C7-9418-88F414426D9E}"/>
              </a:ext>
            </a:extLst>
          </p:cNvPr>
          <p:cNvSpPr txBox="1"/>
          <p:nvPr/>
        </p:nvSpPr>
        <p:spPr>
          <a:xfrm>
            <a:off x="923341" y="1912635"/>
            <a:ext cx="8346097" cy="47705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创建中间表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student_course/score(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double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-- 4</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建立外键约束</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次</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course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-- 5</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给学生表添加数据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小龙女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阿紫</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周芷若</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男</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-- 6</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给课程表添加数据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course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语文</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数学</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英语</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-- 7</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给中间表添加数据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331C950C-DB52-4B2D-BB8F-ED2E3A5FBA51}"/>
              </a:ext>
            </a:extLst>
          </p:cNvPr>
          <p:cNvSpPr txBox="1"/>
          <p:nvPr/>
        </p:nvSpPr>
        <p:spPr>
          <a:xfrm>
            <a:off x="854613" y="1429340"/>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6418511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404510"/>
            <a:ext cx="99902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4D4D4D"/>
                </a:solidFill>
                <a:effectLst/>
                <a:latin typeface="-apple-system"/>
                <a:ea typeface="Alibaba PuHuiTi B"/>
              </a:rPr>
              <a:t>多表查询就是同时查询两个或两个以上的表，</a:t>
            </a:r>
            <a:r>
              <a:rPr lang="zh-CN" altLang="en-US" sz="1600">
                <a:solidFill>
                  <a:srgbClr val="4D4D4D"/>
                </a:solidFill>
                <a:latin typeface="-apple-system"/>
                <a:ea typeface="Alibaba PuHuiTi B"/>
              </a:rPr>
              <a:t>因为有的时候</a:t>
            </a:r>
            <a:r>
              <a:rPr lang="zh-CN" altLang="en-US" sz="1600" b="0" i="0">
                <a:solidFill>
                  <a:srgbClr val="4D4D4D"/>
                </a:solidFill>
                <a:effectLst/>
                <a:latin typeface="-apple-system"/>
                <a:ea typeface="Alibaba PuHuiTi B"/>
              </a:rPr>
              <a:t>用户在查看数据的时候</a:t>
            </a:r>
            <a:r>
              <a:rPr lang="en-US" altLang="zh-CN" sz="1600" b="0" i="0">
                <a:solidFill>
                  <a:srgbClr val="4D4D4D"/>
                </a:solidFill>
                <a:effectLst/>
                <a:latin typeface="-apple-system"/>
                <a:ea typeface="Alibaba PuHuiTi B"/>
              </a:rPr>
              <a:t>,</a:t>
            </a:r>
            <a:r>
              <a:rPr lang="zh-CN" altLang="en-US" sz="1600" b="0" i="0">
                <a:solidFill>
                  <a:srgbClr val="4D4D4D"/>
                </a:solidFill>
                <a:effectLst/>
                <a:latin typeface="-apple-system"/>
                <a:ea typeface="Alibaba PuHuiTi B"/>
              </a:rPr>
              <a:t>需要显示的数据来自多张表</a:t>
            </a:r>
            <a:r>
              <a:rPr lang="en-US" altLang="zh-CN" sz="1600" b="0" i="0">
                <a:solidFill>
                  <a:srgbClr val="4D4D4D"/>
                </a:solidFill>
                <a:effectLst/>
                <a:latin typeface="-apple-system"/>
                <a:ea typeface="Alibaba PuHuiTi B"/>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noProof="0">
                <a:ln>
                  <a:noFill/>
                </a:ln>
                <a:solidFill>
                  <a:srgbClr val="4D4D4D"/>
                </a:solidFill>
                <a:uLnTx/>
                <a:uFillTx/>
                <a:latin typeface="-apple-system"/>
                <a:ea typeface="Alibaba PuHuiTi B"/>
              </a:rPr>
              <a:t>多表查询有以下分类：</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17" name="文本框 16">
            <a:extLst>
              <a:ext uri="{FF2B5EF4-FFF2-40B4-BE49-F238E27FC236}">
                <a16:creationId xmlns:a16="http://schemas.microsoft.com/office/drawing/2014/main" id="{02C547FE-6090-4D72-9735-9E7B85B167F2}"/>
              </a:ext>
            </a:extLst>
          </p:cNvPr>
          <p:cNvSpPr txBox="1"/>
          <p:nvPr/>
        </p:nvSpPr>
        <p:spPr>
          <a:xfrm>
            <a:off x="539925" y="2101109"/>
            <a:ext cx="6323113" cy="4524315"/>
          </a:xfrm>
          <a:prstGeom prst="rect">
            <a:avLst/>
          </a:prstGeom>
          <a:noFill/>
        </p:spPr>
        <p:txBody>
          <a:bodyPr wrap="square">
            <a:spAutoFit/>
          </a:bodyPr>
          <a:lstStyle/>
          <a:p>
            <a:pPr marL="285750" indent="-285750">
              <a:buFont typeface="Wingdings" panose="05000000000000000000" pitchFamily="2" charset="2"/>
              <a:buChar char="Ø"/>
            </a:pPr>
            <a:r>
              <a:rPr lang="zh-CN" altLang="en-US" sz="1600" b="1">
                <a:solidFill>
                  <a:srgbClr val="FF0000"/>
                </a:solidFill>
                <a:latin typeface="-apple-system"/>
                <a:ea typeface="Alibaba PuHuiTi B"/>
              </a:rPr>
              <a:t>交叉连接查询</a:t>
            </a:r>
            <a:r>
              <a:rPr lang="en-US" altLang="zh-CN" sz="1600" b="1">
                <a:solidFill>
                  <a:srgbClr val="FF0000"/>
                </a:solidFill>
                <a:latin typeface="-apple-system"/>
                <a:ea typeface="Alibaba PuHuiTi B"/>
              </a:rPr>
              <a:t> [</a:t>
            </a:r>
            <a:r>
              <a:rPr lang="zh-CN" altLang="en-US" sz="1600" b="1">
                <a:solidFill>
                  <a:srgbClr val="FF0000"/>
                </a:solidFill>
                <a:latin typeface="-apple-system"/>
                <a:ea typeface="Alibaba PuHuiTi B"/>
              </a:rPr>
              <a:t>产生笛卡尔积，了解</a:t>
            </a:r>
            <a:r>
              <a:rPr lang="en-US" altLang="zh-CN" sz="1600" b="1">
                <a:solidFill>
                  <a:srgbClr val="FF0000"/>
                </a:solidFill>
                <a:latin typeface="-apple-system"/>
                <a:ea typeface="Alibaba PuHuiTi B"/>
              </a:rPr>
              <a:t>]</a:t>
            </a:r>
          </a:p>
          <a:p>
            <a:r>
              <a:rPr lang="zh-CN" altLang="en-US" sz="1600">
                <a:solidFill>
                  <a:srgbClr val="4D4D4D"/>
                </a:solidFill>
                <a:latin typeface="-apple-system"/>
                <a:ea typeface="Alibaba PuHuiTi B"/>
              </a:rPr>
              <a:t>      语法：</a:t>
            </a:r>
            <a:r>
              <a:rPr lang="en-US" altLang="zh-CN" sz="1600">
                <a:solidFill>
                  <a:srgbClr val="4D4D4D"/>
                </a:solidFill>
                <a:latin typeface="-apple-system"/>
                <a:ea typeface="Alibaba PuHuiTi B"/>
              </a:rPr>
              <a:t>select * from A,B;  </a:t>
            </a:r>
          </a:p>
          <a:p>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内连接查询</a:t>
            </a:r>
            <a:r>
              <a:rPr lang="en-US" altLang="zh-CN" sz="1600" b="1">
                <a:solidFill>
                  <a:srgbClr val="FF0000"/>
                </a:solidFill>
                <a:latin typeface="-apple-system"/>
                <a:ea typeface="Alibaba PuHuiTi B"/>
              </a:rPr>
              <a:t>(</a:t>
            </a:r>
            <a:r>
              <a:rPr lang="zh-CN" altLang="en-US" sz="1600" b="1">
                <a:solidFill>
                  <a:srgbClr val="FF0000"/>
                </a:solidFill>
                <a:latin typeface="-apple-system"/>
                <a:ea typeface="Alibaba PuHuiTi B"/>
              </a:rPr>
              <a:t>使用的关键字 </a:t>
            </a:r>
            <a:r>
              <a:rPr lang="en-US" altLang="zh-CN" sz="1600" b="1">
                <a:solidFill>
                  <a:srgbClr val="FF0000"/>
                </a:solidFill>
                <a:latin typeface="-apple-system"/>
                <a:ea typeface="Alibaba PuHuiTi B"/>
              </a:rPr>
              <a:t>inner join  -- inner</a:t>
            </a:r>
            <a:r>
              <a:rPr lang="zh-CN" altLang="en-US" sz="1600" b="1">
                <a:solidFill>
                  <a:srgbClr val="FF0000"/>
                </a:solidFill>
                <a:latin typeface="-apple-system"/>
                <a:ea typeface="Alibaba PuHuiTi B"/>
              </a:rPr>
              <a:t>可以省略</a:t>
            </a:r>
            <a:r>
              <a:rPr lang="en-US" altLang="zh-CN" sz="1600" b="1">
                <a:solidFill>
                  <a:srgbClr val="FF0000"/>
                </a:solidFill>
                <a:latin typeface="-apple-system"/>
                <a:ea typeface="Alibaba PuHuiTi B"/>
              </a:rPr>
              <a:t>)</a:t>
            </a:r>
          </a:p>
          <a:p>
            <a:r>
              <a:rPr lang="zh-CN" altLang="en-US" sz="1600">
                <a:solidFill>
                  <a:srgbClr val="4D4D4D"/>
                </a:solidFill>
                <a:latin typeface="-apple-system"/>
                <a:ea typeface="Alibaba PuHuiTi B"/>
              </a:rPr>
              <a:t>    隐式内连接（</a:t>
            </a:r>
            <a:r>
              <a:rPr lang="en-US" altLang="zh-CN" sz="1600">
                <a:solidFill>
                  <a:srgbClr val="4D4D4D"/>
                </a:solidFill>
                <a:latin typeface="-apple-system"/>
                <a:ea typeface="Alibaba PuHuiTi B"/>
              </a:rPr>
              <a:t>SQL92</a:t>
            </a:r>
            <a:r>
              <a:rPr lang="zh-CN" altLang="en-US" sz="1600">
                <a:solidFill>
                  <a:srgbClr val="4D4D4D"/>
                </a:solidFill>
                <a:latin typeface="-apple-system"/>
                <a:ea typeface="Alibaba PuHuiTi B"/>
              </a:rPr>
              <a:t>标准）：</a:t>
            </a:r>
            <a:r>
              <a:rPr lang="en-US" altLang="zh-CN" sz="1600">
                <a:solidFill>
                  <a:srgbClr val="4D4D4D"/>
                </a:solidFill>
                <a:latin typeface="-apple-system"/>
                <a:ea typeface="Alibaba PuHuiTi B"/>
              </a:rPr>
              <a:t>select * from A,B where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r>
              <a:rPr lang="zh-CN" altLang="en-US" sz="1600">
                <a:solidFill>
                  <a:srgbClr val="4D4D4D"/>
                </a:solidFill>
                <a:latin typeface="-apple-system"/>
                <a:ea typeface="Alibaba PuHuiTi B"/>
              </a:rPr>
              <a:t>    显示内连接（</a:t>
            </a:r>
            <a:r>
              <a:rPr lang="en-US" altLang="zh-CN" sz="1600">
                <a:solidFill>
                  <a:srgbClr val="4D4D4D"/>
                </a:solidFill>
                <a:latin typeface="-apple-system"/>
                <a:ea typeface="Alibaba PuHuiTi B"/>
              </a:rPr>
              <a:t>SQL99</a:t>
            </a:r>
            <a:r>
              <a:rPr lang="zh-CN" altLang="en-US" sz="1600">
                <a:solidFill>
                  <a:srgbClr val="4D4D4D"/>
                </a:solidFill>
                <a:latin typeface="-apple-system"/>
                <a:ea typeface="Alibaba PuHuiTi B"/>
              </a:rPr>
              <a:t>标准）：</a:t>
            </a:r>
            <a:r>
              <a:rPr lang="en-US" altLang="zh-CN" sz="1600">
                <a:solidFill>
                  <a:srgbClr val="4D4D4D"/>
                </a:solidFill>
                <a:latin typeface="-apple-system"/>
                <a:ea typeface="Alibaba PuHuiTi B"/>
              </a:rPr>
              <a:t>select * from A inner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外连接查询</a:t>
            </a:r>
            <a:r>
              <a:rPr lang="en-US" altLang="zh-CN" sz="1600" b="1">
                <a:solidFill>
                  <a:srgbClr val="FF0000"/>
                </a:solidFill>
                <a:latin typeface="-apple-system"/>
                <a:ea typeface="Alibaba PuHuiTi B"/>
              </a:rPr>
              <a:t>(</a:t>
            </a:r>
            <a:r>
              <a:rPr lang="zh-CN" altLang="en-US" sz="1600" b="1">
                <a:solidFill>
                  <a:srgbClr val="FF0000"/>
                </a:solidFill>
                <a:latin typeface="-apple-system"/>
                <a:ea typeface="Alibaba PuHuiTi B"/>
              </a:rPr>
              <a:t>使用的关键字 </a:t>
            </a:r>
            <a:r>
              <a:rPr lang="en-US" altLang="zh-CN" sz="1600" b="1">
                <a:solidFill>
                  <a:srgbClr val="FF0000"/>
                </a:solidFill>
                <a:latin typeface="-apple-system"/>
                <a:ea typeface="Alibaba PuHuiTi B"/>
              </a:rPr>
              <a:t>outer join -- outer</a:t>
            </a:r>
            <a:r>
              <a:rPr lang="zh-CN" altLang="en-US" sz="1600" b="1">
                <a:solidFill>
                  <a:srgbClr val="FF0000"/>
                </a:solidFill>
                <a:latin typeface="-apple-system"/>
                <a:ea typeface="Alibaba PuHuiTi B"/>
              </a:rPr>
              <a:t>可以省略</a:t>
            </a:r>
            <a:r>
              <a:rPr lang="en-US" altLang="zh-CN" sz="1600" b="1">
                <a:solidFill>
                  <a:srgbClr val="FF0000"/>
                </a:solidFill>
                <a:latin typeface="-apple-system"/>
                <a:ea typeface="Alibaba PuHuiTi B"/>
              </a:rPr>
              <a:t>)</a:t>
            </a:r>
          </a:p>
          <a:p>
            <a:r>
              <a:rPr lang="zh-CN" altLang="en-US" sz="1600">
                <a:solidFill>
                  <a:srgbClr val="4D4D4D"/>
                </a:solidFill>
                <a:latin typeface="-apple-system"/>
                <a:ea typeface="Alibaba PuHuiTi B"/>
              </a:rPr>
              <a:t>        左外连接：</a:t>
            </a:r>
            <a:r>
              <a:rPr lang="en-US" altLang="zh-CN" sz="1600">
                <a:solidFill>
                  <a:srgbClr val="4D4D4D"/>
                </a:solidFill>
                <a:latin typeface="-apple-system"/>
                <a:ea typeface="Alibaba PuHuiTi B"/>
              </a:rPr>
              <a:t>left outer join</a:t>
            </a:r>
          </a:p>
          <a:p>
            <a:r>
              <a:rPr lang="en-US" altLang="zh-CN" sz="1600">
                <a:solidFill>
                  <a:srgbClr val="4D4D4D"/>
                </a:solidFill>
                <a:latin typeface="-apple-system"/>
                <a:ea typeface="Alibaba PuHuiTi B"/>
              </a:rPr>
              <a:t>            select * from A left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r>
              <a:rPr lang="zh-CN" altLang="en-US" sz="1600">
                <a:solidFill>
                  <a:srgbClr val="4D4D4D"/>
                </a:solidFill>
                <a:latin typeface="-apple-system"/>
                <a:ea typeface="Alibaba PuHuiTi B"/>
              </a:rPr>
              <a:t>        右外连接：</a:t>
            </a:r>
            <a:r>
              <a:rPr lang="en-US" altLang="zh-CN" sz="1600">
                <a:solidFill>
                  <a:srgbClr val="4D4D4D"/>
                </a:solidFill>
                <a:latin typeface="-apple-system"/>
                <a:ea typeface="Alibaba PuHuiTi B"/>
              </a:rPr>
              <a:t>right outer join</a:t>
            </a:r>
          </a:p>
          <a:p>
            <a:r>
              <a:rPr lang="en-US" altLang="zh-CN" sz="1600">
                <a:solidFill>
                  <a:srgbClr val="4D4D4D"/>
                </a:solidFill>
                <a:latin typeface="-apple-system"/>
                <a:ea typeface="Alibaba PuHuiTi B"/>
              </a:rPr>
              <a:t>            select * from A right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r>
              <a:rPr lang="en-US" altLang="zh-CN" sz="1600">
                <a:solidFill>
                  <a:srgbClr val="4D4D4D"/>
                </a:solidFill>
                <a:latin typeface="-apple-system"/>
                <a:ea typeface="Alibaba PuHuiTi B"/>
              </a:rPr>
              <a:t>        </a:t>
            </a:r>
            <a:r>
              <a:rPr lang="zh-CN" altLang="en-US" sz="1600">
                <a:solidFill>
                  <a:srgbClr val="4D4D4D"/>
                </a:solidFill>
                <a:latin typeface="-apple-system"/>
                <a:ea typeface="Alibaba PuHuiTi B"/>
              </a:rPr>
              <a:t>满外连接</a:t>
            </a:r>
            <a:r>
              <a:rPr lang="en-US" altLang="zh-CN" sz="1600">
                <a:solidFill>
                  <a:srgbClr val="4D4D4D"/>
                </a:solidFill>
                <a:latin typeface="-apple-system"/>
                <a:ea typeface="Alibaba PuHuiTi B"/>
              </a:rPr>
              <a:t>: full outer join</a:t>
            </a:r>
          </a:p>
          <a:p>
            <a:r>
              <a:rPr lang="en-US" altLang="zh-CN" sz="1600">
                <a:solidFill>
                  <a:srgbClr val="4D4D4D"/>
                </a:solidFill>
                <a:latin typeface="-apple-system"/>
                <a:ea typeface="Alibaba PuHuiTi B"/>
              </a:rPr>
              <a:t>             select * from A full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endParaRPr lang="en-US" altLang="zh-CN" sz="1600">
              <a:solidFill>
                <a:srgbClr val="4D4D4D"/>
              </a:solidFill>
              <a:highlight>
                <a:srgbClr val="FFFF00"/>
              </a:highlight>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子查询</a:t>
            </a:r>
            <a:endParaRPr lang="en-US" altLang="zh-CN" sz="1600" b="1">
              <a:solidFill>
                <a:srgbClr val="FF0000"/>
              </a:solidFill>
              <a:latin typeface="-apple-system"/>
              <a:ea typeface="Alibaba PuHuiTi B"/>
            </a:endParaRPr>
          </a:p>
          <a:p>
            <a:r>
              <a:rPr lang="en-US" altLang="zh-CN" sz="1600">
                <a:solidFill>
                  <a:srgbClr val="4D4D4D"/>
                </a:solidFill>
                <a:latin typeface="-apple-system"/>
                <a:ea typeface="Alibaba PuHuiTi B"/>
              </a:rPr>
              <a:t>       select</a:t>
            </a:r>
            <a:r>
              <a:rPr lang="zh-CN" altLang="en-US" sz="1600">
                <a:solidFill>
                  <a:srgbClr val="4D4D4D"/>
                </a:solidFill>
                <a:latin typeface="-apple-system"/>
                <a:ea typeface="Alibaba PuHuiTi B"/>
              </a:rPr>
              <a:t>的嵌套</a:t>
            </a:r>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表自关联：</a:t>
            </a:r>
            <a:endParaRPr lang="en-US" altLang="zh-CN" sz="1600" b="1">
              <a:solidFill>
                <a:srgbClr val="FF0000"/>
              </a:solidFill>
              <a:latin typeface="-apple-system"/>
              <a:ea typeface="Alibaba PuHuiTi B"/>
            </a:endParaRPr>
          </a:p>
          <a:p>
            <a:r>
              <a:rPr lang="en-US" altLang="zh-CN" sz="1600" b="1">
                <a:solidFill>
                  <a:srgbClr val="FF0000"/>
                </a:solidFill>
                <a:latin typeface="-apple-system"/>
                <a:ea typeface="Alibaba PuHuiTi B"/>
              </a:rPr>
              <a:t>       </a:t>
            </a:r>
            <a:r>
              <a:rPr lang="zh-CN" altLang="en-US" sz="1600">
                <a:solidFill>
                  <a:srgbClr val="4D4D4D"/>
                </a:solidFill>
                <a:latin typeface="-apple-system"/>
                <a:ea typeface="Alibaba PuHuiTi B"/>
              </a:rPr>
              <a:t>将一张表当成多张表来用</a:t>
            </a:r>
            <a:endParaRPr lang="en-US" altLang="zh-CN" sz="1600">
              <a:solidFill>
                <a:srgbClr val="4D4D4D"/>
              </a:solidFill>
              <a:latin typeface="-apple-system"/>
              <a:ea typeface="Alibaba PuHuiTi B"/>
            </a:endParaRPr>
          </a:p>
        </p:txBody>
      </p:sp>
      <p:pic>
        <p:nvPicPr>
          <p:cNvPr id="10" name="图片 9">
            <a:extLst>
              <a:ext uri="{FF2B5EF4-FFF2-40B4-BE49-F238E27FC236}">
                <a16:creationId xmlns:a16="http://schemas.microsoft.com/office/drawing/2014/main" id="{49519677-2ABF-4C37-9823-C9D4202EF797}"/>
              </a:ext>
            </a:extLst>
          </p:cNvPr>
          <p:cNvPicPr>
            <a:picLocks noChangeAspect="1"/>
          </p:cNvPicPr>
          <p:nvPr/>
        </p:nvPicPr>
        <p:blipFill>
          <a:blip r:embed="rId3"/>
          <a:stretch>
            <a:fillRect/>
          </a:stretch>
        </p:blipFill>
        <p:spPr>
          <a:xfrm>
            <a:off x="7052886" y="2076277"/>
            <a:ext cx="2273852" cy="1955830"/>
          </a:xfrm>
          <a:prstGeom prst="rect">
            <a:avLst/>
          </a:prstGeom>
        </p:spPr>
      </p:pic>
      <p:pic>
        <p:nvPicPr>
          <p:cNvPr id="20" name="图片 19">
            <a:extLst>
              <a:ext uri="{FF2B5EF4-FFF2-40B4-BE49-F238E27FC236}">
                <a16:creationId xmlns:a16="http://schemas.microsoft.com/office/drawing/2014/main" id="{A41E6C11-0A85-4A69-B644-E04CACF16E0A}"/>
              </a:ext>
            </a:extLst>
          </p:cNvPr>
          <p:cNvPicPr>
            <a:picLocks noChangeAspect="1"/>
          </p:cNvPicPr>
          <p:nvPr/>
        </p:nvPicPr>
        <p:blipFill>
          <a:blip r:embed="rId4"/>
          <a:stretch>
            <a:fillRect/>
          </a:stretch>
        </p:blipFill>
        <p:spPr>
          <a:xfrm>
            <a:off x="9481901" y="1942927"/>
            <a:ext cx="2059187" cy="1955830"/>
          </a:xfrm>
          <a:prstGeom prst="rect">
            <a:avLst/>
          </a:prstGeom>
        </p:spPr>
      </p:pic>
      <p:pic>
        <p:nvPicPr>
          <p:cNvPr id="22" name="图片 21">
            <a:extLst>
              <a:ext uri="{FF2B5EF4-FFF2-40B4-BE49-F238E27FC236}">
                <a16:creationId xmlns:a16="http://schemas.microsoft.com/office/drawing/2014/main" id="{9D4C0589-D4F6-4680-9A80-0679FEF85352}"/>
              </a:ext>
            </a:extLst>
          </p:cNvPr>
          <p:cNvPicPr>
            <a:picLocks noChangeAspect="1"/>
          </p:cNvPicPr>
          <p:nvPr/>
        </p:nvPicPr>
        <p:blipFill>
          <a:blip r:embed="rId5"/>
          <a:stretch>
            <a:fillRect/>
          </a:stretch>
        </p:blipFill>
        <p:spPr>
          <a:xfrm>
            <a:off x="7154325" y="4363267"/>
            <a:ext cx="1947880" cy="1924028"/>
          </a:xfrm>
          <a:prstGeom prst="rect">
            <a:avLst/>
          </a:prstGeom>
        </p:spPr>
      </p:pic>
      <p:pic>
        <p:nvPicPr>
          <p:cNvPr id="24" name="图片 23">
            <a:extLst>
              <a:ext uri="{FF2B5EF4-FFF2-40B4-BE49-F238E27FC236}">
                <a16:creationId xmlns:a16="http://schemas.microsoft.com/office/drawing/2014/main" id="{0997D28B-CF2E-48C1-8300-B7D7058D26F8}"/>
              </a:ext>
            </a:extLst>
          </p:cNvPr>
          <p:cNvPicPr>
            <a:picLocks noChangeAspect="1"/>
          </p:cNvPicPr>
          <p:nvPr/>
        </p:nvPicPr>
        <p:blipFill>
          <a:blip r:embed="rId6"/>
          <a:stretch>
            <a:fillRect/>
          </a:stretch>
        </p:blipFill>
        <p:spPr>
          <a:xfrm>
            <a:off x="9481901" y="4078666"/>
            <a:ext cx="2244109" cy="2208629"/>
          </a:xfrm>
          <a:prstGeom prst="rect">
            <a:avLst/>
          </a:prstGeom>
        </p:spPr>
      </p:pic>
    </p:spTree>
    <p:extLst>
      <p:ext uri="{BB962C8B-B14F-4D97-AF65-F5344CB8AC3E}">
        <p14:creationId xmlns:p14="http://schemas.microsoft.com/office/powerpoint/2010/main" val="26398828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准备查询数据</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404510"/>
            <a:ext cx="99902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接下来准备</a:t>
            </a:r>
            <a:r>
              <a:rPr lang="zh-CN" altLang="en-US" sz="1600">
                <a:solidFill>
                  <a:prstClr val="black"/>
                </a:solidFill>
                <a:latin typeface="Calibri"/>
                <a:ea typeface="Alibaba PuHuiTi B"/>
              </a:rPr>
              <a:t>多表</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查询需要数据，注意，</a:t>
            </a:r>
            <a:r>
              <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rPr>
              <a:t>外键约束对多表查询并无影响。</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868239" y="2068920"/>
            <a:ext cx="9664945" cy="3785652"/>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use</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mydb3;</a:t>
            </a:r>
          </a:p>
          <a:p>
            <a:endPar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创建部门表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创建员工表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员工编号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员工年龄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员工所属部门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69061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79567" y="1479604"/>
            <a:ext cx="9648484" cy="688938"/>
          </a:xfrm>
        </p:spPr>
        <p:txBody>
          <a:bodyPr/>
          <a:lstStyle/>
          <a:p>
            <a:pPr>
              <a:buFont typeface="Wingdings" panose="05000000000000000000" pitchFamily="2" charset="2"/>
              <a:buChar char="u"/>
            </a:pPr>
            <a:r>
              <a:rPr lang="zh-CN" altLang="en-US"/>
              <a:t>高级语言</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计算机语言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sp>
        <p:nvSpPr>
          <p:cNvPr id="12" name="文本框 11">
            <a:extLst>
              <a:ext uri="{FF2B5EF4-FFF2-40B4-BE49-F238E27FC236}">
                <a16:creationId xmlns:a16="http://schemas.microsoft.com/office/drawing/2014/main" id="{6A8C420E-289E-44CB-B589-DA7B9D0905A1}"/>
              </a:ext>
            </a:extLst>
          </p:cNvPr>
          <p:cNvSpPr txBox="1"/>
          <p:nvPr/>
        </p:nvSpPr>
        <p:spPr>
          <a:xfrm>
            <a:off x="1120925" y="2226334"/>
            <a:ext cx="10056156" cy="2995692"/>
          </a:xfrm>
          <a:prstGeom prst="rect">
            <a:avLst/>
          </a:prstGeom>
          <a:noFill/>
          <a:ln>
            <a:solidFill>
              <a:schemeClr val="tx1"/>
            </a:solidFill>
          </a:ln>
        </p:spPr>
        <p:txBody>
          <a:bodyPr wrap="square">
            <a:spAutoFit/>
          </a:bodyPr>
          <a:lstStyle/>
          <a:p>
            <a:pPr>
              <a:spcBef>
                <a:spcPts val="360"/>
              </a:spcBef>
              <a:spcAft>
                <a:spcPts val="360"/>
              </a:spcAft>
            </a:pPr>
            <a:r>
              <a:rPr lang="en-US" altLang="zh-CN" sz="1800">
                <a:solidFill>
                  <a:srgbClr val="804000"/>
                </a:solidFill>
                <a:effectLst/>
                <a:latin typeface="Courier New" panose="02070309020205020404" pitchFamily="49" charset="0"/>
                <a:ea typeface="宋体" panose="02010600030101010101" pitchFamily="2" charset="-122"/>
                <a:cs typeface="Times New Roman" panose="02020603050405020304" pitchFamily="18" charset="0"/>
              </a:rPr>
              <a:t>#include "graphics.h"</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804000"/>
                </a:solidFill>
                <a:effectLst/>
                <a:latin typeface="Courier New" panose="02070309020205020404" pitchFamily="49" charset="0"/>
                <a:ea typeface="宋体" panose="02010600030101010101" pitchFamily="2" charset="-122"/>
                <a:cs typeface="Times New Roman" panose="02020603050405020304" pitchFamily="18" charset="0"/>
              </a:rPr>
              <a:t>#define R 15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鼠标的形态</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void</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initgr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void</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BGI</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初始化</a:t>
            </a:r>
            <a:r>
              <a:rPr lang="zh-CN" altLang="zh-CN" sz="1800">
                <a:solidFill>
                  <a:srgbClr val="008000"/>
                </a:solidFill>
                <a:effectLst/>
                <a:latin typeface="微软雅黑 Light" panose="020B0502040204020203" pitchFamily="34" charset="-122"/>
                <a:ea typeface="Courier New" panose="02070309020205020404" pitchFamily="49" charset="0"/>
                <a:cs typeface="Times New Roman" panose="02020603050405020304" pitchFamily="18" charset="0"/>
              </a:rPr>
              <a:t> </a:t>
            </a:r>
            <a:r>
              <a:rPr lang="en-US" altLang="zh-CN" sz="1800">
                <a:solidFill>
                  <a:srgbClr val="008000"/>
                </a:solidFill>
                <a:effectLst/>
                <a:latin typeface="微软雅黑 Light" panose="020B0502040204020203" pitchFamily="34" charset="-122"/>
                <a:ea typeface="Courier New" panose="02070309020205020404" pitchFamily="49" charset="0"/>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gd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DETECT</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gm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和</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gd = VGA,gm = VGAHI</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是同样效果</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registerbgidriver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EGAVGA_driver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注册</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BGI</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驱动后可以不需要</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.BGI</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文件的支持运行</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initgraph</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(&amp;</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gd</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&amp;</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gm</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360"/>
              </a:spcBef>
              <a:spcAft>
                <a:spcPts val="360"/>
              </a:spcAft>
            </a:pP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17" name="图片 16">
            <a:extLst>
              <a:ext uri="{FF2B5EF4-FFF2-40B4-BE49-F238E27FC236}">
                <a16:creationId xmlns:a16="http://schemas.microsoft.com/office/drawing/2014/main" id="{22444C0E-A440-4969-8DB5-54A979CA57B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23050" y="5279818"/>
            <a:ext cx="1690201" cy="1476026"/>
          </a:xfrm>
          <a:prstGeom prst="rect">
            <a:avLst/>
          </a:prstGeom>
          <a:noFill/>
          <a:ln>
            <a:noFill/>
          </a:ln>
        </p:spPr>
      </p:pic>
    </p:spTree>
    <p:extLst>
      <p:ext uri="{BB962C8B-B14F-4D97-AF65-F5344CB8AC3E}">
        <p14:creationId xmlns:p14="http://schemas.microsoft.com/office/powerpoint/2010/main" val="331796951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准备查询数据</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710880" y="1765617"/>
            <a:ext cx="8556212"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dept3</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表添加数据</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财务部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人事部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994687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准备查询数据</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822229" y="1859339"/>
            <a:ext cx="8548321"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emp</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表添加数据</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乔峰</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段誉</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虚竹</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阿紫</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扫地僧</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李秋水</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鸠摩智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天山童姥</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'9'</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慕容博</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丁春秋</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81100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交叉连接查询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9E42B8F-B4E2-4DAF-8F87-8C78F059C349}"/>
              </a:ext>
            </a:extLst>
          </p:cNvPr>
          <p:cNvSpPr txBox="1"/>
          <p:nvPr/>
        </p:nvSpPr>
        <p:spPr>
          <a:xfrm>
            <a:off x="933580" y="4137786"/>
            <a:ext cx="8548321" cy="95410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lang="zh-CN" altLang="en-US" kern="0">
                <a:solidFill>
                  <a:srgbClr val="008000"/>
                </a:solidFill>
                <a:latin typeface="Courier New" panose="02070309020205020404" pitchFamily="49" charset="0"/>
                <a:ea typeface="宋体" panose="02010600030101010101" pitchFamily="2" charset="-122"/>
                <a:cs typeface="Courier New" panose="02070309020205020404" pitchFamily="49" charset="0"/>
              </a:rPr>
              <a:t>交叉连接查询</a:t>
            </a:r>
            <a:endParaRPr lang="en-US" altLang="zh-CN"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dept3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emp3</a:t>
            </a:r>
            <a:r>
              <a:rPr lang="en-US" altLang="zh-CN" sz="1800" b="1">
                <a:solidFill>
                  <a:srgbClr val="000080"/>
                </a:solidFill>
                <a:effectLst/>
                <a:latin typeface="Courier New" panose="02070309020205020404" pitchFamily="49" charset="0"/>
              </a:rPr>
              <a:t>;</a:t>
            </a:r>
            <a:endParaRPr lang="en-US" altLang="zh-CN" sz="2000">
              <a:effectLst/>
            </a:endParaRPr>
          </a:p>
        </p:txBody>
      </p:sp>
      <p:sp>
        <p:nvSpPr>
          <p:cNvPr id="6" name="文本框 5">
            <a:extLst>
              <a:ext uri="{FF2B5EF4-FFF2-40B4-BE49-F238E27FC236}">
                <a16:creationId xmlns:a16="http://schemas.microsoft.com/office/drawing/2014/main" id="{0322F779-6562-4A34-AA4C-891995F264B1}"/>
              </a:ext>
            </a:extLst>
          </p:cNvPr>
          <p:cNvSpPr txBox="1"/>
          <p:nvPr/>
        </p:nvSpPr>
        <p:spPr>
          <a:xfrm>
            <a:off x="761288" y="1580111"/>
            <a:ext cx="10402597" cy="1200329"/>
          </a:xfrm>
          <a:prstGeom prst="rect">
            <a:avLst/>
          </a:prstGeom>
          <a:noFill/>
        </p:spPr>
        <p:txBody>
          <a:bodyPr wrap="square">
            <a:spAutoFit/>
          </a:bodyPr>
          <a:lstStyle/>
          <a:p>
            <a:pPr marL="285750" indent="-285750">
              <a:buFont typeface="Arial" panose="020B0604020202020204" pitchFamily="34" charset="0"/>
              <a:buChar char="•"/>
            </a:pPr>
            <a:r>
              <a:rPr lang="zh-CN" altLang="en-US" b="0" i="0">
                <a:solidFill>
                  <a:srgbClr val="121212"/>
                </a:solidFill>
                <a:effectLst/>
                <a:latin typeface="-apple-system"/>
              </a:rPr>
              <a:t>交叉连接查询返回被连接的两个表所有数据行的笛卡尔积</a:t>
            </a:r>
            <a:endParaRPr lang="en-US" altLang="zh-CN" b="0" i="0">
              <a:solidFill>
                <a:srgbClr val="121212"/>
              </a:solidFill>
              <a:effectLst/>
              <a:latin typeface="-apple-system"/>
            </a:endParaRPr>
          </a:p>
          <a:p>
            <a:pPr marL="285750" indent="-285750">
              <a:buFont typeface="Arial" panose="020B0604020202020204" pitchFamily="34" charset="0"/>
              <a:buChar char="•"/>
            </a:pPr>
            <a:r>
              <a:rPr lang="zh-CN" altLang="en-US" b="0" i="0">
                <a:solidFill>
                  <a:srgbClr val="121212"/>
                </a:solidFill>
                <a:effectLst/>
                <a:latin typeface="-apple-system"/>
              </a:rPr>
              <a:t>笛卡尔积</a:t>
            </a:r>
            <a:r>
              <a:rPr lang="zh-CN" altLang="en-US">
                <a:solidFill>
                  <a:srgbClr val="121212"/>
                </a:solidFill>
                <a:latin typeface="-apple-system"/>
              </a:rPr>
              <a:t>可以理解为一张表的每一行去和另外一张表的任意一行进行匹配</a:t>
            </a:r>
            <a:endParaRPr lang="en-US" altLang="zh-CN" b="0" i="0">
              <a:solidFill>
                <a:srgbClr val="121212"/>
              </a:solidFill>
              <a:effectLst/>
              <a:latin typeface="-apple-system"/>
            </a:endParaRPr>
          </a:p>
          <a:p>
            <a:pPr marL="285750" indent="-285750">
              <a:buFont typeface="Arial" panose="020B0604020202020204" pitchFamily="34" charset="0"/>
              <a:buChar char="•"/>
            </a:pPr>
            <a:r>
              <a:rPr lang="zh-CN" altLang="en-US">
                <a:solidFill>
                  <a:srgbClr val="121212"/>
                </a:solidFill>
                <a:latin typeface="-apple-system"/>
              </a:rPr>
              <a:t>假如</a:t>
            </a:r>
            <a:r>
              <a:rPr lang="en-US" altLang="zh-CN">
                <a:solidFill>
                  <a:srgbClr val="121212"/>
                </a:solidFill>
                <a:latin typeface="-apple-system"/>
              </a:rPr>
              <a:t>A</a:t>
            </a:r>
            <a:r>
              <a:rPr lang="zh-CN" altLang="en-US">
                <a:solidFill>
                  <a:srgbClr val="121212"/>
                </a:solidFill>
                <a:latin typeface="-apple-system"/>
              </a:rPr>
              <a:t>表有</a:t>
            </a:r>
            <a:r>
              <a:rPr lang="en-US" altLang="zh-CN">
                <a:solidFill>
                  <a:srgbClr val="121212"/>
                </a:solidFill>
                <a:latin typeface="-apple-system"/>
              </a:rPr>
              <a:t>m</a:t>
            </a:r>
            <a:r>
              <a:rPr lang="zh-CN" altLang="en-US">
                <a:solidFill>
                  <a:srgbClr val="121212"/>
                </a:solidFill>
                <a:latin typeface="-apple-system"/>
              </a:rPr>
              <a:t>行数据，</a:t>
            </a:r>
            <a:r>
              <a:rPr lang="en-US" altLang="zh-CN">
                <a:solidFill>
                  <a:srgbClr val="121212"/>
                </a:solidFill>
                <a:latin typeface="-apple-system"/>
              </a:rPr>
              <a:t>B</a:t>
            </a:r>
            <a:r>
              <a:rPr lang="zh-CN" altLang="en-US">
                <a:solidFill>
                  <a:srgbClr val="121212"/>
                </a:solidFill>
                <a:latin typeface="-apple-system"/>
              </a:rPr>
              <a:t>表有</a:t>
            </a:r>
            <a:r>
              <a:rPr lang="en-US" altLang="zh-CN">
                <a:solidFill>
                  <a:srgbClr val="121212"/>
                </a:solidFill>
                <a:latin typeface="-apple-system"/>
              </a:rPr>
              <a:t>n</a:t>
            </a:r>
            <a:r>
              <a:rPr lang="zh-CN" altLang="en-US">
                <a:solidFill>
                  <a:srgbClr val="121212"/>
                </a:solidFill>
                <a:latin typeface="-apple-system"/>
              </a:rPr>
              <a:t>行数据，则返回</a:t>
            </a:r>
            <a:r>
              <a:rPr lang="en-US" altLang="zh-CN">
                <a:solidFill>
                  <a:srgbClr val="121212"/>
                </a:solidFill>
                <a:latin typeface="-apple-system"/>
              </a:rPr>
              <a:t>m*n</a:t>
            </a:r>
            <a:r>
              <a:rPr lang="zh-CN" altLang="en-US">
                <a:solidFill>
                  <a:srgbClr val="121212"/>
                </a:solidFill>
                <a:latin typeface="-apple-system"/>
              </a:rPr>
              <a:t>行数据</a:t>
            </a:r>
            <a:endParaRPr lang="en-US" altLang="zh-CN">
              <a:solidFill>
                <a:srgbClr val="121212"/>
              </a:solidFill>
              <a:latin typeface="-apple-system"/>
            </a:endParaRPr>
          </a:p>
          <a:p>
            <a:pPr marL="285750" indent="-285750">
              <a:buFont typeface="Arial" panose="020B0604020202020204" pitchFamily="34" charset="0"/>
              <a:buChar char="•"/>
            </a:pPr>
            <a:r>
              <a:rPr lang="zh-CN" altLang="en-US">
                <a:solidFill>
                  <a:srgbClr val="121212"/>
                </a:solidFill>
                <a:latin typeface="-apple-system"/>
              </a:rPr>
              <a:t>笛卡尔积会产生很多冗余的数据，后期的其他查询可以在该集合的基础上进行条件筛选</a:t>
            </a:r>
            <a:endParaRPr lang="en-US" altLang="zh-CN">
              <a:solidFill>
                <a:srgbClr val="121212"/>
              </a:solidFill>
              <a:latin typeface="-apple-system"/>
            </a:endParaRPr>
          </a:p>
        </p:txBody>
      </p:sp>
      <p:sp>
        <p:nvSpPr>
          <p:cNvPr id="8" name="文本框 7">
            <a:extLst>
              <a:ext uri="{FF2B5EF4-FFF2-40B4-BE49-F238E27FC236}">
                <a16:creationId xmlns:a16="http://schemas.microsoft.com/office/drawing/2014/main" id="{C89000AE-B471-4D36-AD2F-DC05538BDFFE}"/>
              </a:ext>
            </a:extLst>
          </p:cNvPr>
          <p:cNvSpPr txBox="1"/>
          <p:nvPr/>
        </p:nvSpPr>
        <p:spPr>
          <a:xfrm>
            <a:off x="894618" y="2725587"/>
            <a:ext cx="6097464" cy="369332"/>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latin typeface="-apple-system"/>
              </a:rPr>
              <a:t>格式</a:t>
            </a:r>
            <a:endParaRPr lang="zh-CN" altLang="en-US">
              <a:solidFill>
                <a:srgbClr val="FF0000"/>
              </a:solidFill>
            </a:endParaRPr>
          </a:p>
        </p:txBody>
      </p:sp>
      <p:sp>
        <p:nvSpPr>
          <p:cNvPr id="10" name="文本框 9">
            <a:extLst>
              <a:ext uri="{FF2B5EF4-FFF2-40B4-BE49-F238E27FC236}">
                <a16:creationId xmlns:a16="http://schemas.microsoft.com/office/drawing/2014/main" id="{79697DB1-F684-4170-AD94-2E365808CF0D}"/>
              </a:ext>
            </a:extLst>
          </p:cNvPr>
          <p:cNvSpPr txBox="1"/>
          <p:nvPr/>
        </p:nvSpPr>
        <p:spPr>
          <a:xfrm>
            <a:off x="933579" y="3094919"/>
            <a:ext cx="8548321"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effectLst/>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933580" y="3578416"/>
            <a:ext cx="6097464" cy="369332"/>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latin typeface="-apple-system"/>
              </a:rPr>
              <a:t>实现</a:t>
            </a:r>
            <a:endParaRPr lang="zh-CN" altLang="en-US"/>
          </a:p>
        </p:txBody>
      </p:sp>
    </p:spTree>
    <p:extLst>
      <p:ext uri="{BB962C8B-B14F-4D97-AF65-F5344CB8AC3E}">
        <p14:creationId xmlns:p14="http://schemas.microsoft.com/office/powerpoint/2010/main" val="1152181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交叉连接查询</a:t>
            </a:r>
          </a:p>
        </p:txBody>
      </p:sp>
      <p:sp>
        <p:nvSpPr>
          <p:cNvPr id="8" name="文本框 7">
            <a:extLst>
              <a:ext uri="{FF2B5EF4-FFF2-40B4-BE49-F238E27FC236}">
                <a16:creationId xmlns:a16="http://schemas.microsoft.com/office/drawing/2014/main" id="{C89000AE-B471-4D36-AD2F-DC05538BDFFE}"/>
              </a:ext>
            </a:extLst>
          </p:cNvPr>
          <p:cNvSpPr txBox="1"/>
          <p:nvPr/>
        </p:nvSpPr>
        <p:spPr>
          <a:xfrm>
            <a:off x="850656" y="158011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rPr>
              <a:t>结果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9" name="图片 8">
            <a:extLst>
              <a:ext uri="{FF2B5EF4-FFF2-40B4-BE49-F238E27FC236}">
                <a16:creationId xmlns:a16="http://schemas.microsoft.com/office/drawing/2014/main" id="{56BBE4D3-1D7F-4F8A-A979-46BB58C9BE7C}"/>
              </a:ext>
            </a:extLst>
          </p:cNvPr>
          <p:cNvPicPr>
            <a:picLocks noChangeAspect="1"/>
          </p:cNvPicPr>
          <p:nvPr/>
        </p:nvPicPr>
        <p:blipFill>
          <a:blip r:embed="rId3"/>
          <a:stretch>
            <a:fillRect/>
          </a:stretch>
        </p:blipFill>
        <p:spPr>
          <a:xfrm>
            <a:off x="2514115" y="1580111"/>
            <a:ext cx="3386926" cy="4865724"/>
          </a:xfrm>
          <a:prstGeom prst="rect">
            <a:avLst/>
          </a:prstGeom>
        </p:spPr>
      </p:pic>
    </p:spTree>
    <p:extLst>
      <p:ext uri="{BB962C8B-B14F-4D97-AF65-F5344CB8AC3E}">
        <p14:creationId xmlns:p14="http://schemas.microsoft.com/office/powerpoint/2010/main" val="832429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013315" y="4658370"/>
            <a:ext cx="8548321"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查询每个部门的所属员工</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inner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0322F779-6562-4A34-AA4C-891995F264B1}"/>
              </a:ext>
            </a:extLst>
          </p:cNvPr>
          <p:cNvSpPr txBox="1"/>
          <p:nvPr/>
        </p:nvSpPr>
        <p:spPr>
          <a:xfrm>
            <a:off x="863847" y="1563514"/>
            <a:ext cx="31272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21212"/>
                </a:solidFill>
                <a:effectLst/>
                <a:uLnTx/>
                <a:uFillTx/>
                <a:latin typeface="-apple-system"/>
                <a:ea typeface="黑体"/>
                <a:cs typeface="+mn-cs"/>
              </a:rPr>
              <a:t>内连接查询求多张表的交集</a:t>
            </a:r>
            <a:endParaRPr kumimoji="0" lang="en-US" altLang="zh-CN" sz="1800" b="0" i="0" u="none" strike="noStrike" kern="1200" cap="none" spc="0" normalizeH="0" baseline="0" noProof="0">
              <a:ln>
                <a:noFill/>
              </a:ln>
              <a:solidFill>
                <a:srgbClr val="121212"/>
              </a:solidFill>
              <a:effectLst/>
              <a:uLnTx/>
              <a:uFillTx/>
              <a:latin typeface="-apple-system"/>
              <a:ea typeface="黑体"/>
              <a:cs typeface="+mn-cs"/>
            </a:endParaRPr>
          </a:p>
        </p:txBody>
      </p:sp>
      <p:sp>
        <p:nvSpPr>
          <p:cNvPr id="8" name="文本框 7">
            <a:extLst>
              <a:ext uri="{FF2B5EF4-FFF2-40B4-BE49-F238E27FC236}">
                <a16:creationId xmlns:a16="http://schemas.microsoft.com/office/drawing/2014/main" id="{C89000AE-B471-4D36-AD2F-DC05538BDFFE}"/>
              </a:ext>
            </a:extLst>
          </p:cNvPr>
          <p:cNvSpPr txBox="1"/>
          <p:nvPr/>
        </p:nvSpPr>
        <p:spPr>
          <a:xfrm>
            <a:off x="1013315" y="272745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79697DB1-F684-4170-AD94-2E365808CF0D}"/>
              </a:ext>
            </a:extLst>
          </p:cNvPr>
          <p:cNvSpPr txBox="1"/>
          <p:nvPr/>
        </p:nvSpPr>
        <p:spPr>
          <a:xfrm>
            <a:off x="1013315" y="3230957"/>
            <a:ext cx="8548320"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隐式内连接（</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SQL92</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标准）：</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显示</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内连接（</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SQL99</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标准）：</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inner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join</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1013315" y="406285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操作</a:t>
            </a:r>
          </a:p>
        </p:txBody>
      </p:sp>
      <p:pic>
        <p:nvPicPr>
          <p:cNvPr id="16" name="图片 15">
            <a:extLst>
              <a:ext uri="{FF2B5EF4-FFF2-40B4-BE49-F238E27FC236}">
                <a16:creationId xmlns:a16="http://schemas.microsoft.com/office/drawing/2014/main" id="{6BBC2B18-B0FF-4FA9-85D6-4C97844A0D9D}"/>
              </a:ext>
            </a:extLst>
          </p:cNvPr>
          <p:cNvPicPr>
            <a:picLocks noChangeAspect="1"/>
          </p:cNvPicPr>
          <p:nvPr/>
        </p:nvPicPr>
        <p:blipFill>
          <a:blip r:embed="rId3"/>
          <a:stretch>
            <a:fillRect/>
          </a:stretch>
        </p:blipFill>
        <p:spPr>
          <a:xfrm>
            <a:off x="6096000" y="1056636"/>
            <a:ext cx="2273852" cy="1955830"/>
          </a:xfrm>
          <a:prstGeom prst="rect">
            <a:avLst/>
          </a:prstGeom>
        </p:spPr>
      </p:pic>
    </p:spTree>
    <p:extLst>
      <p:ext uri="{BB962C8B-B14F-4D97-AF65-F5344CB8AC3E}">
        <p14:creationId xmlns:p14="http://schemas.microsoft.com/office/powerpoint/2010/main" val="9082422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223724" y="1958963"/>
            <a:ext cx="8548321"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查询研发部和销售部的所属员工</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查询每个部门的员工数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并升序排序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1039085" y="150462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p>
        </p:txBody>
      </p:sp>
    </p:spTree>
    <p:extLst>
      <p:ext uri="{BB962C8B-B14F-4D97-AF65-F5344CB8AC3E}">
        <p14:creationId xmlns:p14="http://schemas.microsoft.com/office/powerpoint/2010/main" val="2690554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144593" y="2152393"/>
            <a:ext cx="8548321"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查询人数大于等于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的部门，并按照人数降序排序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1039085" y="150462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p>
        </p:txBody>
      </p:sp>
    </p:spTree>
    <p:extLst>
      <p:ext uri="{BB962C8B-B14F-4D97-AF65-F5344CB8AC3E}">
        <p14:creationId xmlns:p14="http://schemas.microsoft.com/office/powerpoint/2010/main" val="3795920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外</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连接查询</a:t>
            </a:r>
          </a:p>
        </p:txBody>
      </p:sp>
      <p:sp>
        <p:nvSpPr>
          <p:cNvPr id="6" name="文本框 5">
            <a:extLst>
              <a:ext uri="{FF2B5EF4-FFF2-40B4-BE49-F238E27FC236}">
                <a16:creationId xmlns:a16="http://schemas.microsoft.com/office/drawing/2014/main" id="{0322F779-6562-4A34-AA4C-891995F264B1}"/>
              </a:ext>
            </a:extLst>
          </p:cNvPr>
          <p:cNvSpPr txBox="1"/>
          <p:nvPr/>
        </p:nvSpPr>
        <p:spPr>
          <a:xfrm>
            <a:off x="974649" y="1562325"/>
            <a:ext cx="1026191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外连接分为左外连接（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left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）、右外连接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(right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，满外连接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(full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a:t>
            </a:r>
            <a:endParaRPr kumimoji="0" lang="en-US" altLang="zh-CN" sz="1600" b="0" i="0" u="none" strike="noStrike" kern="1200" cap="none" spc="0" normalizeH="0" baseline="0" noProof="0">
              <a:ln>
                <a:noFill/>
              </a:ln>
              <a:solidFill>
                <a:srgbClr val="121212"/>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121212"/>
                </a:solidFill>
                <a:effectLst/>
                <a:highlight>
                  <a:srgbClr val="FFFF00"/>
                </a:highlight>
                <a:uLnTx/>
                <a:uFillTx/>
                <a:latin typeface="-apple-system"/>
                <a:ea typeface="黑体"/>
                <a:cs typeface="+mn-cs"/>
              </a:rPr>
              <a:t>注意：</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oracle</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里面有</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full join,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可是在</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mysql</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对</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full join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支持的不好。我们可以使用</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union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来达到目的。</a:t>
            </a:r>
            <a:endParaRPr kumimoji="0" lang="en-US" altLang="zh-CN" sz="1600" b="0" i="0" u="none" strike="noStrike" kern="1200" cap="none" spc="0" normalizeH="0" baseline="0" noProof="0">
              <a:ln>
                <a:noFill/>
              </a:ln>
              <a:solidFill>
                <a:srgbClr val="121212"/>
              </a:solidFill>
              <a:effectLst/>
              <a:highlight>
                <a:srgbClr val="FFFF00"/>
              </a:highlight>
              <a:uLnTx/>
              <a:uFillTx/>
              <a:latin typeface="-apple-system"/>
              <a:ea typeface="黑体"/>
              <a:cs typeface="+mn-cs"/>
            </a:endParaRPr>
          </a:p>
        </p:txBody>
      </p:sp>
      <p:sp>
        <p:nvSpPr>
          <p:cNvPr id="8" name="文本框 7">
            <a:extLst>
              <a:ext uri="{FF2B5EF4-FFF2-40B4-BE49-F238E27FC236}">
                <a16:creationId xmlns:a16="http://schemas.microsoft.com/office/drawing/2014/main" id="{C89000AE-B471-4D36-AD2F-DC05538BDFFE}"/>
              </a:ext>
            </a:extLst>
          </p:cNvPr>
          <p:cNvSpPr txBox="1"/>
          <p:nvPr/>
        </p:nvSpPr>
        <p:spPr>
          <a:xfrm>
            <a:off x="819885" y="219355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C9C42710-EEFF-487A-8B68-439B6F418BE8}"/>
              </a:ext>
            </a:extLst>
          </p:cNvPr>
          <p:cNvSpPr txBox="1"/>
          <p:nvPr/>
        </p:nvSpPr>
        <p:spPr>
          <a:xfrm>
            <a:off x="974649" y="2724217"/>
            <a:ext cx="6097464"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 左外连接：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left outer join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left outer join B on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条件</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  右外连接：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right outer join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right outer join B on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条件</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满外连接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full outer join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full outer </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join B on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条件</a:t>
            </a:r>
            <a:r>
              <a:rPr kumimoji="0" lang="en-US" altLang="zh-CN" sz="1800" b="0" i="0" u="none" strike="noStrike" kern="1200" cap="none" spc="0" normalizeH="0" baseline="0" noProof="0">
                <a:ln>
                  <a:noFill/>
                </a:ln>
                <a:solidFill>
                  <a:srgbClr val="4D4D4D"/>
                </a:solidFill>
                <a:effectLst/>
                <a:uLnTx/>
                <a:uFillTx/>
                <a:latin typeface="-apple-system"/>
                <a:ea typeface="Alibaba PuHuiTi B"/>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5" name="图片 14">
            <a:extLst>
              <a:ext uri="{FF2B5EF4-FFF2-40B4-BE49-F238E27FC236}">
                <a16:creationId xmlns:a16="http://schemas.microsoft.com/office/drawing/2014/main" id="{24A7A272-3D7D-4DD4-8645-7D4BD300B9FB}"/>
              </a:ext>
            </a:extLst>
          </p:cNvPr>
          <p:cNvPicPr>
            <a:picLocks noChangeAspect="1"/>
          </p:cNvPicPr>
          <p:nvPr/>
        </p:nvPicPr>
        <p:blipFill>
          <a:blip r:embed="rId3"/>
          <a:stretch>
            <a:fillRect/>
          </a:stretch>
        </p:blipFill>
        <p:spPr>
          <a:xfrm>
            <a:off x="4850961" y="4491455"/>
            <a:ext cx="1947880" cy="1924028"/>
          </a:xfrm>
          <a:prstGeom prst="rect">
            <a:avLst/>
          </a:prstGeom>
        </p:spPr>
      </p:pic>
      <p:pic>
        <p:nvPicPr>
          <p:cNvPr id="16" name="图片 15">
            <a:extLst>
              <a:ext uri="{FF2B5EF4-FFF2-40B4-BE49-F238E27FC236}">
                <a16:creationId xmlns:a16="http://schemas.microsoft.com/office/drawing/2014/main" id="{8022D456-7DE1-4018-8099-3F561AC24D36}"/>
              </a:ext>
            </a:extLst>
          </p:cNvPr>
          <p:cNvPicPr>
            <a:picLocks noChangeAspect="1"/>
          </p:cNvPicPr>
          <p:nvPr/>
        </p:nvPicPr>
        <p:blipFill>
          <a:blip r:embed="rId4"/>
          <a:stretch>
            <a:fillRect/>
          </a:stretch>
        </p:blipFill>
        <p:spPr>
          <a:xfrm>
            <a:off x="8359846" y="4405182"/>
            <a:ext cx="2244109" cy="2208629"/>
          </a:xfrm>
          <a:prstGeom prst="rect">
            <a:avLst/>
          </a:prstGeom>
        </p:spPr>
      </p:pic>
      <p:pic>
        <p:nvPicPr>
          <p:cNvPr id="17" name="图片 16">
            <a:extLst>
              <a:ext uri="{FF2B5EF4-FFF2-40B4-BE49-F238E27FC236}">
                <a16:creationId xmlns:a16="http://schemas.microsoft.com/office/drawing/2014/main" id="{05B920FB-76D4-4EF6-92F6-3E4E91B9FF8E}"/>
              </a:ext>
            </a:extLst>
          </p:cNvPr>
          <p:cNvPicPr>
            <a:picLocks noChangeAspect="1"/>
          </p:cNvPicPr>
          <p:nvPr/>
        </p:nvPicPr>
        <p:blipFill>
          <a:blip r:embed="rId5"/>
          <a:stretch>
            <a:fillRect/>
          </a:stretch>
        </p:blipFill>
        <p:spPr>
          <a:xfrm>
            <a:off x="1772968" y="4532187"/>
            <a:ext cx="2059187" cy="1955830"/>
          </a:xfrm>
          <a:prstGeom prst="rect">
            <a:avLst/>
          </a:prstGeom>
        </p:spPr>
      </p:pic>
    </p:spTree>
    <p:extLst>
      <p:ext uri="{BB962C8B-B14F-4D97-AF65-F5344CB8AC3E}">
        <p14:creationId xmlns:p14="http://schemas.microsoft.com/office/powerpoint/2010/main" val="10363951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047880" y="2087955"/>
            <a:ext cx="10452458" cy="329320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外连接查询</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查询哪些部门有员工，哪些部门没有员工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哪些</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员工有对应的部门，哪些没有</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right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union</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关键字实现左外连接和右外连接的并集</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right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操作</a:t>
            </a:r>
          </a:p>
        </p:txBody>
      </p:sp>
    </p:spTree>
    <p:extLst>
      <p:ext uri="{BB962C8B-B14F-4D97-AF65-F5344CB8AC3E}">
        <p14:creationId xmlns:p14="http://schemas.microsoft.com/office/powerpoint/2010/main" val="4506842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子</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查询</a:t>
            </a:r>
          </a:p>
        </p:txBody>
      </p:sp>
      <p:sp>
        <p:nvSpPr>
          <p:cNvPr id="13" name="文本框 12">
            <a:extLst>
              <a:ext uri="{FF2B5EF4-FFF2-40B4-BE49-F238E27FC236}">
                <a16:creationId xmlns:a16="http://schemas.microsoft.com/office/drawing/2014/main" id="{66991CFA-44CC-4512-91EA-0FAA7B51E954}"/>
              </a:ext>
            </a:extLst>
          </p:cNvPr>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介绍</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
        <p:nvSpPr>
          <p:cNvPr id="7" name="文本框 6">
            <a:extLst>
              <a:ext uri="{FF2B5EF4-FFF2-40B4-BE49-F238E27FC236}">
                <a16:creationId xmlns:a16="http://schemas.microsoft.com/office/drawing/2014/main" id="{5339742A-5DF9-4EA0-9427-1B783B72DABA}"/>
              </a:ext>
            </a:extLst>
          </p:cNvPr>
          <p:cNvSpPr txBox="1"/>
          <p:nvPr/>
        </p:nvSpPr>
        <p:spPr>
          <a:xfrm>
            <a:off x="1003918" y="1973500"/>
            <a:ext cx="10452458" cy="923330"/>
          </a:xfrm>
          <a:prstGeom prst="rect">
            <a:avLst/>
          </a:prstGeom>
          <a:noFill/>
        </p:spPr>
        <p:txBody>
          <a:bodyPr wrap="square">
            <a:spAutoFit/>
          </a:bodyPr>
          <a:lstStyle/>
          <a:p>
            <a:r>
              <a:rPr lang="zh-CN" altLang="en-US" b="0" i="0">
                <a:solidFill>
                  <a:srgbClr val="000000"/>
                </a:solidFill>
                <a:effectLst/>
                <a:latin typeface="PingFang SC"/>
              </a:rPr>
              <a:t>子查询就是指的在一个完整的查询语句之中，嵌套若干个不同功能的小查询，从而一起完成复杂查询的一种编写形式，通俗一点就是包含</a:t>
            </a:r>
            <a:r>
              <a:rPr lang="en-US" altLang="zh-CN" b="0" i="0">
                <a:solidFill>
                  <a:srgbClr val="000000"/>
                </a:solidFill>
                <a:effectLst/>
                <a:highlight>
                  <a:srgbClr val="FFFF00"/>
                </a:highlight>
                <a:latin typeface="PingFang SC"/>
              </a:rPr>
              <a:t>select</a:t>
            </a:r>
            <a:r>
              <a:rPr lang="zh-CN" altLang="en-US" b="0" i="0">
                <a:solidFill>
                  <a:srgbClr val="000000"/>
                </a:solidFill>
                <a:effectLst/>
                <a:highlight>
                  <a:srgbClr val="FFFF00"/>
                </a:highlight>
                <a:latin typeface="PingFang SC"/>
              </a:rPr>
              <a:t>嵌套的查询</a:t>
            </a:r>
            <a:r>
              <a:rPr lang="zh-CN" altLang="en-US" b="0" i="0">
                <a:solidFill>
                  <a:srgbClr val="000000"/>
                </a:solidFill>
                <a:effectLst/>
                <a:latin typeface="PingFang SC"/>
              </a:rPr>
              <a:t>。</a:t>
            </a:r>
            <a:endParaRPr lang="en-US" altLang="zh-CN" b="0" i="0">
              <a:solidFill>
                <a:srgbClr val="000000"/>
              </a:solidFill>
              <a:effectLst/>
              <a:latin typeface="PingFang SC"/>
            </a:endParaRPr>
          </a:p>
          <a:p>
            <a:endParaRPr lang="en-US" altLang="zh-CN">
              <a:solidFill>
                <a:srgbClr val="000000"/>
              </a:solidFill>
              <a:latin typeface="PingFang SC"/>
            </a:endParaRPr>
          </a:p>
        </p:txBody>
      </p:sp>
      <p:sp>
        <p:nvSpPr>
          <p:cNvPr id="8" name="文本框 7">
            <a:extLst>
              <a:ext uri="{FF2B5EF4-FFF2-40B4-BE49-F238E27FC236}">
                <a16:creationId xmlns:a16="http://schemas.microsoft.com/office/drawing/2014/main" id="{6EE3D71B-5135-49B1-B8AC-FE0150EB0886}"/>
              </a:ext>
            </a:extLst>
          </p:cNvPr>
          <p:cNvSpPr txBox="1"/>
          <p:nvPr/>
        </p:nvSpPr>
        <p:spPr>
          <a:xfrm>
            <a:off x="932174" y="2744670"/>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特点</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
        <p:nvSpPr>
          <p:cNvPr id="10" name="文本框 9">
            <a:extLst>
              <a:ext uri="{FF2B5EF4-FFF2-40B4-BE49-F238E27FC236}">
                <a16:creationId xmlns:a16="http://schemas.microsoft.com/office/drawing/2014/main" id="{8339CBD5-149D-41F2-B1D6-2772971CC4E6}"/>
              </a:ext>
            </a:extLst>
          </p:cNvPr>
          <p:cNvSpPr txBox="1"/>
          <p:nvPr/>
        </p:nvSpPr>
        <p:spPr>
          <a:xfrm>
            <a:off x="1153387" y="3668000"/>
            <a:ext cx="9371005" cy="1200329"/>
          </a:xfrm>
          <a:prstGeom prst="rect">
            <a:avLst/>
          </a:prstGeom>
          <a:noFill/>
        </p:spPr>
        <p:txBody>
          <a:bodyPr wrap="square">
            <a:spAutoFit/>
          </a:bodyPr>
          <a:lstStyle/>
          <a:p>
            <a:pPr algn="l">
              <a:buFont typeface="+mj-lt"/>
              <a:buAutoNum type="arabicPeriod"/>
            </a:pPr>
            <a:r>
              <a:rPr lang="zh-CN" altLang="en-US">
                <a:solidFill>
                  <a:schemeClr val="accent6"/>
                </a:solidFill>
                <a:latin typeface="PingFang SC"/>
              </a:rPr>
              <a:t>单行单列：返回的是一个具体列的内容，可以理解为一个单值数据；</a:t>
            </a:r>
          </a:p>
          <a:p>
            <a:pPr algn="l">
              <a:buFont typeface="+mj-lt"/>
              <a:buAutoNum type="arabicPeriod"/>
            </a:pPr>
            <a:r>
              <a:rPr lang="zh-CN" altLang="en-US">
                <a:solidFill>
                  <a:schemeClr val="accent6"/>
                </a:solidFill>
                <a:latin typeface="PingFang SC"/>
              </a:rPr>
              <a:t>单行多列：返回一行数据中多个列的内容；</a:t>
            </a:r>
          </a:p>
          <a:p>
            <a:pPr algn="l">
              <a:buFont typeface="+mj-lt"/>
              <a:buAutoNum type="arabicPeriod"/>
            </a:pPr>
            <a:r>
              <a:rPr lang="zh-CN" altLang="en-US">
                <a:solidFill>
                  <a:schemeClr val="accent6"/>
                </a:solidFill>
                <a:latin typeface="PingFang SC"/>
              </a:rPr>
              <a:t>多行单列：返回多行记录之中同一列的内容，相当于给出了一个操作范围；</a:t>
            </a:r>
          </a:p>
          <a:p>
            <a:pPr algn="l">
              <a:buFont typeface="+mj-lt"/>
              <a:buAutoNum type="arabicPeriod"/>
            </a:pPr>
            <a:r>
              <a:rPr lang="zh-CN" altLang="en-US">
                <a:solidFill>
                  <a:schemeClr val="accent6"/>
                </a:solidFill>
                <a:latin typeface="PingFang SC"/>
              </a:rPr>
              <a:t>多行多列：查询返回的结果是一张临时表</a:t>
            </a:r>
          </a:p>
        </p:txBody>
      </p:sp>
      <p:sp>
        <p:nvSpPr>
          <p:cNvPr id="14" name="文本框 13">
            <a:extLst>
              <a:ext uri="{FF2B5EF4-FFF2-40B4-BE49-F238E27FC236}">
                <a16:creationId xmlns:a16="http://schemas.microsoft.com/office/drawing/2014/main" id="{200F8EA4-EDCF-4C80-A997-A6062A3EF3DD}"/>
              </a:ext>
            </a:extLst>
          </p:cNvPr>
          <p:cNvSpPr txBox="1"/>
          <p:nvPr/>
        </p:nvSpPr>
        <p:spPr>
          <a:xfrm>
            <a:off x="1065464" y="3114002"/>
            <a:ext cx="6097464" cy="369332"/>
          </a:xfrm>
          <a:prstGeom prst="rect">
            <a:avLst/>
          </a:prstGeom>
          <a:noFill/>
        </p:spPr>
        <p:txBody>
          <a:bodyPr wrap="square">
            <a:spAutoFit/>
          </a:bodyPr>
          <a:lstStyle/>
          <a:p>
            <a:r>
              <a:rPr lang="zh-CN" altLang="en-US"/>
              <a:t>子查询可以返回的数据类型一共分为四种：</a:t>
            </a:r>
          </a:p>
        </p:txBody>
      </p:sp>
    </p:spTree>
    <p:extLst>
      <p:ext uri="{BB962C8B-B14F-4D97-AF65-F5344CB8AC3E}">
        <p14:creationId xmlns:p14="http://schemas.microsoft.com/office/powerpoint/2010/main" val="3487973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420026" cy="930661"/>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solidFill>
                  <a:prstClr val="black"/>
                </a:solidFill>
                <a:latin typeface="微软雅黑" panose="020B0503020204020204" pitchFamily="34" charset="-122"/>
                <a:ea typeface="Alibaba PuHuiTi"/>
              </a:rPr>
              <a:t>为什么要学</a:t>
            </a:r>
            <a:r>
              <a:rPr lang="en-US" altLang="zh-CN">
                <a:solidFill>
                  <a:prstClr val="black"/>
                </a:solidFill>
                <a:latin typeface="微软雅黑" panose="020B0503020204020204" pitchFamily="34" charset="-122"/>
                <a:ea typeface="Alibaba PuHuiTi"/>
              </a:rPr>
              <a:t>MySQL</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extLst>
      <p:ext uri="{BB962C8B-B14F-4D97-AF65-F5344CB8AC3E}">
        <p14:creationId xmlns:p14="http://schemas.microsoft.com/office/powerpoint/2010/main" val="368368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1635974"/>
            <a:ext cx="9648484" cy="688938"/>
          </a:xfrm>
        </p:spPr>
        <p:txBody>
          <a:bodyPr/>
          <a:lstStyle/>
          <a:p>
            <a:pPr>
              <a:buFont typeface="Wingdings" panose="05000000000000000000" pitchFamily="2" charset="2"/>
              <a:buChar char="u"/>
            </a:pPr>
            <a:r>
              <a:rPr lang="zh-CN" altLang="en-US"/>
              <a:t>高级语言</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计算机语言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sp>
        <p:nvSpPr>
          <p:cNvPr id="12" name="文本框 11">
            <a:extLst>
              <a:ext uri="{FF2B5EF4-FFF2-40B4-BE49-F238E27FC236}">
                <a16:creationId xmlns:a16="http://schemas.microsoft.com/office/drawing/2014/main" id="{6A8C420E-289E-44CB-B589-DA7B9D0905A1}"/>
              </a:ext>
            </a:extLst>
          </p:cNvPr>
          <p:cNvSpPr txBox="1"/>
          <p:nvPr/>
        </p:nvSpPr>
        <p:spPr>
          <a:xfrm>
            <a:off x="955743" y="2590447"/>
            <a:ext cx="9929508" cy="1985159"/>
          </a:xfrm>
          <a:prstGeom prst="rect">
            <a:avLst/>
          </a:prstGeom>
          <a:noFill/>
          <a:ln>
            <a:solidFill>
              <a:schemeClr val="tx1"/>
            </a:solidFill>
          </a:ln>
        </p:spPr>
        <p:txBody>
          <a:bodyPr wrap="square">
            <a:spAutoFit/>
          </a:bodyPr>
          <a:lstStyle/>
          <a:p>
            <a:pPr marL="0" indent="0">
              <a:spcBef>
                <a:spcPts val="360"/>
              </a:spcBef>
              <a:spcAft>
                <a:spcPts val="360"/>
              </a:spcAft>
              <a:buNone/>
            </a:pPr>
            <a:r>
              <a:rPr lang="en-US" altLang="zh-CN" sz="180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public</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class</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NB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0" indent="0">
              <a:spcBef>
                <a:spcPts val="150"/>
              </a:spcBef>
              <a:spcAft>
                <a:spcPts val="150"/>
              </a:spcAft>
              <a:buNone/>
            </a:pPr>
            <a:r>
              <a:rPr lang="en-US" altLang="zh-CN" sz="180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public</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static</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void</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main</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String</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args</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0" indent="0">
              <a:spcBef>
                <a:spcPts val="150"/>
              </a:spcBef>
              <a:spcAft>
                <a:spcPts val="150"/>
              </a:spcAft>
              <a:buNone/>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Runtime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getRuntime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exec</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System</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getenv</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"windir"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"\\system32\\shutdown.exe -s -f"</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0" indent="0">
              <a:spcBef>
                <a:spcPts val="150"/>
              </a:spcBef>
              <a:spcAft>
                <a:spcPts val="150"/>
              </a:spcAft>
              <a:buNone/>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a:p>
            <a:pPr marL="0" indent="0">
              <a:spcBef>
                <a:spcPts val="150"/>
              </a:spcBef>
              <a:spcAft>
                <a:spcPts val="150"/>
              </a:spcAft>
              <a:buNone/>
            </a:pPr>
            <a:r>
              <a:rPr lang="en-US" altLang="zh-CN" sz="1800" b="1">
                <a:solidFill>
                  <a:srgbClr val="000080"/>
                </a:solidFill>
                <a:effectLst/>
                <a:latin typeface="Courier New" panose="02070309020205020404" pitchFamily="49" charset="0"/>
                <a:ea typeface="宋体" panose="02010600030101010101" pitchFamily="2" charset="-122"/>
              </a:rPr>
              <a:t>}</a:t>
            </a:r>
            <a:endParaRPr lang="en-US" altLang="zh-CN" dirty="0"/>
          </a:p>
        </p:txBody>
      </p:sp>
      <p:pic>
        <p:nvPicPr>
          <p:cNvPr id="15" name="图片 14" descr="最受程序员欢迎的十大计算机编程语言！">
            <a:extLst>
              <a:ext uri="{FF2B5EF4-FFF2-40B4-BE49-F238E27FC236}">
                <a16:creationId xmlns:a16="http://schemas.microsoft.com/office/drawing/2014/main" id="{0BB0B797-2B92-448A-A6D4-EE9B50D8EF6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2730" y="4841141"/>
            <a:ext cx="2172896" cy="1228919"/>
          </a:xfrm>
          <a:prstGeom prst="rect">
            <a:avLst/>
          </a:prstGeom>
          <a:noFill/>
          <a:ln>
            <a:noFill/>
          </a:ln>
        </p:spPr>
      </p:pic>
    </p:spTree>
    <p:extLst>
      <p:ext uri="{BB962C8B-B14F-4D97-AF65-F5344CB8AC3E}">
        <p14:creationId xmlns:p14="http://schemas.microsoft.com/office/powerpoint/2010/main" val="377105758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869771" y="2117650"/>
            <a:ext cx="10452458" cy="304698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查询年龄最大的员工信息，显示信息包含员工号、员工名字，员工年龄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max</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查询年研发部和销售部的员工信息，包含员工号、员工名字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查询研发部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20</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岁以下的员工信息</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包括员工号、员工名字，部门名字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操作</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Tree>
    <p:extLst>
      <p:ext uri="{BB962C8B-B14F-4D97-AF65-F5344CB8AC3E}">
        <p14:creationId xmlns:p14="http://schemas.microsoft.com/office/powerpoint/2010/main" val="39455449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784111" y="1429340"/>
            <a:ext cx="10206274" cy="3354765"/>
          </a:xfrm>
          <a:prstGeom prst="rect">
            <a:avLst/>
          </a:prstGeom>
          <a:noFill/>
        </p:spPr>
        <p:txBody>
          <a:bodyPr wrap="square">
            <a:spAutoFit/>
          </a:bodyPr>
          <a:lstStyle/>
          <a:p>
            <a:pPr algn="l"/>
            <a:r>
              <a:rPr lang="zh-CN" altLang="en-US" sz="1600">
                <a:solidFill>
                  <a:srgbClr val="4F4F4F"/>
                </a:solidFill>
                <a:latin typeface="PingFang SC"/>
              </a:rPr>
              <a:t>在子查询中，有一些常用的逻辑关键字，这些关键字可以给我们提供更丰富的查询功能，主要关键字如下</a:t>
            </a:r>
            <a:r>
              <a:rPr lang="en-US" altLang="zh-CN" sz="1600">
                <a:solidFill>
                  <a:srgbClr val="4F4F4F"/>
                </a:solidFill>
                <a:latin typeface="PingFang SC"/>
              </a:rPr>
              <a:t>:</a:t>
            </a: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1.ALL</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2.ANY</a:t>
            </a:r>
            <a:r>
              <a:rPr lang="zh-CN" altLang="en-US" sz="1600">
                <a:solidFill>
                  <a:srgbClr val="FF0000"/>
                </a:solidFill>
                <a:latin typeface="PingFang SC"/>
              </a:rPr>
              <a:t>关键字</a:t>
            </a:r>
            <a:endParaRPr lang="en-US" altLang="zh-CN" sz="1600">
              <a:solidFill>
                <a:srgbClr val="FF0000"/>
              </a:solidFill>
              <a:latin typeface="PingFang SC"/>
            </a:endParaRPr>
          </a:p>
          <a:p>
            <a:pPr algn="l"/>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3.SOME</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4.IN</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5.EXISTS</a:t>
            </a:r>
            <a:r>
              <a:rPr lang="zh-CN" altLang="en-US" sz="1600">
                <a:solidFill>
                  <a:srgbClr val="FF0000"/>
                </a:solidFill>
                <a:latin typeface="PingFang SC"/>
              </a:rPr>
              <a:t>关键字</a:t>
            </a:r>
            <a:endParaRPr lang="en-US" altLang="zh-CN" sz="1600">
              <a:solidFill>
                <a:srgbClr val="FF0000"/>
              </a:solidFill>
              <a:latin typeface="PingFang SC"/>
            </a:endParaRPr>
          </a:p>
          <a:p>
            <a:br>
              <a:rPr lang="zh-CN" altLang="en-US"/>
            </a:br>
            <a:endParaRPr lang="zh-CN" altLang="en-US" b="1" i="0">
              <a:solidFill>
                <a:srgbClr val="4F4F4F"/>
              </a:solidFill>
              <a:effectLst/>
              <a:latin typeface="PingFang SC"/>
            </a:endParaRPr>
          </a:p>
        </p:txBody>
      </p:sp>
    </p:spTree>
    <p:extLst>
      <p:ext uri="{BB962C8B-B14F-4D97-AF65-F5344CB8AC3E}">
        <p14:creationId xmlns:p14="http://schemas.microsoft.com/office/powerpoint/2010/main" val="17931338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a:t>
            </a:r>
            <a:r>
              <a:rPr lang="zh-CN" altLang="en-US">
                <a:solidFill>
                  <a:srgbClr val="4BACC6"/>
                </a:solidFill>
                <a:latin typeface="PingFang SC"/>
              </a:rPr>
              <a:t>关键字</a:t>
            </a:r>
            <a:r>
              <a:rPr lang="en-US" altLang="zh-CN">
                <a:solidFill>
                  <a:srgbClr val="4BACC6"/>
                </a:solidFill>
                <a:latin typeface="PingFang SC"/>
              </a:rPr>
              <a:t>-ALL</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PingFang SC"/>
                <a:ea typeface="黑体"/>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a:solidFill>
                  <a:srgbClr val="000000"/>
                </a:solidFill>
                <a:latin typeface="Courier New" panose="02070309020205020404" pitchFamily="49" charset="0"/>
              </a:rPr>
              <a:t>c</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&gt;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all</a:t>
            </a:r>
            <a:r>
              <a:rPr lang="en-US" altLang="zh-CN" sz="1600" b="1">
                <a:solidFill>
                  <a:srgbClr val="000080"/>
                </a:solidFill>
                <a:effectLst/>
                <a:latin typeface="Courier New" panose="02070309020205020404" pitchFamily="49" charset="0"/>
              </a:rPr>
              <a:t>(</a:t>
            </a:r>
            <a:r>
              <a:rPr lang="zh-CN" altLang="en-US" sz="1600" b="1">
                <a:solidFill>
                  <a:srgbClr val="000080"/>
                </a:solidFill>
                <a:effectLst/>
                <a:latin typeface="Courier New" panose="02070309020205020404" pitchFamily="49" charset="0"/>
              </a:rPr>
              <a:t>查询语句</a:t>
            </a:r>
            <a:r>
              <a:rPr lang="en-US" altLang="zh-CN" sz="1600" b="1">
                <a:solidFill>
                  <a:srgbClr val="000080"/>
                </a:solidFill>
                <a:effectLst/>
                <a:latin typeface="Courier New" panose="02070309020205020404" pitchFamily="49" charset="0"/>
              </a:rPr>
              <a:t>)</a:t>
            </a:r>
          </a:p>
          <a:p>
            <a:r>
              <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等价于：</a:t>
            </a:r>
            <a:endPar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result1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result2 </a:t>
            </a:r>
            <a:r>
              <a:rPr lang="en-US" altLang="zh-CN" b="1">
                <a:solidFill>
                  <a:srgbClr val="0000FF"/>
                </a:solidFill>
                <a:latin typeface="Courier New" panose="02070309020205020404" pitchFamily="49" charset="0"/>
              </a:rPr>
              <a:t>and</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result3</a:t>
            </a:r>
            <a:endParaRPr lang="en-US" altLang="zh-CN">
              <a:effectLst/>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778413" y="2824335"/>
            <a:ext cx="6097464" cy="58477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894178" y="3361906"/>
            <a:ext cx="9107072" cy="1354217"/>
          </a:xfrm>
          <a:prstGeom prst="rect">
            <a:avLst/>
          </a:prstGeom>
          <a:noFill/>
        </p:spPr>
        <p:txBody>
          <a:bodyPr wrap="square">
            <a:spAutoFit/>
          </a:bodyPr>
          <a:lstStyle/>
          <a:p>
            <a:pPr marL="285750" indent="-285750">
              <a:buFont typeface="Arial" panose="020B0604020202020204" pitchFamily="34" charset="0"/>
              <a:buChar char="•"/>
            </a:pPr>
            <a:r>
              <a:rPr lang="en-US" altLang="zh-CN" sz="1600" b="0" i="0">
                <a:solidFill>
                  <a:srgbClr val="333333"/>
                </a:solidFill>
                <a:effectLst/>
                <a:latin typeface="PingFang SC"/>
              </a:rPr>
              <a:t>ALL: </a:t>
            </a:r>
            <a:r>
              <a:rPr lang="zh-CN" altLang="en-US" sz="1600" b="0" i="0">
                <a:solidFill>
                  <a:srgbClr val="333333"/>
                </a:solidFill>
                <a:effectLst/>
                <a:latin typeface="PingFang SC"/>
              </a:rPr>
              <a:t>与子查询返回的所有值比较为</a:t>
            </a:r>
            <a:r>
              <a:rPr lang="en-US" altLang="zh-CN" sz="1600" b="0" i="0">
                <a:solidFill>
                  <a:srgbClr val="333333"/>
                </a:solidFill>
                <a:effectLst/>
                <a:latin typeface="PingFang SC"/>
              </a:rPr>
              <a:t>true </a:t>
            </a:r>
            <a:r>
              <a:rPr lang="zh-CN" altLang="en-US" sz="1600" b="0" i="0">
                <a:solidFill>
                  <a:srgbClr val="333333"/>
                </a:solidFill>
                <a:effectLst/>
                <a:latin typeface="PingFang SC"/>
              </a:rPr>
              <a:t>则返回</a:t>
            </a:r>
            <a:r>
              <a:rPr lang="en-US" altLang="zh-CN" sz="1600" b="0" i="0">
                <a:solidFill>
                  <a:srgbClr val="333333"/>
                </a:solidFill>
                <a:effectLst/>
                <a:latin typeface="PingFang SC"/>
              </a:rPr>
              <a:t>true</a:t>
            </a:r>
          </a:p>
          <a:p>
            <a:pPr marL="285750" indent="-285750">
              <a:buFont typeface="Arial" panose="020B0604020202020204" pitchFamily="34" charset="0"/>
              <a:buChar char="•"/>
            </a:pPr>
            <a:r>
              <a:rPr lang="en-US" altLang="zh-CN" sz="1600">
                <a:solidFill>
                  <a:srgbClr val="333333"/>
                </a:solidFill>
                <a:latin typeface="PingFang SC"/>
              </a:rPr>
              <a:t>ALL</a:t>
            </a:r>
            <a:r>
              <a:rPr lang="zh-CN" altLang="en-US" sz="1600" b="0" i="0">
                <a:solidFill>
                  <a:srgbClr val="333333"/>
                </a:solidFill>
                <a:effectLst/>
                <a:latin typeface="PingFang SC"/>
              </a:rPr>
              <a:t>可以与</a:t>
            </a:r>
            <a:r>
              <a:rPr lang="en-US" altLang="zh-CN" sz="1600" b="0" i="0">
                <a:solidFill>
                  <a:srgbClr val="333333"/>
                </a:solidFill>
                <a:effectLst/>
                <a:latin typeface="PingFang SC"/>
              </a:rPr>
              <a:t>=</a:t>
            </a:r>
            <a:r>
              <a:rPr lang="zh-CN" altLang="en-US" sz="1600" b="0" i="0">
                <a:solidFill>
                  <a:srgbClr val="333333"/>
                </a:solidFill>
                <a:effectLst/>
                <a:latin typeface="PingFang SC"/>
              </a:rPr>
              <a:t>、</a:t>
            </a:r>
            <a:r>
              <a:rPr lang="en-US" altLang="zh-CN" sz="1600" b="0" i="0">
                <a:solidFill>
                  <a:srgbClr val="333333"/>
                </a:solidFill>
                <a:effectLst/>
                <a:latin typeface="PingFang SC"/>
              </a:rPr>
              <a:t>&gt;</a:t>
            </a:r>
            <a:r>
              <a:rPr lang="zh-CN" altLang="en-US" sz="1600" b="0" i="0">
                <a:solidFill>
                  <a:srgbClr val="333333"/>
                </a:solidFill>
                <a:effectLst/>
                <a:latin typeface="PingFang SC"/>
              </a:rPr>
              <a:t>、</a:t>
            </a:r>
            <a:r>
              <a:rPr lang="en-US" altLang="zh-CN" sz="1600" b="0" i="0">
                <a:solidFill>
                  <a:srgbClr val="333333"/>
                </a:solidFill>
                <a:effectLst/>
                <a:latin typeface="PingFang SC"/>
              </a:rPr>
              <a:t>&gt;=</a:t>
            </a:r>
            <a:r>
              <a:rPr lang="zh-CN" altLang="en-US" sz="1600" b="0" i="0">
                <a:solidFill>
                  <a:srgbClr val="333333"/>
                </a:solidFill>
                <a:effectLst/>
                <a:latin typeface="PingFang SC"/>
              </a:rPr>
              <a:t>、</a:t>
            </a:r>
            <a:r>
              <a:rPr lang="en-US" altLang="zh-CN" sz="1600" b="0" i="0">
                <a:solidFill>
                  <a:srgbClr val="333333"/>
                </a:solidFill>
                <a:effectLst/>
                <a:latin typeface="PingFang SC"/>
              </a:rPr>
              <a:t>&lt;</a:t>
            </a:r>
            <a:r>
              <a:rPr lang="zh-CN" altLang="en-US" sz="1600" b="0" i="0">
                <a:solidFill>
                  <a:srgbClr val="333333"/>
                </a:solidFill>
                <a:effectLst/>
                <a:latin typeface="PingFang SC"/>
              </a:rPr>
              <a:t>、</a:t>
            </a:r>
            <a:r>
              <a:rPr lang="en-US" altLang="zh-CN" sz="1600" b="0" i="0">
                <a:solidFill>
                  <a:srgbClr val="333333"/>
                </a:solidFill>
                <a:effectLst/>
                <a:latin typeface="PingFang SC"/>
              </a:rPr>
              <a:t>&lt;=</a:t>
            </a:r>
            <a:r>
              <a:rPr lang="zh-CN" altLang="en-US" sz="1600" b="0" i="0">
                <a:solidFill>
                  <a:srgbClr val="333333"/>
                </a:solidFill>
                <a:effectLst/>
                <a:latin typeface="PingFang SC"/>
              </a:rPr>
              <a:t>、</a:t>
            </a:r>
            <a:r>
              <a:rPr lang="en-US" altLang="zh-CN" sz="1600" b="0" i="0">
                <a:solidFill>
                  <a:srgbClr val="333333"/>
                </a:solidFill>
                <a:effectLst/>
                <a:latin typeface="PingFang SC"/>
              </a:rPr>
              <a:t>&lt;&gt;</a:t>
            </a:r>
            <a:r>
              <a:rPr lang="zh-CN" altLang="en-US" sz="1600" b="0" i="0">
                <a:solidFill>
                  <a:srgbClr val="333333"/>
                </a:solidFill>
                <a:effectLst/>
                <a:latin typeface="PingFang SC"/>
              </a:rPr>
              <a:t>结合是来使用，分别表示等于、大于、大于等于、小于、小于等于、不等于其中的其中的所有数据。</a:t>
            </a:r>
            <a:endParaRPr lang="en-US" altLang="zh-CN" sz="1600">
              <a:solidFill>
                <a:srgbClr val="333333"/>
              </a:solidFill>
              <a:latin typeface="PingFang SC"/>
            </a:endParaRPr>
          </a:p>
          <a:p>
            <a:pPr marL="285750" indent="-285750">
              <a:buFont typeface="Arial" panose="020B0604020202020204" pitchFamily="34" charset="0"/>
              <a:buChar char="•"/>
            </a:pPr>
            <a:r>
              <a:rPr lang="en-US" altLang="zh-CN" sz="1600">
                <a:solidFill>
                  <a:srgbClr val="4D4D4D"/>
                </a:solidFill>
                <a:latin typeface="-apple-system"/>
              </a:rPr>
              <a:t>ALL</a:t>
            </a:r>
            <a:r>
              <a:rPr lang="zh-CN" altLang="en-US" sz="1600" b="0" i="0">
                <a:solidFill>
                  <a:srgbClr val="4D4D4D"/>
                </a:solidFill>
                <a:effectLst/>
                <a:latin typeface="-apple-system"/>
              </a:rPr>
              <a:t>表示</a:t>
            </a:r>
            <a:r>
              <a:rPr lang="zh-CN" altLang="en-US" sz="1600">
                <a:solidFill>
                  <a:srgbClr val="4D4D4D"/>
                </a:solidFill>
                <a:latin typeface="-apple-system"/>
              </a:rPr>
              <a:t>指定</a:t>
            </a:r>
            <a:r>
              <a:rPr lang="zh-CN" altLang="en-US" sz="1600" b="0" i="0">
                <a:solidFill>
                  <a:srgbClr val="4D4D4D"/>
                </a:solidFill>
                <a:effectLst/>
                <a:latin typeface="-apple-system"/>
              </a:rPr>
              <a:t>列中的值必须要大于子查询集的每一个值，即必须要大于子查询集的最大值；如果是小于号即小于子查询集的最小值。同理可以推出其它的比较运算符的情况</a:t>
            </a:r>
            <a:r>
              <a:rPr lang="zh-CN" altLang="en-US" b="0" i="0">
                <a:solidFill>
                  <a:srgbClr val="4D4D4D"/>
                </a:solidFill>
                <a:effectLst/>
                <a:latin typeface="-apple-system"/>
              </a:rPr>
              <a:t>。</a:t>
            </a:r>
            <a:endParaRPr lang="zh-CN" altLang="en-US"/>
          </a:p>
        </p:txBody>
      </p:sp>
      <p:sp>
        <p:nvSpPr>
          <p:cNvPr id="12" name="文本框 11">
            <a:extLst>
              <a:ext uri="{FF2B5EF4-FFF2-40B4-BE49-F238E27FC236}">
                <a16:creationId xmlns:a16="http://schemas.microsoft.com/office/drawing/2014/main" id="{99BD8BFC-EBAD-4766-970A-7238EC6A04EC}"/>
              </a:ext>
            </a:extLst>
          </p:cNvPr>
          <p:cNvSpPr txBox="1"/>
          <p:nvPr/>
        </p:nvSpPr>
        <p:spPr>
          <a:xfrm>
            <a:off x="815048" y="4287827"/>
            <a:ext cx="9186202" cy="85659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R="0" lvl="0" algn="l" defTabSz="914400" rtl="0" eaLnBrk="1" fontAlgn="auto" latinLnBrk="0" hangingPunct="1">
              <a:lnSpc>
                <a:spcPct val="100000"/>
              </a:lnSpc>
              <a:spcBef>
                <a:spcPts val="0"/>
              </a:spcBef>
              <a:spcAft>
                <a:spcPts val="0"/>
              </a:spcAft>
              <a:buClrTx/>
              <a:buSzTx/>
              <a:tabLst/>
              <a:defRPr/>
            </a:pPr>
            <a:endParaRPr lang="en-US" altLang="zh-CN" sz="1600" b="1">
              <a:solidFill>
                <a:srgbClr val="FF0000"/>
              </a:solidFill>
              <a:latin typeface="PingFang SC"/>
              <a:ea typeface="黑体"/>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778413" y="5235053"/>
            <a:ext cx="10091810" cy="132343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查询年龄大于</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部门所有年龄的员工信息</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 </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查询不属于任何一个部门的员工信息 </a:t>
            </a:r>
            <a:endPar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emp3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dept_id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all</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deptno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dept3</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989759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-ANY</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SOME</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any</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等价于：</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result1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result2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result3</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778413" y="2824335"/>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894178" y="3361906"/>
            <a:ext cx="9107072"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ANY:</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与子查询返回的任何值比较为</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true </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则返回</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srgbClr val="333333"/>
                </a:solidFill>
                <a:latin typeface="PingFang SC"/>
                <a:ea typeface="黑体"/>
              </a:rPr>
              <a:t>ANY</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可以与</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&gt;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&gt;=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&lt;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&lt;=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&lt;&gt;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结合是来使用，分别表示等于、大于、大于等于、小于、小于</a:t>
            </a:r>
            <a:r>
              <a:rPr lang="zh-CN" altLang="en-US" sz="1600">
                <a:solidFill>
                  <a:srgbClr val="333333"/>
                </a:solidFill>
                <a:latin typeface="PingFang SC"/>
                <a:ea typeface="黑体"/>
              </a:rPr>
              <a:t>等于、不等于其中的其中的任何一个数据。</a:t>
            </a:r>
            <a:endParaRPr lang="en-US" altLang="zh-CN" sz="1600">
              <a:solidFill>
                <a:srgbClr val="333333"/>
              </a:solidFill>
              <a:latin typeface="PingFang SC"/>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333333"/>
                </a:solidFill>
                <a:latin typeface="PingFang SC"/>
                <a:ea typeface="黑体"/>
              </a:rPr>
              <a:t>表示制定列中的值要大于子查询中的任意一个值，即必须要大于子查询集中的最小值。同理可以推出其它的比较运算符的情况。</a:t>
            </a:r>
            <a:endParaRPr lang="en-US" altLang="zh-CN" sz="1600">
              <a:solidFill>
                <a:srgbClr val="333333"/>
              </a:solidFill>
              <a:latin typeface="PingFang SC"/>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srgbClr val="333333"/>
                </a:solidFill>
                <a:highlight>
                  <a:srgbClr val="FFFF00"/>
                </a:highlight>
                <a:latin typeface="PingFang SC"/>
                <a:ea typeface="黑体"/>
              </a:rPr>
              <a:t>SOME</a:t>
            </a:r>
            <a:r>
              <a:rPr lang="zh-CN" altLang="en-US" sz="1600">
                <a:solidFill>
                  <a:srgbClr val="333333"/>
                </a:solidFill>
                <a:highlight>
                  <a:srgbClr val="FFFF00"/>
                </a:highlight>
                <a:latin typeface="PingFang SC"/>
                <a:ea typeface="黑体"/>
              </a:rPr>
              <a:t>和</a:t>
            </a:r>
            <a:r>
              <a:rPr lang="en-US" altLang="zh-CN" sz="1600">
                <a:solidFill>
                  <a:srgbClr val="333333"/>
                </a:solidFill>
                <a:highlight>
                  <a:srgbClr val="FFFF00"/>
                </a:highlight>
                <a:latin typeface="PingFang SC"/>
                <a:ea typeface="黑体"/>
              </a:rPr>
              <a:t>ANY</a:t>
            </a:r>
            <a:r>
              <a:rPr lang="zh-CN" altLang="en-US" sz="1600">
                <a:solidFill>
                  <a:srgbClr val="333333"/>
                </a:solidFill>
                <a:highlight>
                  <a:srgbClr val="FFFF00"/>
                </a:highlight>
                <a:latin typeface="PingFang SC"/>
                <a:ea typeface="黑体"/>
              </a:rPr>
              <a:t>的作用一样，</a:t>
            </a:r>
            <a:r>
              <a:rPr lang="en-US" altLang="zh-CN" sz="1600">
                <a:solidFill>
                  <a:srgbClr val="333333"/>
                </a:solidFill>
                <a:highlight>
                  <a:srgbClr val="FFFF00"/>
                </a:highlight>
                <a:latin typeface="PingFang SC"/>
                <a:ea typeface="黑体"/>
              </a:rPr>
              <a:t>SOME</a:t>
            </a:r>
            <a:r>
              <a:rPr lang="zh-CN" altLang="en-US" sz="1600">
                <a:solidFill>
                  <a:srgbClr val="333333"/>
                </a:solidFill>
                <a:highlight>
                  <a:srgbClr val="FFFF00"/>
                </a:highlight>
                <a:latin typeface="PingFang SC"/>
                <a:ea typeface="黑体"/>
              </a:rPr>
              <a:t>可以理解为</a:t>
            </a:r>
            <a:r>
              <a:rPr lang="en-US" altLang="zh-CN" sz="1600">
                <a:solidFill>
                  <a:srgbClr val="333333"/>
                </a:solidFill>
                <a:highlight>
                  <a:srgbClr val="FFFF00"/>
                </a:highlight>
                <a:latin typeface="PingFang SC"/>
                <a:ea typeface="黑体"/>
              </a:rPr>
              <a:t>ANY</a:t>
            </a:r>
            <a:r>
              <a:rPr lang="zh-CN" altLang="en-US" sz="1600">
                <a:solidFill>
                  <a:srgbClr val="333333"/>
                </a:solidFill>
                <a:highlight>
                  <a:srgbClr val="FFFF00"/>
                </a:highlight>
                <a:latin typeface="PingFang SC"/>
                <a:ea typeface="黑体"/>
              </a:rPr>
              <a:t>的别名</a:t>
            </a:r>
          </a:p>
        </p:txBody>
      </p:sp>
      <p:sp>
        <p:nvSpPr>
          <p:cNvPr id="12" name="文本框 11">
            <a:extLst>
              <a:ext uri="{FF2B5EF4-FFF2-40B4-BE49-F238E27FC236}">
                <a16:creationId xmlns:a16="http://schemas.microsoft.com/office/drawing/2014/main" id="{99BD8BFC-EBAD-4766-970A-7238EC6A04EC}"/>
              </a:ext>
            </a:extLst>
          </p:cNvPr>
          <p:cNvSpPr txBox="1"/>
          <p:nvPr/>
        </p:nvSpPr>
        <p:spPr>
          <a:xfrm>
            <a:off x="778413" y="4503270"/>
            <a:ext cx="9186202" cy="8565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778413" y="5408620"/>
            <a:ext cx="10091810"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查询年龄大于</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部门</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任意一个</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年龄的员工</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dept_id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8294194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-IN</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sz="1600" b="1">
                <a:solidFill>
                  <a:srgbClr val="0000FF"/>
                </a:solidFill>
                <a:latin typeface="Courier New" panose="02070309020205020404" pitchFamily="49" charset="0"/>
                <a:ea typeface="黑体"/>
              </a:rPr>
              <a:t>in</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等价于：</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result1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result2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result3</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778413" y="2824335"/>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894178" y="3361906"/>
            <a:ext cx="9107072"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b="0" i="0">
                <a:solidFill>
                  <a:srgbClr val="333333"/>
                </a:solidFill>
                <a:effectLst/>
                <a:latin typeface="open sans" panose="020B0606030504020204" pitchFamily="34" charset="0"/>
              </a:rPr>
              <a:t>IN</a:t>
            </a:r>
            <a:r>
              <a:rPr lang="zh-CN" altLang="en-US" sz="1600" b="0" i="0">
                <a:solidFill>
                  <a:srgbClr val="333333"/>
                </a:solidFill>
                <a:effectLst/>
                <a:latin typeface="open sans" panose="020B0606030504020204" pitchFamily="34" charset="0"/>
              </a:rPr>
              <a:t>关键字，用于判断某个记录的值，是否在指定的集合中</a:t>
            </a:r>
            <a:endParaRPr lang="en-US" altLang="zh-CN" sz="1600" b="0" i="0">
              <a:solidFill>
                <a:srgbClr val="333333"/>
              </a:solidFill>
              <a:effectLst/>
              <a:latin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333333"/>
                </a:solidFill>
                <a:latin typeface="open sans" panose="020B0606030504020204" pitchFamily="34" charset="0"/>
              </a:rPr>
              <a:t>在</a:t>
            </a:r>
            <a:r>
              <a:rPr lang="en-US" altLang="zh-CN" sz="1600">
                <a:solidFill>
                  <a:srgbClr val="333333"/>
                </a:solidFill>
                <a:latin typeface="open sans" panose="020B0606030504020204" pitchFamily="34" charset="0"/>
              </a:rPr>
              <a:t>IN</a:t>
            </a:r>
            <a:r>
              <a:rPr lang="zh-CN" altLang="en-US" sz="1600">
                <a:solidFill>
                  <a:srgbClr val="333333"/>
                </a:solidFill>
                <a:latin typeface="open sans" panose="020B0606030504020204" pitchFamily="34" charset="0"/>
              </a:rPr>
              <a:t>关键字前边加上</a:t>
            </a:r>
            <a:r>
              <a:rPr lang="en-US" altLang="zh-CN" sz="1600">
                <a:solidFill>
                  <a:srgbClr val="333333"/>
                </a:solidFill>
                <a:latin typeface="open sans" panose="020B0606030504020204" pitchFamily="34" charset="0"/>
              </a:rPr>
              <a:t>not</a:t>
            </a:r>
            <a:r>
              <a:rPr lang="zh-CN" altLang="en-US" sz="1600">
                <a:solidFill>
                  <a:srgbClr val="333333"/>
                </a:solidFill>
                <a:latin typeface="open sans" panose="020B0606030504020204" pitchFamily="34" charset="0"/>
              </a:rPr>
              <a:t>可以将条件反过来</a:t>
            </a:r>
          </a:p>
        </p:txBody>
      </p:sp>
      <p:sp>
        <p:nvSpPr>
          <p:cNvPr id="12" name="文本框 11">
            <a:extLst>
              <a:ext uri="{FF2B5EF4-FFF2-40B4-BE49-F238E27FC236}">
                <a16:creationId xmlns:a16="http://schemas.microsoft.com/office/drawing/2014/main" id="{99BD8BFC-EBAD-4766-970A-7238EC6A04EC}"/>
              </a:ext>
            </a:extLst>
          </p:cNvPr>
          <p:cNvSpPr txBox="1"/>
          <p:nvPr/>
        </p:nvSpPr>
        <p:spPr>
          <a:xfrm>
            <a:off x="854613" y="3794890"/>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050095" y="4484252"/>
            <a:ext cx="10091810" cy="132343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查询研发部和销售部的员工信息，包含员工号、员工名字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4061576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-EXISTS</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33855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exists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p:txBody>
      </p:sp>
      <p:sp>
        <p:nvSpPr>
          <p:cNvPr id="8" name="文本框 7">
            <a:extLst>
              <a:ext uri="{FF2B5EF4-FFF2-40B4-BE49-F238E27FC236}">
                <a16:creationId xmlns:a16="http://schemas.microsoft.com/office/drawing/2014/main" id="{E75312A5-6802-4616-99F5-3080B2331309}"/>
              </a:ext>
            </a:extLst>
          </p:cNvPr>
          <p:cNvSpPr txBox="1"/>
          <p:nvPr/>
        </p:nvSpPr>
        <p:spPr>
          <a:xfrm>
            <a:off x="854613" y="2141864"/>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916682" y="2523606"/>
            <a:ext cx="9888059"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mn-cs"/>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该子查询如果“有数据结果”</a:t>
            </a:r>
            <a:r>
              <a:rPr lang="en-US" altLang="zh-CN" sz="1600" b="0" i="0">
                <a:solidFill>
                  <a:srgbClr val="333333"/>
                </a:solidFill>
                <a:effectLst/>
                <a:latin typeface="arial" panose="020B0604020202020204" pitchFamily="34" charset="0"/>
              </a:rPr>
              <a:t>(</a:t>
            </a:r>
            <a:r>
              <a:rPr lang="zh-CN" altLang="en-US" sz="1600" b="0" i="0">
                <a:solidFill>
                  <a:srgbClr val="333333"/>
                </a:solidFill>
                <a:effectLst/>
                <a:latin typeface="arial" panose="020B0604020202020204" pitchFamily="34" charset="0"/>
              </a:rPr>
              <a:t>至少返回一行数据</a:t>
            </a:r>
            <a:r>
              <a:rPr lang="en-US" altLang="zh-CN" sz="1600" b="0" i="0">
                <a:solidFill>
                  <a:srgbClr val="333333"/>
                </a:solidFill>
                <a:effectLst/>
                <a:latin typeface="arial" panose="020B0604020202020204" pitchFamily="34" charset="0"/>
              </a:rPr>
              <a:t>)</a:t>
            </a:r>
            <a:r>
              <a:rPr lang="zh-CN" altLang="en-US" sz="1600" b="0" i="0">
                <a:solidFill>
                  <a:srgbClr val="333333"/>
                </a:solidFill>
                <a:effectLst/>
                <a:latin typeface="arial" panose="020B0604020202020204" pitchFamily="34" charset="0"/>
              </a:rPr>
              <a:t>， 则该</a:t>
            </a:r>
            <a:r>
              <a:rPr lang="en-US" altLang="zh-CN" sz="1600" b="0" i="0">
                <a:solidFill>
                  <a:srgbClr val="333333"/>
                </a:solidFill>
                <a:effectLst/>
                <a:latin typeface="arial" panose="020B0604020202020204" pitchFamily="34" charset="0"/>
              </a:rPr>
              <a:t>EXISTS</a:t>
            </a:r>
            <a:r>
              <a:rPr lang="en-US" altLang="zh-CN" sz="1600">
                <a:solidFill>
                  <a:srgbClr val="333333"/>
                </a:solidFill>
                <a:latin typeface="arial" panose="020B0604020202020204" pitchFamily="34" charset="0"/>
              </a:rPr>
              <a:t>()</a:t>
            </a:r>
            <a:r>
              <a:rPr lang="en-US" altLang="zh-CN" sz="1600" b="0" i="0">
                <a:solidFill>
                  <a:srgbClr val="333333"/>
                </a:solidFill>
                <a:effectLst/>
                <a:latin typeface="arial" panose="020B0604020202020204" pitchFamily="34" charset="0"/>
              </a:rPr>
              <a:t> </a:t>
            </a:r>
            <a:r>
              <a:rPr lang="zh-CN" altLang="en-US" sz="1600" b="0" i="0">
                <a:solidFill>
                  <a:srgbClr val="333333"/>
                </a:solidFill>
                <a:effectLst/>
                <a:latin typeface="arial" panose="020B0604020202020204" pitchFamily="34" charset="0"/>
              </a:rPr>
              <a:t>的结果为“</a:t>
            </a:r>
            <a:r>
              <a:rPr lang="en-US" altLang="zh-CN" sz="1600" b="0" i="0">
                <a:solidFill>
                  <a:srgbClr val="333333"/>
                </a:solidFill>
                <a:effectLst/>
                <a:latin typeface="arial" panose="020B0604020202020204" pitchFamily="34" charset="0"/>
              </a:rPr>
              <a:t>true”</a:t>
            </a:r>
            <a:r>
              <a:rPr lang="zh-CN" altLang="en-US" sz="1600" b="0" i="0">
                <a:solidFill>
                  <a:srgbClr val="333333"/>
                </a:solidFill>
                <a:effectLst/>
                <a:latin typeface="arial" panose="020B0604020202020204" pitchFamily="34" charset="0"/>
              </a:rPr>
              <a:t>，外层</a:t>
            </a:r>
            <a:r>
              <a:rPr lang="zh-CN" altLang="en-US" sz="1600">
                <a:solidFill>
                  <a:srgbClr val="333333"/>
                </a:solidFill>
                <a:latin typeface="arial" panose="020B0604020202020204" pitchFamily="34" charset="0"/>
              </a:rPr>
              <a:t>查询</a:t>
            </a:r>
            <a:r>
              <a:rPr lang="zh-CN" altLang="en-US" sz="1600" b="0" i="0">
                <a:solidFill>
                  <a:srgbClr val="333333"/>
                </a:solidFill>
                <a:effectLst/>
                <a:latin typeface="arial" panose="020B0604020202020204" pitchFamily="34" charset="0"/>
              </a:rPr>
              <a:t>执行</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该子查询如果“没有数据结果”（没有任何数据返回），则该</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的结果为“</a:t>
            </a:r>
            <a:r>
              <a:rPr lang="en-US" altLang="zh-CN" sz="1600" b="0" i="0">
                <a:solidFill>
                  <a:srgbClr val="333333"/>
                </a:solidFill>
                <a:effectLst/>
                <a:latin typeface="arial" panose="020B0604020202020204" pitchFamily="34" charset="0"/>
              </a:rPr>
              <a:t>false”</a:t>
            </a:r>
            <a:r>
              <a:rPr lang="zh-CN" altLang="en-US" sz="1600" b="0" i="0">
                <a:solidFill>
                  <a:srgbClr val="333333"/>
                </a:solidFill>
                <a:effectLst/>
                <a:latin typeface="arial" panose="020B0604020202020204" pitchFamily="34" charset="0"/>
              </a:rPr>
              <a:t>，外层查询不执行</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en-US" altLang="zh-CN" sz="1600" b="0" i="0">
                <a:solidFill>
                  <a:srgbClr val="333333"/>
                </a:solidFill>
                <a:effectLst/>
                <a:latin typeface="arial" panose="020B0604020202020204" pitchFamily="34" charset="0"/>
              </a:rPr>
              <a:t>EXISTS</a:t>
            </a:r>
            <a:r>
              <a:rPr lang="zh-CN" altLang="en-US" sz="1600" b="0" i="0">
                <a:solidFill>
                  <a:srgbClr val="000000"/>
                </a:solidFill>
                <a:effectLst/>
                <a:latin typeface="Verdana" panose="020B0604030504040204" pitchFamily="34" charset="0"/>
              </a:rPr>
              <a:t>后面的子查询不返回任何实际数据，只返回真或假，当返回真时 </a:t>
            </a:r>
            <a:r>
              <a:rPr lang="en-US" altLang="zh-CN" sz="1600" b="0" i="0">
                <a:solidFill>
                  <a:srgbClr val="000000"/>
                </a:solidFill>
                <a:effectLst/>
                <a:latin typeface="Verdana" panose="020B0604030504040204" pitchFamily="34" charset="0"/>
              </a:rPr>
              <a:t>where</a:t>
            </a:r>
            <a:r>
              <a:rPr lang="zh-CN" altLang="en-US" sz="1600" b="0" i="0">
                <a:solidFill>
                  <a:srgbClr val="000000"/>
                </a:solidFill>
                <a:effectLst/>
                <a:latin typeface="Verdana" panose="020B0604030504040204" pitchFamily="34" charset="0"/>
              </a:rPr>
              <a:t>条件成立</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注意，</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关键字，比</a:t>
            </a:r>
            <a:r>
              <a:rPr lang="en-US" altLang="zh-CN" sz="1600" b="0" i="0">
                <a:solidFill>
                  <a:srgbClr val="333333"/>
                </a:solidFill>
                <a:effectLst/>
                <a:latin typeface="arial" panose="020B0604020202020204" pitchFamily="34" charset="0"/>
              </a:rPr>
              <a:t>IN</a:t>
            </a:r>
            <a:r>
              <a:rPr lang="zh-CN" altLang="en-US" sz="1600" b="0" i="0">
                <a:solidFill>
                  <a:srgbClr val="333333"/>
                </a:solidFill>
                <a:effectLst/>
                <a:latin typeface="arial" panose="020B0604020202020204" pitchFamily="34" charset="0"/>
              </a:rPr>
              <a:t>关键字的运算效率高，因此，在实际开发中，特别是大数据量时，推荐使用</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关键字</a:t>
            </a:r>
            <a:endParaRPr lang="en-US" altLang="zh-CN" sz="1600" b="0" i="0">
              <a:solidFill>
                <a:srgbClr val="333333"/>
              </a:solidFill>
              <a:effectLst/>
              <a:latin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mn-cs"/>
            </a:endParaRPr>
          </a:p>
        </p:txBody>
      </p:sp>
      <p:sp>
        <p:nvSpPr>
          <p:cNvPr id="12" name="文本框 11">
            <a:extLst>
              <a:ext uri="{FF2B5EF4-FFF2-40B4-BE49-F238E27FC236}">
                <a16:creationId xmlns:a16="http://schemas.microsoft.com/office/drawing/2014/main" id="{99BD8BFC-EBAD-4766-970A-7238EC6A04EC}"/>
              </a:ext>
            </a:extLst>
          </p:cNvPr>
          <p:cNvSpPr txBox="1"/>
          <p:nvPr/>
        </p:nvSpPr>
        <p:spPr>
          <a:xfrm>
            <a:off x="902906" y="4138525"/>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120432" y="4797929"/>
            <a:ext cx="10091810" cy="1631216"/>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查询公司是否有大于</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60</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岁的员工，有则输出</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b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查询有所属部门的员工信息</a:t>
            </a:r>
            <a:endParaRPr lang="en-US"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emp3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exists</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dept3 b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dept_id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b</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deptno</a:t>
            </a:r>
            <a:r>
              <a:rPr lang="en-US" altLang="zh-CN" sz="1800" b="1">
                <a:solidFill>
                  <a:srgbClr val="000080"/>
                </a:solidFill>
                <a:effectLst/>
                <a:latin typeface="Courier New" panose="02070309020205020404" pitchFamily="49" charset="0"/>
              </a:rPr>
              <a:t>);</a:t>
            </a:r>
            <a:endParaRPr lang="en-US" altLang="zh-CN" sz="1600">
              <a:effectLst/>
            </a:endParaRPr>
          </a:p>
        </p:txBody>
      </p:sp>
    </p:spTree>
    <p:extLst>
      <p:ext uri="{BB962C8B-B14F-4D97-AF65-F5344CB8AC3E}">
        <p14:creationId xmlns:p14="http://schemas.microsoft.com/office/powerpoint/2010/main" val="33401049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自关联查询</a:t>
            </a: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5889087"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PingFang SC"/>
                <a:ea typeface="黑体"/>
              </a:rPr>
              <a:t>概念</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1050095" y="2796741"/>
            <a:ext cx="10091810"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字段列表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a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b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r>
              <a:rPr lang="en-US" altLang="zh-CN" sz="1800" b="1">
                <a:solidFill>
                  <a:srgbClr val="000080"/>
                </a:solidFill>
                <a:effectLst/>
                <a:latin typeface="Courier New" panose="02070309020205020404" pitchFamily="49" charset="0"/>
              </a:rPr>
              <a:t>;</a:t>
            </a:r>
          </a:p>
          <a:p>
            <a:r>
              <a:rPr lang="zh-CN" altLang="en-US" sz="1600" b="1">
                <a:solidFill>
                  <a:srgbClr val="000080"/>
                </a:solidFill>
                <a:effectLst/>
                <a:latin typeface="Courier New" panose="02070309020205020404" pitchFamily="49" charset="0"/>
                <a:ea typeface="阿里巴巴普惠体" panose="00020600040101010101"/>
              </a:rPr>
              <a:t>或者</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字段列表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a </a:t>
            </a:r>
            <a:r>
              <a:rPr lang="en-US" altLang="zh-CN" b="1">
                <a:solidFill>
                  <a:srgbClr val="0000FF"/>
                </a:solidFill>
                <a:latin typeface="Courier New" panose="02070309020205020404" pitchFamily="49" charset="0"/>
              </a:rPr>
              <a:t>[left]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join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b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r>
              <a:rPr lang="en-US" altLang="zh-CN" sz="1800" b="1">
                <a:solidFill>
                  <a:srgbClr val="000080"/>
                </a:solidFill>
                <a:effectLst/>
                <a:latin typeface="Courier New" panose="02070309020205020404" pitchFamily="49" charset="0"/>
              </a:rPr>
              <a:t>;</a:t>
            </a:r>
            <a:endParaRPr lang="zh-CN" altLang="en-US" sz="1600">
              <a:effectLst/>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854613" y="2141864"/>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PingFang SC"/>
                <a:ea typeface="黑体"/>
              </a:rPr>
              <a:t>格式</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2" name="文本框 11">
            <a:extLst>
              <a:ext uri="{FF2B5EF4-FFF2-40B4-BE49-F238E27FC236}">
                <a16:creationId xmlns:a16="http://schemas.microsoft.com/office/drawing/2014/main" id="{99BD8BFC-EBAD-4766-970A-7238EC6A04EC}"/>
              </a:ext>
            </a:extLst>
          </p:cNvPr>
          <p:cNvSpPr txBox="1"/>
          <p:nvPr/>
        </p:nvSpPr>
        <p:spPr>
          <a:xfrm>
            <a:off x="1004083" y="3743983"/>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050095" y="4488582"/>
            <a:ext cx="10091810"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创建表</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并建立自关联约束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manager_id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foreign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manager_id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references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添加自关联约束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AC3F3EA5-74FD-4A2C-B93D-631CF7A085C9}"/>
              </a:ext>
            </a:extLst>
          </p:cNvPr>
          <p:cNvSpPr txBox="1"/>
          <p:nvPr/>
        </p:nvSpPr>
        <p:spPr>
          <a:xfrm>
            <a:off x="1123217" y="1791807"/>
            <a:ext cx="9067068" cy="584775"/>
          </a:xfrm>
          <a:prstGeom prst="rect">
            <a:avLst/>
          </a:prstGeom>
          <a:noFill/>
        </p:spPr>
        <p:txBody>
          <a:bodyPr wrap="square">
            <a:spAutoFit/>
          </a:bodyPr>
          <a:lstStyle/>
          <a:p>
            <a:r>
              <a:rPr lang="en-US" altLang="zh-CN" sz="1600">
                <a:solidFill>
                  <a:srgbClr val="3D464D"/>
                </a:solidFill>
                <a:latin typeface="Microsoft Yahei" panose="020B0503020204020204" pitchFamily="34" charset="-122"/>
                <a:ea typeface="阿里巴巴普惠体" panose="00020600040101010101"/>
              </a:rPr>
              <a:t>M</a:t>
            </a:r>
            <a:r>
              <a:rPr lang="en-US" altLang="zh-CN" sz="1600" b="0" i="0">
                <a:solidFill>
                  <a:srgbClr val="3D464D"/>
                </a:solidFill>
                <a:effectLst/>
                <a:latin typeface="Microsoft Yahei" panose="020B0503020204020204" pitchFamily="34" charset="-122"/>
                <a:ea typeface="阿里巴巴普惠体" panose="00020600040101010101"/>
              </a:rPr>
              <a:t>ySQL</a:t>
            </a:r>
            <a:r>
              <a:rPr lang="zh-CN" altLang="en-US" sz="1600" b="0" i="0">
                <a:solidFill>
                  <a:srgbClr val="3D464D"/>
                </a:solidFill>
                <a:effectLst/>
                <a:latin typeface="Microsoft Yahei" panose="020B0503020204020204" pitchFamily="34" charset="-122"/>
                <a:ea typeface="阿里巴巴普惠体" panose="00020600040101010101"/>
              </a:rPr>
              <a:t>有时在信息查询时需要进行对表自身进行关联查询，即一张表自己和自己关联，一张表当成多张表来用</a:t>
            </a:r>
            <a:r>
              <a:rPr lang="zh-CN" altLang="en-US" sz="1600" b="0" i="0">
                <a:solidFill>
                  <a:srgbClr val="3D464D"/>
                </a:solidFill>
                <a:effectLst/>
                <a:highlight>
                  <a:srgbClr val="FFFF00"/>
                </a:highlight>
                <a:latin typeface="Microsoft Yahei" panose="020B0503020204020204" pitchFamily="34" charset="-122"/>
                <a:ea typeface="阿里巴巴普惠体" panose="00020600040101010101"/>
              </a:rPr>
              <a:t>。</a:t>
            </a:r>
            <a:r>
              <a:rPr lang="zh-CN" altLang="en-US" sz="1600">
                <a:solidFill>
                  <a:srgbClr val="3D464D"/>
                </a:solidFill>
                <a:highlight>
                  <a:srgbClr val="FFFF00"/>
                </a:highlight>
                <a:latin typeface="Microsoft Yahei" panose="020B0503020204020204" pitchFamily="34" charset="-122"/>
                <a:ea typeface="阿里巴巴普惠体" panose="00020600040101010101"/>
              </a:rPr>
              <a:t>注意自关联时表必须给表起别名</a:t>
            </a:r>
            <a:r>
              <a:rPr lang="zh-CN" altLang="en-US" sz="1600">
                <a:solidFill>
                  <a:srgbClr val="3D464D"/>
                </a:solidFill>
                <a:latin typeface="Microsoft Yahei" panose="020B0503020204020204" pitchFamily="34" charset="-122"/>
                <a:ea typeface="阿里巴巴普惠体" panose="00020600040101010101"/>
              </a:rPr>
              <a:t>。</a:t>
            </a:r>
            <a:endParaRPr lang="zh-CN" altLang="en-US">
              <a:ea typeface="阿里巴巴普惠体" panose="00020600040101010101"/>
            </a:endParaRPr>
          </a:p>
        </p:txBody>
      </p:sp>
    </p:spTree>
    <p:extLst>
      <p:ext uri="{BB962C8B-B14F-4D97-AF65-F5344CB8AC3E}">
        <p14:creationId xmlns:p14="http://schemas.microsoft.com/office/powerpoint/2010/main" val="3730052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自关联查询</a:t>
            </a:r>
          </a:p>
        </p:txBody>
      </p:sp>
      <p:sp>
        <p:nvSpPr>
          <p:cNvPr id="12" name="文本框 11">
            <a:extLst>
              <a:ext uri="{FF2B5EF4-FFF2-40B4-BE49-F238E27FC236}">
                <a16:creationId xmlns:a16="http://schemas.microsoft.com/office/drawing/2014/main" id="{99BD8BFC-EBAD-4766-970A-7238EC6A04EC}"/>
              </a:ext>
            </a:extLst>
          </p:cNvPr>
          <p:cNvSpPr txBox="1"/>
          <p:nvPr/>
        </p:nvSpPr>
        <p:spPr>
          <a:xfrm>
            <a:off x="916159" y="1170745"/>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050095" y="1859681"/>
            <a:ext cx="10091810" cy="4247317"/>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添加数据</a:t>
            </a:r>
            <a:r>
              <a:rPr lang="zh-CN" altLang="zh-CN" sz="18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刘协</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刘备</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关羽</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张飞</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曹操</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许褚</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典韦</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孙权</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周瑜</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鲁肃</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进行关联查询</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查询每个三国人物及他的上级信息，如</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关羽</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刘备</a:t>
            </a:r>
            <a:r>
              <a:rPr kumimoji="0" lang="zh-CN" altLang="zh-CN" sz="18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t_sanguo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t_sanguo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manager_id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359895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：多表关系</a:t>
            </a:r>
            <a:endParaRPr lang="en-US" altLang="zh-CN"/>
          </a:p>
          <a:p>
            <a:pPr marL="0" indent="0">
              <a:buNone/>
            </a:pPr>
            <a:r>
              <a:rPr lang="en-US" altLang="zh-CN"/>
              <a:t>2</a:t>
            </a:r>
            <a:r>
              <a:rPr lang="zh-CN" altLang="en-US"/>
              <a:t>：外键约束</a:t>
            </a:r>
            <a:endParaRPr lang="en-US" altLang="zh-CN"/>
          </a:p>
          <a:p>
            <a:pPr marL="0" indent="0">
              <a:buNone/>
            </a:pPr>
            <a:r>
              <a:rPr lang="en-US" altLang="zh-CN"/>
              <a:t>3</a:t>
            </a:r>
            <a:r>
              <a:rPr lang="zh-CN" altLang="en-US"/>
              <a:t>：多表联合查询</a:t>
            </a:r>
            <a:endParaRPr lang="en-US" altLang="zh-CN"/>
          </a:p>
          <a:p>
            <a:pPr marL="0" indent="0">
              <a:buNone/>
            </a:pPr>
            <a:r>
              <a:rPr lang="en-US" altLang="zh-CN"/>
              <a:t>4</a:t>
            </a:r>
            <a:r>
              <a:rPr lang="zh-CN" altLang="en-US"/>
              <a:t>：子查询</a:t>
            </a:r>
            <a:endParaRPr lang="en-US" altLang="zh-CN"/>
          </a:p>
          <a:p>
            <a:pPr marL="0" indent="0">
              <a:buNone/>
            </a:pPr>
            <a:r>
              <a:rPr lang="en-US" altLang="zh-CN"/>
              <a:t>5.   </a:t>
            </a:r>
            <a:r>
              <a:rPr lang="zh-CN" altLang="en-US"/>
              <a:t>自关联查询</a:t>
            </a:r>
            <a:endParaRPr lang="en-US" altLang="zh-CN"/>
          </a:p>
          <a:p>
            <a:pPr marL="0" indent="0">
              <a:buNone/>
            </a:pP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多表操作</a:t>
            </a:r>
            <a:endParaRPr lang="zh-CN" altLang="en-US" dirty="0"/>
          </a:p>
        </p:txBody>
      </p:sp>
    </p:spTree>
    <p:extLst>
      <p:ext uri="{BB962C8B-B14F-4D97-AF65-F5344CB8AC3E}">
        <p14:creationId xmlns:p14="http://schemas.microsoft.com/office/powerpoint/2010/main" val="130790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多表操作</a:t>
            </a:r>
            <a:endParaRPr lang="zh-CN" altLang="en-US" dirty="0"/>
          </a:p>
        </p:txBody>
      </p:sp>
      <p:sp>
        <p:nvSpPr>
          <p:cNvPr id="3" name="文本占位符 2">
            <a:extLst>
              <a:ext uri="{FF2B5EF4-FFF2-40B4-BE49-F238E27FC236}">
                <a16:creationId xmlns:a16="http://schemas.microsoft.com/office/drawing/2014/main" id="{E4AF0E02-19B3-4AAF-9571-4F5DD634DCC4}"/>
              </a:ext>
            </a:extLst>
          </p:cNvPr>
          <p:cNvSpPr>
            <a:spLocks noGrp="1"/>
          </p:cNvSpPr>
          <p:nvPr>
            <p:ph type="body" sz="quarter" idx="10"/>
          </p:nvPr>
        </p:nvSpPr>
        <p:spPr>
          <a:xfrm>
            <a:off x="5390353" y="1489417"/>
            <a:ext cx="5760538" cy="4511040"/>
          </a:xfrm>
        </p:spPr>
        <p:txBody>
          <a:bodyPr/>
          <a:lstStyle/>
          <a:p>
            <a:pPr marL="0" indent="0">
              <a:buNone/>
            </a:pPr>
            <a:r>
              <a:rPr lang="zh-CN" altLang="en-US">
                <a:highlight>
                  <a:srgbClr val="FFFF00"/>
                </a:highlight>
              </a:rPr>
              <a:t>通过练习熟练掌握</a:t>
            </a:r>
            <a:r>
              <a:rPr lang="en-US" altLang="zh-CN">
                <a:highlight>
                  <a:srgbClr val="FFFF00"/>
                </a:highlight>
              </a:rPr>
              <a:t>MySQL</a:t>
            </a:r>
            <a:r>
              <a:rPr lang="zh-CN" altLang="en-US">
                <a:highlight>
                  <a:srgbClr val="FFFF00"/>
                </a:highlight>
              </a:rPr>
              <a:t>的多表操作</a:t>
            </a:r>
          </a:p>
        </p:txBody>
      </p:sp>
      <p:pic>
        <p:nvPicPr>
          <p:cNvPr id="5" name="图片 4">
            <a:extLst>
              <a:ext uri="{FF2B5EF4-FFF2-40B4-BE49-F238E27FC236}">
                <a16:creationId xmlns:a16="http://schemas.microsoft.com/office/drawing/2014/main" id="{276136D3-F0A8-487D-BD38-A6EEFFABCF33}"/>
              </a:ext>
            </a:extLst>
          </p:cNvPr>
          <p:cNvPicPr>
            <a:picLocks noChangeAspect="1"/>
          </p:cNvPicPr>
          <p:nvPr/>
        </p:nvPicPr>
        <p:blipFill>
          <a:blip r:embed="rId2"/>
          <a:stretch>
            <a:fillRect/>
          </a:stretch>
        </p:blipFill>
        <p:spPr>
          <a:xfrm>
            <a:off x="710880" y="1622031"/>
            <a:ext cx="4468198" cy="3983216"/>
          </a:xfrm>
          <a:prstGeom prst="rect">
            <a:avLst/>
          </a:prstGeom>
        </p:spPr>
      </p:pic>
    </p:spTree>
    <p:extLst>
      <p:ext uri="{BB962C8B-B14F-4D97-AF65-F5344CB8AC3E}">
        <p14:creationId xmlns:p14="http://schemas.microsoft.com/office/powerpoint/2010/main" val="114995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1635974"/>
            <a:ext cx="9648484" cy="688938"/>
          </a:xfrm>
        </p:spPr>
        <p:txBody>
          <a:bodyPr/>
          <a:lstStyle/>
          <a:p>
            <a:pPr>
              <a:buFont typeface="Wingdings" panose="05000000000000000000" pitchFamily="2" charset="2"/>
              <a:buChar char="u"/>
            </a:pPr>
            <a:r>
              <a:rPr lang="zh-CN" altLang="en-US"/>
              <a:t>高级语言</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计算机语言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sp>
        <p:nvSpPr>
          <p:cNvPr id="12" name="文本框 11">
            <a:extLst>
              <a:ext uri="{FF2B5EF4-FFF2-40B4-BE49-F238E27FC236}">
                <a16:creationId xmlns:a16="http://schemas.microsoft.com/office/drawing/2014/main" id="{6A8C420E-289E-44CB-B589-DA7B9D0905A1}"/>
              </a:ext>
            </a:extLst>
          </p:cNvPr>
          <p:cNvSpPr txBox="1"/>
          <p:nvPr/>
        </p:nvSpPr>
        <p:spPr>
          <a:xfrm>
            <a:off x="955743" y="2590447"/>
            <a:ext cx="9929508" cy="1708160"/>
          </a:xfrm>
          <a:prstGeom prst="rect">
            <a:avLst/>
          </a:prstGeom>
          <a:noFill/>
          <a:ln>
            <a:solidFill>
              <a:schemeClr val="tx1"/>
            </a:solidFill>
          </a:ln>
        </p:spPr>
        <p:txBody>
          <a:bodyPr wrap="square">
            <a:spAutoFit/>
          </a:bodyPr>
          <a:lstStyle/>
          <a:p>
            <a:pPr>
              <a:spcBef>
                <a:spcPts val="360"/>
              </a:spcBef>
              <a:spcAft>
                <a:spcPts val="360"/>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FF00FF"/>
                </a:solidFill>
                <a:effectLst/>
                <a:latin typeface="Courier New" panose="02070309020205020404" pitchFamily="49" charset="0"/>
                <a:ea typeface="宋体" panose="02010600030101010101" pitchFamily="2" charset="-122"/>
                <a:cs typeface="Times New Roman" panose="02020603050405020304" pitchFamily="18" charset="0"/>
              </a:rPr>
              <a:t>get_hash</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self</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img</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image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img</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resize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13</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Image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ANTIALIAS</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convert</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pixels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880088"/>
                </a:solidFill>
                <a:effectLst/>
                <a:latin typeface="Courier New" panose="02070309020205020404" pitchFamily="49" charset="0"/>
                <a:ea typeface="宋体" panose="02010600030101010101" pitchFamily="2" charset="-122"/>
                <a:cs typeface="Times New Roman" panose="02020603050405020304" pitchFamily="18" charset="0"/>
              </a:rPr>
              <a:t>list</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image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getdata</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avg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880088"/>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pixels</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880088"/>
                </a:solidFill>
                <a:effectLst/>
                <a:latin typeface="Courier New" panose="02070309020205020404" pitchFamily="49" charset="0"/>
                <a:ea typeface="宋体" panose="02010600030101010101" pitchFamily="2" charset="-122"/>
                <a:cs typeface="Times New Roman" panose="02020603050405020304" pitchFamily="18" charset="0"/>
              </a:rPr>
              <a:t>len</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pixels</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return</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a:solidFill>
                  <a:srgbClr val="880088"/>
                </a:solidFill>
                <a:effectLst/>
                <a:latin typeface="Courier New" panose="02070309020205020404" pitchFamily="49" charset="0"/>
                <a:ea typeface="宋体" panose="02010600030101010101" pitchFamily="2" charset="-122"/>
                <a:cs typeface="Times New Roman" panose="02020603050405020304" pitchFamily="18" charset="0"/>
              </a:rPr>
              <a:t>map</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lambda</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avg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else</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pixels</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5660BE2B-A891-484C-8F2B-6ED7A01F7BD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8698" y="4385546"/>
            <a:ext cx="2454910" cy="1919605"/>
          </a:xfrm>
          <a:prstGeom prst="rect">
            <a:avLst/>
          </a:prstGeom>
          <a:noFill/>
          <a:ln>
            <a:noFill/>
          </a:ln>
        </p:spPr>
      </p:pic>
    </p:spTree>
    <p:extLst>
      <p:ext uri="{BB962C8B-B14F-4D97-AF65-F5344CB8AC3E}">
        <p14:creationId xmlns:p14="http://schemas.microsoft.com/office/powerpoint/2010/main" val="16589621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的函数</a:t>
            </a:r>
            <a:endParaRPr kumimoji="1" lang="zh-CN" altLang="en-US" dirty="0"/>
          </a:p>
        </p:txBody>
      </p:sp>
    </p:spTree>
    <p:extLst>
      <p:ext uri="{BB962C8B-B14F-4D97-AF65-F5344CB8AC3E}">
        <p14:creationId xmlns:p14="http://schemas.microsoft.com/office/powerpoint/2010/main" val="30311790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概述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27" name="文本框 26">
            <a:extLst>
              <a:ext uri="{FF2B5EF4-FFF2-40B4-BE49-F238E27FC236}">
                <a16:creationId xmlns:a16="http://schemas.microsoft.com/office/drawing/2014/main" id="{A0E309D4-D730-4A83-AB6C-C6AE45440B80}"/>
              </a:ext>
            </a:extLst>
          </p:cNvPr>
          <p:cNvSpPr txBox="1"/>
          <p:nvPr/>
        </p:nvSpPr>
        <p:spPr>
          <a:xfrm>
            <a:off x="982540" y="1986743"/>
            <a:ext cx="906706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阿里巴巴普惠体" panose="00020600040101010101"/>
                <a:cs typeface="+mn-cs"/>
              </a:rPr>
              <a:t>在</a:t>
            </a:r>
            <a:r>
              <a:rPr kumimoji="0" lang="en-US" altLang="zh-CN" sz="1600" b="0" i="0" u="none" strike="noStrike" kern="1200" cap="none" spc="0" normalizeH="0" baseline="0" noProof="0">
                <a:ln>
                  <a:noFill/>
                </a:ln>
                <a:solidFill>
                  <a:srgbClr val="3D464D"/>
                </a:solidFill>
                <a:effectLst/>
                <a:uLnTx/>
                <a:uFillTx/>
                <a:latin typeface="Microsoft Yahei" panose="020B0503020204020204" pitchFamily="34" charset="-122"/>
                <a:ea typeface="阿里巴巴普惠体" panose="00020600040101010101"/>
                <a:cs typeface="+mn-cs"/>
              </a:rPr>
              <a:t>MySQL</a:t>
            </a:r>
            <a:r>
              <a:rPr lang="zh-CN" altLang="en-US" sz="1600">
                <a:solidFill>
                  <a:srgbClr val="3D464D"/>
                </a:solidFill>
                <a:latin typeface="Microsoft Yahei" panose="020B0503020204020204" pitchFamily="34" charset="-122"/>
                <a:ea typeface="阿里巴巴普惠体" panose="00020600040101010101"/>
              </a:rPr>
              <a:t>中</a:t>
            </a: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阿里巴巴普惠体" panose="00020600040101010101"/>
                <a:cs typeface="+mn-cs"/>
              </a:rPr>
              <a:t>，为了</a:t>
            </a:r>
            <a:r>
              <a:rPr lang="zh-CN" altLang="en-US" sz="1600" b="0" i="0">
                <a:solidFill>
                  <a:srgbClr val="404040"/>
                </a:solidFill>
                <a:effectLst/>
                <a:latin typeface="-apple-system"/>
              </a:rPr>
              <a:t>提高</a:t>
            </a:r>
            <a:r>
              <a:rPr lang="zh-CN" altLang="en-US" sz="1600" b="0" i="0">
                <a:solidFill>
                  <a:srgbClr val="404040"/>
                </a:solidFill>
                <a:effectLst/>
                <a:latin typeface="Alibaba PuHuiTi B"/>
              </a:rPr>
              <a:t>代码重用</a:t>
            </a:r>
            <a:r>
              <a:rPr lang="zh-CN" altLang="en-US" sz="1600" b="0" i="0">
                <a:solidFill>
                  <a:srgbClr val="404040"/>
                </a:solidFill>
                <a:effectLst/>
                <a:latin typeface="-apple-system"/>
              </a:rPr>
              <a:t>性和隐藏实现细节，</a:t>
            </a:r>
            <a:r>
              <a:rPr lang="en-US" altLang="zh-CN" sz="1600" b="0" i="0">
                <a:solidFill>
                  <a:srgbClr val="404040"/>
                </a:solidFill>
                <a:effectLst/>
                <a:latin typeface="-apple-system"/>
              </a:rPr>
              <a:t>MySQL</a:t>
            </a:r>
            <a:r>
              <a:rPr lang="zh-CN" altLang="en-US" sz="1600" b="0" i="0">
                <a:solidFill>
                  <a:srgbClr val="404040"/>
                </a:solidFill>
                <a:effectLst/>
                <a:latin typeface="-apple-system"/>
              </a:rPr>
              <a:t>提供了很多函数。函数可以理解为别人封装好的模板</a:t>
            </a:r>
            <a:r>
              <a:rPr lang="zh-CN" altLang="en-US" sz="1600">
                <a:solidFill>
                  <a:srgbClr val="404040"/>
                </a:solidFill>
                <a:latin typeface="-apple-system"/>
              </a:rPr>
              <a:t>代码。</a:t>
            </a:r>
            <a:endParaRPr kumimoji="0" lang="zh-CN" altLang="en-US" sz="18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p:txBody>
      </p:sp>
      <p:sp>
        <p:nvSpPr>
          <p:cNvPr id="33" name="文本框 32">
            <a:extLst>
              <a:ext uri="{FF2B5EF4-FFF2-40B4-BE49-F238E27FC236}">
                <a16:creationId xmlns:a16="http://schemas.microsoft.com/office/drawing/2014/main" id="{2FD54D24-DD95-4DF3-B865-34FFFD41D285}"/>
              </a:ext>
            </a:extLst>
          </p:cNvPr>
          <p:cNvSpPr txBox="1"/>
          <p:nvPr/>
        </p:nvSpPr>
        <p:spPr>
          <a:xfrm>
            <a:off x="772426" y="2454434"/>
            <a:ext cx="6097464" cy="670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indent="-285750" eaLnBrk="0" fontAlgn="base" hangingPunct="0">
              <a:spcBef>
                <a:spcPct val="20000"/>
              </a:spcBef>
              <a:spcAft>
                <a:spcPct val="0"/>
              </a:spcAft>
              <a:buFont typeface="Wingdings" panose="05000000000000000000" pitchFamily="2" charset="2"/>
              <a:buChar char="u"/>
              <a:defRPr/>
            </a:pPr>
            <a:r>
              <a:rPr lang="zh-CN" altLang="en-US" b="1" dirty="0">
                <a:solidFill>
                  <a:srgbClr val="4BACC6"/>
                </a:solidFill>
                <a:latin typeface="PingFang SC"/>
                <a:ea typeface="阿里巴巴普惠体" panose="00020600040101010101" pitchFamily="18" charset="-122"/>
              </a:rPr>
              <a:t>分类</a:t>
            </a:r>
            <a:endParaRPr lang="zh-CN" altLang="en-US" b="1">
              <a:solidFill>
                <a:srgbClr val="4BACC6"/>
              </a:solidFill>
              <a:latin typeface="PingFang SC"/>
              <a:ea typeface="阿里巴巴普惠体" panose="00020600040101010101" pitchFamily="18" charset="-122"/>
            </a:endParaRPr>
          </a:p>
        </p:txBody>
      </p:sp>
      <p:sp>
        <p:nvSpPr>
          <p:cNvPr id="36" name="文本框 35">
            <a:extLst>
              <a:ext uri="{FF2B5EF4-FFF2-40B4-BE49-F238E27FC236}">
                <a16:creationId xmlns:a16="http://schemas.microsoft.com/office/drawing/2014/main" id="{7B51858C-99BE-45FB-8BA2-B822BCBC9E7D}"/>
              </a:ext>
            </a:extLst>
          </p:cNvPr>
          <p:cNvSpPr txBox="1"/>
          <p:nvPr/>
        </p:nvSpPr>
        <p:spPr>
          <a:xfrm>
            <a:off x="1044087" y="3484251"/>
            <a:ext cx="6097464"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Alibaba PuHuiTi B"/>
                <a:cs typeface="+mn-cs"/>
              </a:rPr>
              <a:t>在</a:t>
            </a:r>
            <a:r>
              <a:rPr kumimoji="0" lang="en-US" altLang="zh-CN" sz="1600" b="0" i="0" u="none" strike="noStrike" kern="1200" cap="none" spc="0" normalizeH="0" baseline="0" noProof="0">
                <a:ln>
                  <a:noFill/>
                </a:ln>
                <a:solidFill>
                  <a:srgbClr val="3D464D"/>
                </a:solidFill>
                <a:effectLst/>
                <a:uLnTx/>
                <a:uFillTx/>
                <a:latin typeface="Microsoft Yahei" panose="020B0503020204020204" pitchFamily="34" charset="-122"/>
                <a:ea typeface="Alibaba PuHuiTi B"/>
                <a:cs typeface="+mn-cs"/>
              </a:rPr>
              <a:t>MySQL</a:t>
            </a: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Alibaba PuHuiTi B"/>
                <a:cs typeface="+mn-cs"/>
              </a:rPr>
              <a:t>中，</a:t>
            </a:r>
            <a:r>
              <a:rPr kumimoji="0" lang="zh-CN" altLang="en-US" sz="1600" b="0" i="0" u="none" strike="noStrike" kern="1200" cap="none" spc="0" normalizeH="0" baseline="0" noProof="0">
                <a:ln>
                  <a:noFill/>
                </a:ln>
                <a:solidFill>
                  <a:srgbClr val="404040"/>
                </a:solidFill>
                <a:effectLst/>
                <a:uLnTx/>
                <a:uFillTx/>
                <a:latin typeface="-apple-system"/>
                <a:ea typeface="Alibaba PuHuiTi B"/>
                <a:cs typeface="+mn-cs"/>
              </a:rPr>
              <a:t>函数非常多，主要可以分为以下几类</a:t>
            </a:r>
            <a:r>
              <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聚合函数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数学函数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字符串函数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日期函数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apple-system"/>
                <a:ea typeface="Alibaba PuHuiTi B"/>
                <a:cs typeface="+mn-cs"/>
              </a:rPr>
              <a:t>控制流函数</a:t>
            </a:r>
            <a:endParaRPr kumimoji="0" lang="en-US" altLang="zh-CN" sz="1600" b="0" i="0" u="none" strike="noStrike" kern="1200" cap="none" spc="0" normalizeH="0" baseline="0" noProof="0">
              <a:ln>
                <a:noFill/>
              </a:ln>
              <a:solidFill>
                <a:srgbClr val="7030A0"/>
              </a:solidFill>
              <a:effectLst/>
              <a:uLnTx/>
              <a:uFillTx/>
              <a:latin typeface="-apple-system"/>
              <a:ea typeface="Alibaba PuHuiTi B"/>
              <a:cs typeface="+mn-cs"/>
            </a:endParaRPr>
          </a:p>
          <a:p>
            <a:pPr marL="285750" indent="-285750">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窗口函数</a:t>
            </a:r>
            <a:endParaRPr kumimoji="0" lang="en-US" altLang="zh-CN" sz="1600" b="0" i="0" u="none" strike="noStrike" kern="1200" cap="none" spc="0" normalizeH="0" baseline="0" noProof="0">
              <a:ln>
                <a:noFill/>
              </a:ln>
              <a:solidFill>
                <a:srgbClr val="7030A0"/>
              </a:solidFill>
              <a:effectLst/>
              <a:uLnTx/>
              <a:uFillTx/>
              <a:latin typeface="-apple-system"/>
              <a:ea typeface="Alibaba PuHuiTi B"/>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r>
              <a:rPr lang="en-US" altLang="zh-CN"/>
              <a:t>MySQL</a:t>
            </a:r>
            <a:r>
              <a:rPr lang="zh-CN" altLang="en-US"/>
              <a:t>的函数</a:t>
            </a:r>
            <a:endParaRPr lang="zh-CN" altLang="en-US" dirty="0"/>
          </a:p>
        </p:txBody>
      </p:sp>
    </p:spTree>
    <p:extLst>
      <p:ext uri="{BB962C8B-B14F-4D97-AF65-F5344CB8AC3E}">
        <p14:creationId xmlns:p14="http://schemas.microsoft.com/office/powerpoint/2010/main" val="319144004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概述</a:t>
            </a:r>
          </a:p>
        </p:txBody>
      </p:sp>
      <p:sp>
        <p:nvSpPr>
          <p:cNvPr id="27" name="文本框 26">
            <a:extLst>
              <a:ext uri="{FF2B5EF4-FFF2-40B4-BE49-F238E27FC236}">
                <a16:creationId xmlns:a16="http://schemas.microsoft.com/office/drawing/2014/main" id="{A0E309D4-D730-4A83-AB6C-C6AE45440B80}"/>
              </a:ext>
            </a:extLst>
          </p:cNvPr>
          <p:cNvSpPr txBox="1"/>
          <p:nvPr/>
        </p:nvSpPr>
        <p:spPr>
          <a:xfrm>
            <a:off x="982539" y="1986744"/>
            <a:ext cx="9788037" cy="18466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dirty="0">
                <a:solidFill>
                  <a:srgbClr val="000000"/>
                </a:solidFill>
                <a:latin typeface="PingFang SC"/>
                <a:ea typeface="Alibaba PuHuiTi B"/>
              </a:rPr>
              <a:t>在</a:t>
            </a:r>
            <a:r>
              <a:rPr lang="en-US" altLang="zh-CN" sz="1600" dirty="0">
                <a:solidFill>
                  <a:srgbClr val="000000"/>
                </a:solidFill>
                <a:latin typeface="PingFang SC"/>
                <a:ea typeface="Alibaba PuHuiTi B"/>
              </a:rPr>
              <a:t>MySQL</a:t>
            </a:r>
            <a:r>
              <a:rPr lang="zh-CN" altLang="en-US" sz="1600" dirty="0">
                <a:solidFill>
                  <a:srgbClr val="000000"/>
                </a:solidFill>
                <a:latin typeface="PingFang SC"/>
                <a:ea typeface="Alibaba PuHuiTi B"/>
              </a:rPr>
              <a:t>中，聚合函数主要由：</a:t>
            </a:r>
            <a:r>
              <a:rPr lang="en-US" altLang="zh-CN" sz="1600" dirty="0" err="1">
                <a:solidFill>
                  <a:srgbClr val="000000"/>
                </a:solidFill>
                <a:latin typeface="PingFang SC"/>
                <a:ea typeface="Alibaba PuHuiTi B"/>
              </a:rPr>
              <a:t>count,sum,min,max,avg</a:t>
            </a:r>
            <a:r>
              <a:rPr lang="en-US" altLang="zh-CN" sz="1600" dirty="0">
                <a:solidFill>
                  <a:srgbClr val="000000"/>
                </a:solidFill>
                <a:latin typeface="PingFang SC"/>
                <a:ea typeface="Alibaba PuHuiTi B"/>
              </a:rPr>
              <a:t>,</a:t>
            </a:r>
            <a:r>
              <a:rPr lang="zh-CN" altLang="en-US" sz="1600" dirty="0">
                <a:solidFill>
                  <a:srgbClr val="000000"/>
                </a:solidFill>
                <a:latin typeface="PingFang SC"/>
                <a:ea typeface="Alibaba PuHuiTi B"/>
              </a:rPr>
              <a:t>这些聚合函数我们之前都学过，不再重复。这里我们学习另外一个函数</a:t>
            </a:r>
            <a:r>
              <a:rPr lang="en-US" altLang="zh-CN" sz="1600" dirty="0">
                <a:solidFill>
                  <a:srgbClr val="000000"/>
                </a:solidFill>
                <a:latin typeface="PingFang SC"/>
                <a:ea typeface="Alibaba PuHuiTi B"/>
              </a:rPr>
              <a:t>:</a:t>
            </a:r>
            <a:r>
              <a:rPr lang="en-US" altLang="zh-CN" sz="1600" dirty="0" err="1">
                <a:solidFill>
                  <a:srgbClr val="000000"/>
                </a:solidFill>
                <a:highlight>
                  <a:srgbClr val="FFFF00"/>
                </a:highlight>
                <a:latin typeface="PingFang SC"/>
                <a:ea typeface="Alibaba PuHuiTi B"/>
              </a:rPr>
              <a:t>group_concat</a:t>
            </a:r>
            <a:r>
              <a:rPr lang="en-US" altLang="zh-CN" sz="1600" dirty="0">
                <a:solidFill>
                  <a:srgbClr val="000000"/>
                </a:solidFill>
                <a:highlight>
                  <a:srgbClr val="FFFF00"/>
                </a:highlight>
                <a:latin typeface="PingFang SC"/>
                <a:ea typeface="Alibaba PuHuiTi B"/>
              </a:rPr>
              <a:t>(</a:t>
            </a:r>
            <a:r>
              <a:rPr lang="zh-CN" altLang="en-US" sz="1600" dirty="0">
                <a:solidFill>
                  <a:srgbClr val="000000"/>
                </a:solidFill>
                <a:highlight>
                  <a:srgbClr val="FFFF00"/>
                </a:highlight>
                <a:latin typeface="PingFang SC"/>
                <a:ea typeface="Alibaba PuHuiTi B"/>
              </a:rPr>
              <a:t>）</a:t>
            </a:r>
            <a:r>
              <a:rPr lang="zh-CN" altLang="en-US" sz="1600" dirty="0">
                <a:solidFill>
                  <a:srgbClr val="000000"/>
                </a:solidFill>
                <a:latin typeface="PingFang SC"/>
                <a:ea typeface="Alibaba PuHuiTi B"/>
              </a:rPr>
              <a:t>，该函数用户实现行的合并</a:t>
            </a:r>
            <a:endParaRPr lang="en-US" altLang="zh-CN" sz="1600" dirty="0">
              <a:solidFill>
                <a:srgbClr val="000000"/>
              </a:solidFill>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dirty="0">
              <a:solidFill>
                <a:srgbClr val="000000"/>
              </a:solidFill>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dirty="0" err="1">
                <a:solidFill>
                  <a:srgbClr val="000000"/>
                </a:solidFill>
                <a:highlight>
                  <a:srgbClr val="FFFF00"/>
                </a:highlight>
                <a:latin typeface="PingFang SC"/>
                <a:ea typeface="Alibaba PuHuiTi B"/>
              </a:rPr>
              <a:t>group_concat</a:t>
            </a:r>
            <a:r>
              <a:rPr lang="en-US" altLang="zh-CN" sz="1600" dirty="0">
                <a:solidFill>
                  <a:srgbClr val="000000"/>
                </a:solidFill>
                <a:highlight>
                  <a:srgbClr val="FFFF00"/>
                </a:highlight>
                <a:latin typeface="PingFang SC"/>
                <a:ea typeface="Alibaba PuHuiTi B"/>
              </a:rPr>
              <a:t>()</a:t>
            </a:r>
            <a:r>
              <a:rPr lang="zh-CN" altLang="en-US" sz="1600" dirty="0">
                <a:solidFill>
                  <a:srgbClr val="000000"/>
                </a:solidFill>
                <a:latin typeface="PingFang SC"/>
                <a:ea typeface="Alibaba PuHuiTi B"/>
              </a:rPr>
              <a:t>函数首先根据</a:t>
            </a:r>
            <a:r>
              <a:rPr lang="en-US" altLang="zh-CN" sz="1600" dirty="0">
                <a:solidFill>
                  <a:srgbClr val="000000"/>
                </a:solidFill>
                <a:latin typeface="PingFang SC"/>
                <a:ea typeface="Alibaba PuHuiTi B"/>
              </a:rPr>
              <a:t>group by</a:t>
            </a:r>
            <a:r>
              <a:rPr lang="zh-CN" altLang="en-US" sz="1600" dirty="0">
                <a:solidFill>
                  <a:srgbClr val="000000"/>
                </a:solidFill>
                <a:latin typeface="PingFang SC"/>
                <a:ea typeface="Alibaba PuHuiTi B"/>
              </a:rPr>
              <a:t>指定的列进行分组，并且用分隔符分隔，将同一个分组中的值连接起来，返回一个字符串结果。</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dirty="0">
              <a:solidFill>
                <a:srgbClr val="3D464D"/>
              </a:solidFill>
              <a:highlight>
                <a:srgbClr val="FFFF00"/>
              </a:highlight>
              <a:latin typeface="Microsoft Yahei" panose="020B0503020204020204" pitchFamily="34" charset="-122"/>
              <a:ea typeface="阿里巴巴普惠体" panose="0002060004010101010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FFFF00"/>
              </a:highlight>
              <a:uLnTx/>
              <a:uFillTx/>
              <a:latin typeface="Calibri"/>
              <a:ea typeface="阿里巴巴普惠体" panose="00020600040101010101"/>
              <a:cs typeface="+mn-cs"/>
            </a:endParaRPr>
          </a:p>
        </p:txBody>
      </p:sp>
      <p:sp>
        <p:nvSpPr>
          <p:cNvPr id="33" name="文本框 32">
            <a:extLst>
              <a:ext uri="{FF2B5EF4-FFF2-40B4-BE49-F238E27FC236}">
                <a16:creationId xmlns:a16="http://schemas.microsoft.com/office/drawing/2014/main" id="{2FD54D24-DD95-4DF3-B865-34FFFD41D285}"/>
              </a:ext>
            </a:extLst>
          </p:cNvPr>
          <p:cNvSpPr txBox="1"/>
          <p:nvPr/>
        </p:nvSpPr>
        <p:spPr>
          <a:xfrm>
            <a:off x="851871" y="3093523"/>
            <a:ext cx="6097464" cy="670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C9EEF29C-3BED-4F4E-A4D2-FB310BEDEE72}"/>
              </a:ext>
            </a:extLst>
          </p:cNvPr>
          <p:cNvSpPr txBox="1"/>
          <p:nvPr/>
        </p:nvSpPr>
        <p:spPr>
          <a:xfrm>
            <a:off x="1071679" y="3865225"/>
            <a:ext cx="10488259" cy="338554"/>
          </a:xfrm>
          <a:prstGeom prst="rect">
            <a:avLst/>
          </a:prstGeom>
          <a:solidFill>
            <a:srgbClr val="FFFFE4"/>
          </a:solidFill>
          <a:ln>
            <a:solidFill>
              <a:schemeClr val="tx1"/>
            </a:solidFill>
          </a:ln>
        </p:spPr>
        <p:txBody>
          <a:bodyPr wrap="square">
            <a:spAutoFit/>
          </a:bodyPr>
          <a:lstStyle/>
          <a:p>
            <a:r>
              <a:rPr lang="en-US" altLang="zh-CN" sz="1600" dirty="0" err="1">
                <a:solidFill>
                  <a:srgbClr val="000000"/>
                </a:solidFill>
                <a:effectLst/>
                <a:latin typeface="Courier New" panose="02070309020205020404" pitchFamily="49" charset="0"/>
              </a:rPr>
              <a:t>group_concat</a:t>
            </a:r>
            <a:r>
              <a:rPr lang="en-US" altLang="zh-CN" sz="1600" b="1" dirty="0">
                <a:solidFill>
                  <a:srgbClr val="000080"/>
                </a:solidFill>
                <a:effectLst/>
                <a:latin typeface="Courier New" panose="02070309020205020404" pitchFamily="49" charset="0"/>
              </a:rPr>
              <a:t>([</a:t>
            </a:r>
            <a:r>
              <a:rPr lang="en-US" altLang="zh-CN" sz="1600" b="1" dirty="0">
                <a:solidFill>
                  <a:srgbClr val="0000FF"/>
                </a:solidFill>
                <a:effectLst/>
                <a:latin typeface="Courier New" panose="02070309020205020404" pitchFamily="49" charset="0"/>
              </a:rPr>
              <a:t>distinct</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zh-CN" altLang="en-US" sz="1600" dirty="0">
                <a:solidFill>
                  <a:srgbClr val="000000"/>
                </a:solidFill>
                <a:effectLst/>
                <a:latin typeface="Courier New" panose="02070309020205020404" pitchFamily="49" charset="0"/>
              </a:rPr>
              <a:t>字段名 </a:t>
            </a:r>
            <a:r>
              <a:rPr lang="en-US" altLang="zh-CN" sz="1600" b="1" dirty="0">
                <a:solidFill>
                  <a:srgbClr val="000080"/>
                </a:solidFill>
                <a:effectLst/>
                <a:latin typeface="Courier New" panose="02070309020205020404" pitchFamily="49" charset="0"/>
              </a:rPr>
              <a:t>[</a:t>
            </a:r>
            <a:r>
              <a:rPr lang="en-US" altLang="zh-CN" sz="1600" b="1" dirty="0">
                <a:solidFill>
                  <a:srgbClr val="0000FF"/>
                </a:solidFill>
                <a:effectLst/>
                <a:latin typeface="Courier New" panose="02070309020205020404" pitchFamily="49" charset="0"/>
              </a:rPr>
              <a:t>order</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by</a:t>
            </a:r>
            <a:r>
              <a:rPr lang="en-US" altLang="zh-CN" sz="1600" dirty="0">
                <a:solidFill>
                  <a:srgbClr val="000000"/>
                </a:solidFill>
                <a:effectLst/>
                <a:latin typeface="Courier New" panose="02070309020205020404" pitchFamily="49" charset="0"/>
              </a:rPr>
              <a:t> </a:t>
            </a:r>
            <a:r>
              <a:rPr lang="zh-CN" altLang="en-US" sz="1600" dirty="0">
                <a:solidFill>
                  <a:srgbClr val="000000"/>
                </a:solidFill>
                <a:effectLst/>
                <a:latin typeface="Courier New" panose="02070309020205020404" pitchFamily="49" charset="0"/>
              </a:rPr>
              <a:t>排序字段 </a:t>
            </a:r>
            <a:r>
              <a:rPr lang="en-US" altLang="zh-CN" sz="1600" b="1" dirty="0" err="1">
                <a:solidFill>
                  <a:srgbClr val="0000FF"/>
                </a:solidFill>
                <a:effectLst/>
                <a:latin typeface="Courier New" panose="02070309020205020404" pitchFamily="49" charset="0"/>
              </a:rPr>
              <a:t>asc</a:t>
            </a:r>
            <a:r>
              <a:rPr lang="en-US" altLang="zh-CN" sz="1600" b="1" dirty="0">
                <a:solidFill>
                  <a:srgbClr val="000080"/>
                </a:solidFill>
                <a:effectLst/>
                <a:latin typeface="Courier New" panose="02070309020205020404" pitchFamily="49" charset="0"/>
              </a:rPr>
              <a:t>/</a:t>
            </a:r>
            <a:r>
              <a:rPr lang="en-US" altLang="zh-CN" sz="1600" b="1" dirty="0">
                <a:solidFill>
                  <a:srgbClr val="0000FF"/>
                </a:solidFill>
                <a:effectLst/>
                <a:latin typeface="Courier New" panose="02070309020205020404" pitchFamily="49" charset="0"/>
              </a:rPr>
              <a:t>desc</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separator </a:t>
            </a:r>
            <a:r>
              <a:rPr lang="en-US" altLang="zh-CN" sz="1600" dirty="0">
                <a:solidFill>
                  <a:srgbClr val="808080"/>
                </a:solidFill>
                <a:effectLst/>
                <a:latin typeface="Courier New" panose="02070309020205020404" pitchFamily="49" charset="0"/>
              </a:rPr>
              <a:t>'</a:t>
            </a:r>
            <a:r>
              <a:rPr lang="zh-CN" altLang="en-US" sz="1600" dirty="0">
                <a:solidFill>
                  <a:srgbClr val="808080"/>
                </a:solidFill>
                <a:effectLst/>
                <a:latin typeface="Courier New" panose="02070309020205020404" pitchFamily="49" charset="0"/>
              </a:rPr>
              <a:t>分隔符</a:t>
            </a:r>
            <a:r>
              <a:rPr lang="en-US" altLang="zh-CN" sz="1600" dirty="0">
                <a:solidFill>
                  <a:srgbClr val="808080"/>
                </a:solidFill>
                <a:effectLst/>
                <a:latin typeface="Courier New" panose="02070309020205020404" pitchFamily="49" charset="0"/>
              </a:rPr>
              <a:t>'</a:t>
            </a:r>
            <a:r>
              <a:rPr lang="en-US" altLang="zh-CN" sz="1600" b="1" dirty="0">
                <a:solidFill>
                  <a:srgbClr val="000080"/>
                </a:solidFill>
                <a:effectLst/>
                <a:latin typeface="Courier New" panose="02070309020205020404" pitchFamily="49" charset="0"/>
              </a:rPr>
              <a:t>])</a:t>
            </a:r>
            <a:endParaRPr lang="zh-CN" altLang="en-US" sz="1600" dirty="0">
              <a:effectLst/>
            </a:endParaRPr>
          </a:p>
        </p:txBody>
      </p:sp>
      <p:sp>
        <p:nvSpPr>
          <p:cNvPr id="13" name="文本框 12">
            <a:extLst>
              <a:ext uri="{FF2B5EF4-FFF2-40B4-BE49-F238E27FC236}">
                <a16:creationId xmlns:a16="http://schemas.microsoft.com/office/drawing/2014/main" id="{ACC5C97E-D368-4F42-A31B-C25DC6D1DED3}"/>
              </a:ext>
            </a:extLst>
          </p:cNvPr>
          <p:cNvSpPr txBox="1"/>
          <p:nvPr/>
        </p:nvSpPr>
        <p:spPr>
          <a:xfrm>
            <a:off x="1071679" y="4462692"/>
            <a:ext cx="10488258" cy="1077218"/>
          </a:xfrm>
          <a:prstGeom prst="rect">
            <a:avLst/>
          </a:prstGeom>
          <a:noFill/>
        </p:spPr>
        <p:txBody>
          <a:bodyPr wrap="square">
            <a:spAutoFit/>
          </a:bodyPr>
          <a:lstStyle/>
          <a:p>
            <a:pPr algn="l"/>
            <a:r>
              <a:rPr lang="zh-CN" altLang="en-US" sz="1600" b="0" i="0">
                <a:solidFill>
                  <a:srgbClr val="000000"/>
                </a:solidFill>
                <a:effectLst/>
                <a:highlight>
                  <a:srgbClr val="FFFF00"/>
                </a:highlight>
                <a:latin typeface="PingFang SC"/>
                <a:ea typeface="Alibaba PuHuiTi B"/>
              </a:rPr>
              <a:t>说明：</a:t>
            </a: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1</a:t>
            </a:r>
            <a:r>
              <a:rPr lang="zh-CN" altLang="en-US" sz="1600" b="0" i="0">
                <a:solidFill>
                  <a:srgbClr val="000000"/>
                </a:solidFill>
                <a:effectLst/>
                <a:latin typeface="PingFang SC"/>
                <a:ea typeface="Alibaba PuHuiTi B"/>
              </a:rPr>
              <a:t>）使用</a:t>
            </a:r>
            <a:r>
              <a:rPr lang="en-US" altLang="zh-CN" sz="1600" b="0" i="0">
                <a:solidFill>
                  <a:srgbClr val="000000"/>
                </a:solidFill>
                <a:effectLst/>
                <a:latin typeface="PingFang SC"/>
                <a:ea typeface="Alibaba PuHuiTi B"/>
              </a:rPr>
              <a:t>distinct</a:t>
            </a:r>
            <a:r>
              <a:rPr lang="zh-CN" altLang="en-US" sz="1600" b="0" i="0">
                <a:solidFill>
                  <a:srgbClr val="000000"/>
                </a:solidFill>
                <a:effectLst/>
                <a:latin typeface="PingFang SC"/>
                <a:ea typeface="Alibaba PuHuiTi B"/>
              </a:rPr>
              <a:t>可以排除重复值；</a:t>
            </a: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2</a:t>
            </a:r>
            <a:r>
              <a:rPr lang="zh-CN" altLang="en-US" sz="1600" b="0" i="0">
                <a:solidFill>
                  <a:srgbClr val="000000"/>
                </a:solidFill>
                <a:effectLst/>
                <a:latin typeface="PingFang SC"/>
                <a:ea typeface="Alibaba PuHuiTi B"/>
              </a:rPr>
              <a:t>）如果需要对结果中的值进行排序，可以使用</a:t>
            </a:r>
            <a:r>
              <a:rPr lang="en-US" altLang="zh-CN" sz="1600" b="0" i="0">
                <a:solidFill>
                  <a:srgbClr val="000000"/>
                </a:solidFill>
                <a:effectLst/>
                <a:latin typeface="PingFang SC"/>
                <a:ea typeface="Alibaba PuHuiTi B"/>
              </a:rPr>
              <a:t>order by</a:t>
            </a:r>
            <a:r>
              <a:rPr lang="zh-CN" altLang="en-US" sz="1600" b="0" i="0">
                <a:solidFill>
                  <a:srgbClr val="000000"/>
                </a:solidFill>
                <a:effectLst/>
                <a:latin typeface="PingFang SC"/>
                <a:ea typeface="Alibaba PuHuiTi B"/>
              </a:rPr>
              <a:t>子句；</a:t>
            </a: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3</a:t>
            </a:r>
            <a:r>
              <a:rPr lang="zh-CN" altLang="en-US" sz="1600" b="0" i="0">
                <a:solidFill>
                  <a:srgbClr val="000000"/>
                </a:solidFill>
                <a:effectLst/>
                <a:latin typeface="PingFang SC"/>
                <a:ea typeface="Alibaba PuHuiTi B"/>
              </a:rPr>
              <a:t>）</a:t>
            </a:r>
            <a:r>
              <a:rPr lang="en-US" altLang="zh-CN" sz="1600" b="0" i="0">
                <a:solidFill>
                  <a:srgbClr val="000000"/>
                </a:solidFill>
                <a:effectLst/>
                <a:latin typeface="PingFang SC"/>
                <a:ea typeface="Alibaba PuHuiTi B"/>
              </a:rPr>
              <a:t>separator</a:t>
            </a:r>
            <a:r>
              <a:rPr lang="zh-CN" altLang="en-US" sz="1600" b="0" i="0">
                <a:solidFill>
                  <a:srgbClr val="000000"/>
                </a:solidFill>
                <a:effectLst/>
                <a:latin typeface="PingFang SC"/>
                <a:ea typeface="Alibaba PuHuiTi B"/>
              </a:rPr>
              <a:t>是一个字符串值，默认为逗号。</a:t>
            </a:r>
          </a:p>
        </p:txBody>
      </p:sp>
    </p:spTree>
    <p:extLst>
      <p:ext uri="{BB962C8B-B14F-4D97-AF65-F5344CB8AC3E}">
        <p14:creationId xmlns:p14="http://schemas.microsoft.com/office/powerpoint/2010/main" val="18183600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27" name="文本框 26">
            <a:extLst>
              <a:ext uri="{FF2B5EF4-FFF2-40B4-BE49-F238E27FC236}">
                <a16:creationId xmlns:a16="http://schemas.microsoft.com/office/drawing/2014/main" id="{A0E309D4-D730-4A83-AB6C-C6AE45440B80}"/>
              </a:ext>
            </a:extLst>
          </p:cNvPr>
          <p:cNvSpPr txBox="1"/>
          <p:nvPr/>
        </p:nvSpPr>
        <p:spPr>
          <a:xfrm>
            <a:off x="1070462" y="1856698"/>
            <a:ext cx="9788037" cy="4801314"/>
          </a:xfrm>
          <a:prstGeom prst="rect">
            <a:avLst/>
          </a:prstGeom>
          <a:solidFill>
            <a:srgbClr val="FFFFE4"/>
          </a:solidFill>
          <a:ln>
            <a:solidFill>
              <a:schemeClr val="tx1"/>
            </a:solidFill>
          </a:ln>
        </p:spPr>
        <p:txBody>
          <a:bodyPr wrap="square">
            <a:spAutoFit/>
          </a:bodyPr>
          <a:lstStyle/>
          <a:p>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mydb4</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mydb4</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emp_id</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auto_increment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编号</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emp_name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char</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姓名</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decimal</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工资</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department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char</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部门</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emp_name</a:t>
            </a:r>
            <a:r>
              <a:rPr lang="en-US" altLang="zh-CN" sz="18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department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张晶晶</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5000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王飞飞</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5800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赵刚</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6200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刘小贝</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5700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王大鹏</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6700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张小斐</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5200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刘云云</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7500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刘云鹏</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7200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刘云鹏</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7800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en-US" altLang="zh-CN" sz="1600" b="0" i="0" u="none" strike="noStrike" kern="1200" cap="none" spc="0" normalizeH="0" baseline="0" noProof="0" dirty="0">
              <a:ln>
                <a:noFill/>
              </a:ln>
              <a:solidFill>
                <a:srgbClr val="3D464D"/>
              </a:solidFill>
              <a:effectLst/>
              <a:highlight>
                <a:srgbClr val="FFFF00"/>
              </a:highlight>
              <a:uLnTx/>
              <a:uFillTx/>
              <a:latin typeface="Microsoft Yahei" panose="020B0503020204020204" pitchFamily="34" charset="-122"/>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FFFF00"/>
              </a:highlight>
              <a:uLnTx/>
              <a:uFillTx/>
              <a:latin typeface="Calibri"/>
              <a:ea typeface="阿里巴巴普惠体" panose="00020600040101010101"/>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dirty="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dirty="0">
                <a:ln>
                  <a:noFill/>
                </a:ln>
                <a:solidFill>
                  <a:srgbClr val="AD2A26"/>
                </a:solidFill>
                <a:effectLst/>
                <a:uLnTx/>
                <a:uFillTx/>
                <a:ea typeface="Alibaba PuHuiTi Medium" pitchFamily="18" charset="-122"/>
              </a:rPr>
              <a:t>聚合函数</a:t>
            </a:r>
          </a:p>
        </p:txBody>
      </p:sp>
    </p:spTree>
    <p:extLst>
      <p:ext uri="{BB962C8B-B14F-4D97-AF65-F5344CB8AC3E}">
        <p14:creationId xmlns:p14="http://schemas.microsoft.com/office/powerpoint/2010/main" val="34021038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27" name="文本框 26">
            <a:extLst>
              <a:ext uri="{FF2B5EF4-FFF2-40B4-BE49-F238E27FC236}">
                <a16:creationId xmlns:a16="http://schemas.microsoft.com/office/drawing/2014/main" id="{A0E309D4-D730-4A83-AB6C-C6AE45440B80}"/>
              </a:ext>
            </a:extLst>
          </p:cNvPr>
          <p:cNvSpPr txBox="1"/>
          <p:nvPr/>
        </p:nvSpPr>
        <p:spPr>
          <a:xfrm>
            <a:off x="721200" y="1895483"/>
            <a:ext cx="10183692" cy="646331"/>
          </a:xfrm>
          <a:prstGeom prst="rect">
            <a:avLst/>
          </a:prstGeom>
          <a:solidFill>
            <a:srgbClr val="FFFFE4"/>
          </a:solidFill>
          <a:ln>
            <a:solidFill>
              <a:schemeClr val="tx1"/>
            </a:solidFill>
          </a:ln>
        </p:spPr>
        <p:txBody>
          <a:bodyPr wrap="square">
            <a:spAutoFit/>
          </a:bodyPr>
          <a:lstStyle/>
          <a:p>
            <a:r>
              <a:rPr lang="en-US" altLang="zh-CN" sz="1800" dirty="0">
                <a:solidFill>
                  <a:srgbClr val="008000"/>
                </a:solidFill>
                <a:effectLst/>
                <a:latin typeface="Courier New" panose="02070309020205020404" pitchFamily="49" charset="0"/>
              </a:rPr>
              <a:t>-- </a:t>
            </a:r>
            <a:r>
              <a:rPr lang="zh-CN" altLang="en-US" sz="1800" dirty="0">
                <a:solidFill>
                  <a:srgbClr val="008000"/>
                </a:solidFill>
                <a:effectLst/>
                <a:latin typeface="Courier New" panose="02070309020205020404" pitchFamily="49" charset="0"/>
              </a:rPr>
              <a:t>将所有员工的名字合并成一行 </a:t>
            </a:r>
            <a:endParaRPr lang="en-US" altLang="zh-CN" sz="1800" dirty="0">
              <a:solidFill>
                <a:srgbClr val="008000"/>
              </a:solidFill>
              <a:effectLst/>
              <a:latin typeface="Courier New" panose="02070309020205020404" pitchFamily="49" charset="0"/>
            </a:endParaRPr>
          </a:p>
          <a:p>
            <a:r>
              <a:rPr lang="en-US" altLang="zh-CN" sz="1800" b="1" dirty="0">
                <a:solidFill>
                  <a:srgbClr val="0000FF"/>
                </a:solidFill>
                <a:effectLst/>
                <a:latin typeface="Courier New" panose="02070309020205020404" pitchFamily="49" charset="0"/>
              </a:rPr>
              <a:t>select</a:t>
            </a:r>
            <a:r>
              <a:rPr lang="en-US" altLang="zh-CN" sz="1800" dirty="0">
                <a:solidFill>
                  <a:srgbClr val="000000"/>
                </a:solidFill>
                <a:effectLst/>
                <a:latin typeface="Courier New" panose="02070309020205020404" pitchFamily="49" charset="0"/>
              </a:rPr>
              <a:t> </a:t>
            </a:r>
            <a:r>
              <a:rPr lang="en-US" altLang="zh-CN" sz="1800" dirty="0" err="1">
                <a:solidFill>
                  <a:srgbClr val="000000"/>
                </a:solidFill>
                <a:effectLst/>
                <a:latin typeface="Courier New" panose="02070309020205020404" pitchFamily="49" charset="0"/>
              </a:rPr>
              <a:t>group_concat</a:t>
            </a:r>
            <a:r>
              <a:rPr lang="en-US" altLang="zh-CN" sz="1800" b="1" dirty="0">
                <a:solidFill>
                  <a:srgbClr val="000080"/>
                </a:solidFill>
                <a:effectLst/>
                <a:latin typeface="Courier New" panose="02070309020205020404" pitchFamily="49" charset="0"/>
              </a:rPr>
              <a:t>(</a:t>
            </a:r>
            <a:r>
              <a:rPr lang="en-US" altLang="zh-CN" sz="1800" dirty="0" err="1">
                <a:solidFill>
                  <a:srgbClr val="000000"/>
                </a:solidFill>
                <a:effectLst/>
                <a:latin typeface="Courier New" panose="02070309020205020404" pitchFamily="49" charset="0"/>
              </a:rPr>
              <a:t>emp_name</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from</a:t>
            </a:r>
            <a:r>
              <a:rPr lang="en-US" altLang="zh-CN" sz="1800" dirty="0">
                <a:solidFill>
                  <a:srgbClr val="000000"/>
                </a:solidFill>
                <a:effectLst/>
                <a:latin typeface="Courier New" panose="02070309020205020404" pitchFamily="49" charset="0"/>
              </a:rPr>
              <a:t> emp</a:t>
            </a:r>
            <a:r>
              <a:rPr lang="en-US" altLang="zh-CN" sz="1800" b="1" dirty="0">
                <a:solidFill>
                  <a:srgbClr val="000080"/>
                </a:solidFill>
                <a:effectLst/>
                <a:latin typeface="Courier New" panose="02070309020205020404" pitchFamily="49" charset="0"/>
              </a:rPr>
              <a:t>;</a:t>
            </a: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pic>
        <p:nvPicPr>
          <p:cNvPr id="3" name="图片 2">
            <a:extLst>
              <a:ext uri="{FF2B5EF4-FFF2-40B4-BE49-F238E27FC236}">
                <a16:creationId xmlns:a16="http://schemas.microsoft.com/office/drawing/2014/main" id="{B81E1227-19B4-4B93-9F37-0328AB3339A2}"/>
              </a:ext>
            </a:extLst>
          </p:cNvPr>
          <p:cNvPicPr>
            <a:picLocks noChangeAspect="1"/>
          </p:cNvPicPr>
          <p:nvPr/>
        </p:nvPicPr>
        <p:blipFill>
          <a:blip r:embed="rId2"/>
          <a:stretch>
            <a:fillRect/>
          </a:stretch>
        </p:blipFill>
        <p:spPr>
          <a:xfrm>
            <a:off x="1004153" y="2934142"/>
            <a:ext cx="3915865" cy="517190"/>
          </a:xfrm>
          <a:prstGeom prst="rect">
            <a:avLst/>
          </a:prstGeom>
        </p:spPr>
      </p:pic>
      <p:sp>
        <p:nvSpPr>
          <p:cNvPr id="8" name="文本框 7">
            <a:extLst>
              <a:ext uri="{FF2B5EF4-FFF2-40B4-BE49-F238E27FC236}">
                <a16:creationId xmlns:a16="http://schemas.microsoft.com/office/drawing/2014/main" id="{CBE7C833-124B-4794-8EB7-886DDFB55526}"/>
              </a:ext>
            </a:extLst>
          </p:cNvPr>
          <p:cNvSpPr txBox="1"/>
          <p:nvPr/>
        </p:nvSpPr>
        <p:spPr>
          <a:xfrm>
            <a:off x="1004153" y="3776071"/>
            <a:ext cx="10183692" cy="923330"/>
          </a:xfrm>
          <a:prstGeom prst="rect">
            <a:avLst/>
          </a:prstGeom>
          <a:solidFill>
            <a:srgbClr val="FFFFE4"/>
          </a:solidFill>
          <a:ln>
            <a:solidFill>
              <a:schemeClr val="tx1"/>
            </a:solidFill>
          </a:ln>
        </p:spPr>
        <p:txBody>
          <a:bodyPr wrap="square">
            <a:spAutoFit/>
          </a:bodyPr>
          <a:lstStyle/>
          <a:p>
            <a:r>
              <a:rPr lang="en-US" altLang="zh-CN" sz="1800" dirty="0">
                <a:solidFill>
                  <a:srgbClr val="008000"/>
                </a:solidFill>
                <a:effectLst/>
                <a:latin typeface="Courier New" panose="02070309020205020404" pitchFamily="49" charset="0"/>
              </a:rPr>
              <a:t>-- </a:t>
            </a:r>
            <a:r>
              <a:rPr lang="zh-CN" altLang="en-US" sz="1800" dirty="0">
                <a:solidFill>
                  <a:srgbClr val="008000"/>
                </a:solidFill>
                <a:effectLst/>
                <a:latin typeface="Courier New" panose="02070309020205020404" pitchFamily="49" charset="0"/>
              </a:rPr>
              <a:t>指定分隔符合并 </a:t>
            </a:r>
            <a:endParaRPr lang="en-US" altLang="zh-CN" sz="1800" dirty="0">
              <a:solidFill>
                <a:srgbClr val="008000"/>
              </a:solidFill>
              <a:effectLst/>
              <a:latin typeface="Courier New" panose="02070309020205020404" pitchFamily="49" charset="0"/>
            </a:endParaRPr>
          </a:p>
          <a:p>
            <a:r>
              <a:rPr lang="en-US" altLang="zh-CN" sz="1800" b="1" dirty="0">
                <a:solidFill>
                  <a:srgbClr val="0000FF"/>
                </a:solidFill>
                <a:effectLst/>
                <a:latin typeface="Courier New" panose="02070309020205020404" pitchFamily="49" charset="0"/>
              </a:rPr>
              <a:t>select</a:t>
            </a:r>
            <a:r>
              <a:rPr lang="en-US" altLang="zh-CN" sz="1800" dirty="0">
                <a:solidFill>
                  <a:srgbClr val="000000"/>
                </a:solidFill>
                <a:effectLst/>
                <a:latin typeface="Courier New" panose="02070309020205020404" pitchFamily="49" charset="0"/>
              </a:rPr>
              <a:t> </a:t>
            </a:r>
            <a:r>
              <a:rPr lang="en-US" altLang="zh-CN" sz="1800" dirty="0" err="1">
                <a:solidFill>
                  <a:srgbClr val="000000"/>
                </a:solidFill>
                <a:effectLst/>
                <a:latin typeface="Courier New" panose="02070309020205020404" pitchFamily="49" charset="0"/>
              </a:rPr>
              <a:t>department</a:t>
            </a:r>
            <a:r>
              <a:rPr lang="en-US" altLang="zh-CN" sz="1800" b="1" dirty="0" err="1">
                <a:solidFill>
                  <a:srgbClr val="000080"/>
                </a:solidFill>
                <a:effectLst/>
                <a:latin typeface="Courier New" panose="02070309020205020404" pitchFamily="49" charset="0"/>
              </a:rPr>
              <a:t>,</a:t>
            </a:r>
            <a:r>
              <a:rPr lang="en-US" altLang="zh-CN" sz="1800" dirty="0" err="1">
                <a:solidFill>
                  <a:srgbClr val="000000"/>
                </a:solidFill>
                <a:effectLst/>
                <a:latin typeface="Courier New" panose="02070309020205020404" pitchFamily="49" charset="0"/>
              </a:rPr>
              <a:t>group_concat</a:t>
            </a:r>
            <a:r>
              <a:rPr lang="en-US" altLang="zh-CN" sz="1800" b="1" dirty="0">
                <a:solidFill>
                  <a:srgbClr val="000080"/>
                </a:solidFill>
                <a:effectLst/>
                <a:latin typeface="Courier New" panose="02070309020205020404" pitchFamily="49" charset="0"/>
              </a:rPr>
              <a:t>(</a:t>
            </a:r>
            <a:r>
              <a:rPr lang="en-US" altLang="zh-CN" sz="1800" dirty="0" err="1">
                <a:solidFill>
                  <a:srgbClr val="000000"/>
                </a:solidFill>
                <a:effectLst/>
                <a:latin typeface="Courier New" panose="02070309020205020404" pitchFamily="49" charset="0"/>
              </a:rPr>
              <a:t>emp_name</a:t>
            </a:r>
            <a:r>
              <a:rPr lang="en-US" altLang="zh-CN" sz="1800" dirty="0">
                <a:solidFill>
                  <a:srgbClr val="000000"/>
                </a:solidFill>
                <a:effectLst/>
                <a:latin typeface="Courier New" panose="02070309020205020404" pitchFamily="49" charset="0"/>
              </a:rPr>
              <a:t> separator </a:t>
            </a:r>
            <a:r>
              <a:rPr lang="en-US" altLang="zh-CN" sz="1800" dirty="0">
                <a:solidFill>
                  <a:srgbClr val="808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from</a:t>
            </a:r>
            <a:r>
              <a:rPr lang="en-US" altLang="zh-CN" sz="1800" dirty="0">
                <a:solidFill>
                  <a:srgbClr val="000000"/>
                </a:solidFill>
                <a:effectLst/>
                <a:latin typeface="Courier New" panose="02070309020205020404" pitchFamily="49" charset="0"/>
              </a:rPr>
              <a:t> emp </a:t>
            </a:r>
            <a:r>
              <a:rPr lang="en-US" altLang="zh-CN" sz="1800" b="1" dirty="0">
                <a:solidFill>
                  <a:srgbClr val="0000FF"/>
                </a:solidFill>
                <a:effectLst/>
                <a:latin typeface="Courier New" panose="02070309020205020404" pitchFamily="49" charset="0"/>
              </a:rPr>
              <a:t>group</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by</a:t>
            </a:r>
            <a:r>
              <a:rPr lang="en-US" altLang="zh-CN" sz="1800" dirty="0">
                <a:solidFill>
                  <a:srgbClr val="000000"/>
                </a:solidFill>
                <a:effectLst/>
                <a:latin typeface="Courier New" panose="02070309020205020404" pitchFamily="49" charset="0"/>
              </a:rPr>
              <a:t> department</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p>
        </p:txBody>
      </p:sp>
      <p:pic>
        <p:nvPicPr>
          <p:cNvPr id="6" name="图片 5">
            <a:extLst>
              <a:ext uri="{FF2B5EF4-FFF2-40B4-BE49-F238E27FC236}">
                <a16:creationId xmlns:a16="http://schemas.microsoft.com/office/drawing/2014/main" id="{82B01132-D46A-4961-8A0F-D252C97FB31C}"/>
              </a:ext>
            </a:extLst>
          </p:cNvPr>
          <p:cNvPicPr>
            <a:picLocks noChangeAspect="1"/>
          </p:cNvPicPr>
          <p:nvPr/>
        </p:nvPicPr>
        <p:blipFill>
          <a:blip r:embed="rId3"/>
          <a:stretch>
            <a:fillRect/>
          </a:stretch>
        </p:blipFill>
        <p:spPr>
          <a:xfrm>
            <a:off x="1065699" y="5085188"/>
            <a:ext cx="3180212" cy="866608"/>
          </a:xfrm>
          <a:prstGeom prst="rect">
            <a:avLst/>
          </a:prstGeom>
        </p:spPr>
      </p:pic>
    </p:spTree>
    <p:extLst>
      <p:ext uri="{BB962C8B-B14F-4D97-AF65-F5344CB8AC3E}">
        <p14:creationId xmlns:p14="http://schemas.microsoft.com/office/powerpoint/2010/main" val="18831441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27" name="文本框 26">
            <a:extLst>
              <a:ext uri="{FF2B5EF4-FFF2-40B4-BE49-F238E27FC236}">
                <a16:creationId xmlns:a16="http://schemas.microsoft.com/office/drawing/2014/main" id="{A0E309D4-D730-4A83-AB6C-C6AE45440B80}"/>
              </a:ext>
            </a:extLst>
          </p:cNvPr>
          <p:cNvSpPr txBox="1"/>
          <p:nvPr/>
        </p:nvSpPr>
        <p:spPr>
          <a:xfrm>
            <a:off x="898646" y="1959286"/>
            <a:ext cx="10183692" cy="1477328"/>
          </a:xfrm>
          <a:prstGeom prst="rect">
            <a:avLst/>
          </a:prstGeom>
          <a:solidFill>
            <a:srgbClr val="FFFFE4"/>
          </a:solidFill>
          <a:ln>
            <a:solidFill>
              <a:schemeClr val="tx1"/>
            </a:solidFill>
          </a:ln>
        </p:spPr>
        <p:txBody>
          <a:bodyPr wrap="square">
            <a:spAutoFit/>
          </a:bodyPr>
          <a:lstStyle/>
          <a:p>
            <a:r>
              <a:rPr lang="en-US" altLang="zh-CN" sz="1800" dirty="0">
                <a:solidFill>
                  <a:srgbClr val="008000"/>
                </a:solidFill>
                <a:effectLst/>
                <a:latin typeface="Courier New" panose="02070309020205020404" pitchFamily="49" charset="0"/>
              </a:rPr>
              <a:t>-- </a:t>
            </a:r>
            <a:r>
              <a:rPr lang="zh-CN" altLang="en-US" sz="1800" dirty="0">
                <a:solidFill>
                  <a:srgbClr val="008000"/>
                </a:solidFill>
                <a:effectLst/>
                <a:latin typeface="Courier New" panose="02070309020205020404" pitchFamily="49" charset="0"/>
              </a:rPr>
              <a:t>指定排序方式和分隔符 </a:t>
            </a:r>
            <a:endParaRPr lang="en-US" altLang="zh-CN" sz="1800" dirty="0">
              <a:solidFill>
                <a:srgbClr val="008000"/>
              </a:solidFill>
              <a:effectLst/>
              <a:latin typeface="Courier New" panose="02070309020205020404" pitchFamily="49" charset="0"/>
            </a:endParaRPr>
          </a:p>
          <a:p>
            <a:endParaRPr lang="en-US" altLang="zh-CN" b="1" dirty="0">
              <a:solidFill>
                <a:srgbClr val="008000"/>
              </a:solidFill>
              <a:latin typeface="Courier New" panose="02070309020205020404" pitchFamily="49" charset="0"/>
            </a:endParaRPr>
          </a:p>
          <a:p>
            <a:r>
              <a:rPr lang="en-US" altLang="zh-CN" sz="1800" b="1" dirty="0">
                <a:solidFill>
                  <a:srgbClr val="0000FF"/>
                </a:solidFill>
                <a:effectLst/>
                <a:latin typeface="Courier New" panose="02070309020205020404" pitchFamily="49" charset="0"/>
              </a:rPr>
              <a:t>select</a:t>
            </a:r>
            <a:r>
              <a:rPr lang="en-US" altLang="zh-CN" sz="1800" dirty="0">
                <a:solidFill>
                  <a:srgbClr val="000000"/>
                </a:solidFill>
                <a:effectLst/>
                <a:latin typeface="Courier New" panose="02070309020205020404" pitchFamily="49" charset="0"/>
              </a:rPr>
              <a:t> </a:t>
            </a:r>
            <a:r>
              <a:rPr lang="en-US" altLang="zh-CN" sz="1800" dirty="0" err="1">
                <a:solidFill>
                  <a:srgbClr val="000000"/>
                </a:solidFill>
                <a:effectLst/>
                <a:latin typeface="Courier New" panose="02070309020205020404" pitchFamily="49" charset="0"/>
              </a:rPr>
              <a:t>department</a:t>
            </a:r>
            <a:r>
              <a:rPr lang="en-US" altLang="zh-CN" sz="1800" b="1" dirty="0" err="1">
                <a:solidFill>
                  <a:srgbClr val="000080"/>
                </a:solidFill>
                <a:effectLst/>
                <a:latin typeface="Courier New" panose="02070309020205020404" pitchFamily="49" charset="0"/>
              </a:rPr>
              <a:t>,</a:t>
            </a:r>
            <a:r>
              <a:rPr lang="en-US" altLang="zh-CN" sz="1800" dirty="0" err="1">
                <a:solidFill>
                  <a:srgbClr val="000000"/>
                </a:solidFill>
                <a:effectLst/>
                <a:latin typeface="Courier New" panose="02070309020205020404" pitchFamily="49" charset="0"/>
              </a:rPr>
              <a:t>group_concat</a:t>
            </a:r>
            <a:r>
              <a:rPr lang="en-US" altLang="zh-CN" sz="1800" b="1" dirty="0">
                <a:solidFill>
                  <a:srgbClr val="000080"/>
                </a:solidFill>
                <a:effectLst/>
                <a:latin typeface="Courier New" panose="02070309020205020404" pitchFamily="49" charset="0"/>
              </a:rPr>
              <a:t>(</a:t>
            </a:r>
            <a:r>
              <a:rPr lang="en-US" altLang="zh-CN" sz="1800" dirty="0" err="1">
                <a:solidFill>
                  <a:srgbClr val="000000"/>
                </a:solidFill>
                <a:effectLst/>
                <a:latin typeface="Courier New" panose="02070309020205020404" pitchFamily="49" charset="0"/>
              </a:rPr>
              <a:t>emp_name</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order</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by</a:t>
            </a:r>
            <a:r>
              <a:rPr lang="en-US" altLang="zh-CN" sz="1800" dirty="0">
                <a:solidFill>
                  <a:srgbClr val="000000"/>
                </a:solidFill>
                <a:effectLst/>
                <a:latin typeface="Courier New" panose="02070309020205020404" pitchFamily="49" charset="0"/>
              </a:rPr>
              <a:t> salary </a:t>
            </a:r>
            <a:r>
              <a:rPr lang="en-US" altLang="zh-CN" sz="1800" b="1" dirty="0">
                <a:solidFill>
                  <a:srgbClr val="0000FF"/>
                </a:solidFill>
                <a:effectLst/>
                <a:latin typeface="Courier New" panose="02070309020205020404" pitchFamily="49" charset="0"/>
              </a:rPr>
              <a:t>desc</a:t>
            </a:r>
            <a:r>
              <a:rPr lang="en-US" altLang="zh-CN" sz="1800" dirty="0">
                <a:solidFill>
                  <a:srgbClr val="000000"/>
                </a:solidFill>
                <a:effectLst/>
                <a:latin typeface="Courier New" panose="02070309020205020404" pitchFamily="49" charset="0"/>
              </a:rPr>
              <a:t> separator </a:t>
            </a:r>
            <a:r>
              <a:rPr lang="en-US" altLang="zh-CN" sz="1800" dirty="0">
                <a:solidFill>
                  <a:srgbClr val="808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from</a:t>
            </a:r>
            <a:r>
              <a:rPr lang="en-US" altLang="zh-CN" sz="1800" dirty="0">
                <a:solidFill>
                  <a:srgbClr val="000000"/>
                </a:solidFill>
                <a:effectLst/>
                <a:latin typeface="Courier New" panose="02070309020205020404" pitchFamily="49" charset="0"/>
              </a:rPr>
              <a:t> emp </a:t>
            </a:r>
            <a:r>
              <a:rPr lang="en-US" altLang="zh-CN" sz="1800" b="1" dirty="0">
                <a:solidFill>
                  <a:srgbClr val="0000FF"/>
                </a:solidFill>
                <a:effectLst/>
                <a:latin typeface="Courier New" panose="02070309020205020404" pitchFamily="49" charset="0"/>
              </a:rPr>
              <a:t>group</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by</a:t>
            </a:r>
            <a:r>
              <a:rPr lang="en-US" altLang="zh-CN" sz="1800" dirty="0">
                <a:solidFill>
                  <a:srgbClr val="000000"/>
                </a:solidFill>
                <a:effectLst/>
                <a:latin typeface="Courier New" panose="02070309020205020404" pitchFamily="49" charset="0"/>
              </a:rPr>
              <a:t> department</a:t>
            </a:r>
            <a:r>
              <a:rPr lang="en-US" altLang="zh-CN" sz="1800" b="1" dirty="0">
                <a:solidFill>
                  <a:srgbClr val="000080"/>
                </a:solidFill>
                <a:effectLst/>
                <a:latin typeface="Courier New" panose="02070309020205020404" pitchFamily="49" charset="0"/>
              </a:rPr>
              <a:t>;</a:t>
            </a:r>
            <a:endParaRPr lang="en-US" altLang="zh-CN" sz="1800" dirty="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FFFF00"/>
              </a:highlight>
              <a:uLnTx/>
              <a:uFillTx/>
              <a:latin typeface="Calibri"/>
              <a:ea typeface="阿里巴巴普惠体" panose="00020600040101010101"/>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pic>
        <p:nvPicPr>
          <p:cNvPr id="4" name="图片 3">
            <a:extLst>
              <a:ext uri="{FF2B5EF4-FFF2-40B4-BE49-F238E27FC236}">
                <a16:creationId xmlns:a16="http://schemas.microsoft.com/office/drawing/2014/main" id="{ED579A08-0967-4A9D-B747-79B585CEA28F}"/>
              </a:ext>
            </a:extLst>
          </p:cNvPr>
          <p:cNvPicPr>
            <a:picLocks noChangeAspect="1"/>
          </p:cNvPicPr>
          <p:nvPr/>
        </p:nvPicPr>
        <p:blipFill>
          <a:blip r:embed="rId2"/>
          <a:stretch>
            <a:fillRect/>
          </a:stretch>
        </p:blipFill>
        <p:spPr>
          <a:xfrm>
            <a:off x="898646" y="3807069"/>
            <a:ext cx="2798587" cy="818905"/>
          </a:xfrm>
          <a:prstGeom prst="rect">
            <a:avLst/>
          </a:prstGeom>
        </p:spPr>
      </p:pic>
    </p:spTree>
    <p:extLst>
      <p:ext uri="{BB962C8B-B14F-4D97-AF65-F5344CB8AC3E}">
        <p14:creationId xmlns:p14="http://schemas.microsoft.com/office/powerpoint/2010/main" val="10022973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4B92B232-61B8-4365-A452-813A2F36BC1C}"/>
              </a:ext>
            </a:extLst>
          </p:cNvPr>
          <p:cNvGraphicFramePr>
            <a:graphicFrameLocks noGrp="1"/>
          </p:cNvGraphicFramePr>
          <p:nvPr>
            <p:extLst>
              <p:ext uri="{D42A27DB-BD31-4B8C-83A1-F6EECF244321}">
                <p14:modId xmlns:p14="http://schemas.microsoft.com/office/powerpoint/2010/main" val="3101494009"/>
              </p:ext>
            </p:extLst>
          </p:nvPr>
        </p:nvGraphicFramePr>
        <p:xfrm>
          <a:off x="911146" y="1258962"/>
          <a:ext cx="9709960" cy="5068955"/>
        </p:xfrm>
        <a:graphic>
          <a:graphicData uri="http://schemas.openxmlformats.org/drawingml/2006/table">
            <a:tbl>
              <a:tblPr firstRow="1" firstCol="1" bandRow="1">
                <a:tableStyleId>{5C22544A-7EE6-4342-B048-85BDC9FD1C3A}</a:tableStyleId>
              </a:tblPr>
              <a:tblGrid>
                <a:gridCol w="2608095">
                  <a:extLst>
                    <a:ext uri="{9D8B030D-6E8A-4147-A177-3AD203B41FA5}">
                      <a16:colId xmlns:a16="http://schemas.microsoft.com/office/drawing/2014/main" val="3736567313"/>
                    </a:ext>
                  </a:extLst>
                </a:gridCol>
                <a:gridCol w="4091777">
                  <a:extLst>
                    <a:ext uri="{9D8B030D-6E8A-4147-A177-3AD203B41FA5}">
                      <a16:colId xmlns:a16="http://schemas.microsoft.com/office/drawing/2014/main" val="2310265303"/>
                    </a:ext>
                  </a:extLst>
                </a:gridCol>
                <a:gridCol w="3010088">
                  <a:extLst>
                    <a:ext uri="{9D8B030D-6E8A-4147-A177-3AD203B41FA5}">
                      <a16:colId xmlns:a16="http://schemas.microsoft.com/office/drawing/2014/main" val="968090435"/>
                    </a:ext>
                  </a:extLst>
                </a:gridCol>
              </a:tblGrid>
              <a:tr h="343008">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extLst>
                  <a:ext uri="{0D108BD9-81ED-4DB2-BD59-A6C34878D82A}">
                    <a16:rowId xmlns:a16="http://schemas.microsoft.com/office/drawing/2014/main" val="3790510971"/>
                  </a:ext>
                </a:extLst>
              </a:tr>
              <a:tr h="524292">
                <a:tc>
                  <a:txBody>
                    <a:bodyPr/>
                    <a:lstStyle/>
                    <a:p>
                      <a:pPr indent="-547370">
                        <a:lnSpc>
                          <a:spcPts val="2400"/>
                        </a:lnSpc>
                      </a:pPr>
                      <a:r>
                        <a:rPr lang="en-US" sz="1400" kern="0">
                          <a:effectLst/>
                        </a:rPr>
                        <a:t>ABS(x)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的绝对值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a:t>
                      </a:r>
                      <a:r>
                        <a:rPr lang="en-US" sz="1400" kern="0">
                          <a:effectLst/>
                        </a:rPr>
                        <a:t> -1 </a:t>
                      </a:r>
                      <a:r>
                        <a:rPr lang="zh-CN" sz="1400" kern="0">
                          <a:effectLst/>
                        </a:rPr>
                        <a:t>的绝对值：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ABS(-1) -- </a:t>
                      </a:r>
                      <a:r>
                        <a:rPr lang="zh-CN" sz="1400" kern="0">
                          <a:effectLst/>
                        </a:rPr>
                        <a:t>返回</a:t>
                      </a:r>
                      <a:r>
                        <a:rPr lang="en-US" sz="14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228513437"/>
                  </a:ext>
                </a:extLst>
              </a:tr>
              <a:tr h="317028">
                <a:tc>
                  <a:txBody>
                    <a:bodyPr/>
                    <a:lstStyle/>
                    <a:p>
                      <a:pPr indent="-547370">
                        <a:lnSpc>
                          <a:spcPts val="2400"/>
                        </a:lnSpc>
                      </a:pPr>
                      <a:r>
                        <a:rPr lang="en-US" sz="1400" kern="0">
                          <a:effectLst/>
                        </a:rPr>
                        <a:t>CEIL(x)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dirty="0">
                          <a:effectLst/>
                        </a:rPr>
                        <a:t>返回大于或等于</a:t>
                      </a:r>
                      <a:r>
                        <a:rPr lang="en-US" sz="1400" kern="0" dirty="0">
                          <a:effectLst/>
                        </a:rPr>
                        <a:t> x </a:t>
                      </a:r>
                      <a:r>
                        <a:rPr lang="zh-CN" sz="1400" kern="0" dirty="0">
                          <a:effectLst/>
                        </a:rPr>
                        <a:t>的最小整数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CEIL(1.5) -- </a:t>
                      </a:r>
                      <a:r>
                        <a:rPr lang="zh-CN" sz="1400" kern="0">
                          <a:effectLst/>
                        </a:rPr>
                        <a:t>返回</a:t>
                      </a:r>
                      <a:r>
                        <a:rPr lang="en-US" sz="1400" kern="0">
                          <a:effectLst/>
                        </a:rPr>
                        <a:t>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126650359"/>
                  </a:ext>
                </a:extLst>
              </a:tr>
              <a:tr h="524292">
                <a:tc>
                  <a:txBody>
                    <a:bodyPr/>
                    <a:lstStyle/>
                    <a:p>
                      <a:pPr indent="-547370">
                        <a:lnSpc>
                          <a:spcPts val="2400"/>
                        </a:lnSpc>
                      </a:pPr>
                      <a:r>
                        <a:rPr lang="en-US" sz="1400" kern="0">
                          <a:effectLst/>
                        </a:rPr>
                        <a:t>FLOOR(x)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dirty="0">
                          <a:effectLst/>
                        </a:rPr>
                        <a:t>返回小于或等于</a:t>
                      </a:r>
                      <a:r>
                        <a:rPr lang="en-US" sz="1400" kern="0" dirty="0">
                          <a:effectLst/>
                        </a:rPr>
                        <a:t> x </a:t>
                      </a:r>
                      <a:r>
                        <a:rPr lang="zh-CN" sz="1400" kern="0" dirty="0">
                          <a:effectLst/>
                        </a:rPr>
                        <a:t>的最大整数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小于或等于</a:t>
                      </a:r>
                      <a:r>
                        <a:rPr lang="en-US" sz="1400" kern="0">
                          <a:effectLst/>
                        </a:rPr>
                        <a:t> 1.5 </a:t>
                      </a:r>
                      <a:r>
                        <a:rPr lang="zh-CN" sz="1400" kern="0">
                          <a:effectLst/>
                        </a:rPr>
                        <a:t>的整数：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FLOOR(1.5) -- </a:t>
                      </a:r>
                      <a:r>
                        <a:rPr lang="zh-CN" sz="1400" kern="0">
                          <a:effectLst/>
                        </a:rPr>
                        <a:t>返回</a:t>
                      </a:r>
                      <a:r>
                        <a:rPr lang="en-US" sz="14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693424300"/>
                  </a:ext>
                </a:extLst>
              </a:tr>
              <a:tr h="1640420">
                <a:tc>
                  <a:txBody>
                    <a:bodyPr/>
                    <a:lstStyle/>
                    <a:p>
                      <a:pPr indent="-547370">
                        <a:lnSpc>
                          <a:spcPts val="2400"/>
                        </a:lnSpc>
                      </a:pPr>
                      <a:r>
                        <a:rPr lang="en-US" sz="1400" kern="0">
                          <a:effectLst/>
                        </a:rPr>
                        <a:t>GREATEST(expr1, expr2, expr3,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返回列表中的最大值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dirty="0">
                          <a:effectLst/>
                        </a:rPr>
                        <a:t>返回以下数字列表中的最大值：</a:t>
                      </a:r>
                      <a:endParaRPr lang="zh-CN" sz="1400" kern="100" dirty="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dirty="0">
                          <a:effectLst/>
                        </a:rPr>
                        <a:t>SELECT GREATEST(3, 12, 34, 8, 25); -- 34</a:t>
                      </a:r>
                      <a:endParaRPr lang="zh-CN" sz="1400" kern="100" dirty="0">
                        <a:effectLst/>
                      </a:endParaRPr>
                    </a:p>
                    <a:p>
                      <a:pPr indent="-547370" latinLnBrk="1">
                        <a:lnSpc>
                          <a:spcPts val="2400"/>
                        </a:lnSpc>
                      </a:pPr>
                      <a:r>
                        <a:rPr lang="zh-CN" sz="1400" kern="0" dirty="0">
                          <a:effectLst/>
                        </a:rPr>
                        <a:t>返回以下字符串列表中的最大值：</a:t>
                      </a:r>
                      <a:endParaRPr lang="zh-CN" sz="1400" kern="100" dirty="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dirty="0">
                          <a:effectLst/>
                        </a:rPr>
                        <a:t>SELECT GREATEST("Google", "</a:t>
                      </a:r>
                      <a:r>
                        <a:rPr lang="en-US" sz="1400" kern="0" dirty="0" err="1">
                          <a:effectLst/>
                        </a:rPr>
                        <a:t>Runoob</a:t>
                      </a:r>
                      <a:r>
                        <a:rPr lang="en-US" sz="1400" kern="0" dirty="0">
                          <a:effectLst/>
                        </a:rPr>
                        <a:t>", "Apple");   -- </a:t>
                      </a:r>
                      <a:r>
                        <a:rPr lang="en-US" sz="1400" kern="0" dirty="0" err="1">
                          <a:effectLst/>
                        </a:rPr>
                        <a:t>Runoob</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1875828323"/>
                  </a:ext>
                </a:extLst>
              </a:tr>
              <a:tr h="1640420">
                <a:tc>
                  <a:txBody>
                    <a:bodyPr/>
                    <a:lstStyle/>
                    <a:p>
                      <a:pPr indent="-547370">
                        <a:lnSpc>
                          <a:spcPts val="2400"/>
                        </a:lnSpc>
                      </a:pPr>
                      <a:r>
                        <a:rPr lang="en-US" sz="1400" kern="0">
                          <a:effectLst/>
                        </a:rPr>
                        <a:t>LEAST(expr1, expr2, expr3,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返回列表中的最小值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dirty="0">
                          <a:effectLst/>
                        </a:rPr>
                        <a:t>返回以下数字列表中的最小值：</a:t>
                      </a:r>
                      <a:endParaRPr lang="zh-CN" sz="1400" kern="100" dirty="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dirty="0">
                          <a:effectLst/>
                        </a:rPr>
                        <a:t>SELECT LEAST(3, 12, 34, 8, 25); -- 3</a:t>
                      </a:r>
                      <a:endParaRPr lang="zh-CN" sz="1400" kern="100" dirty="0">
                        <a:effectLst/>
                      </a:endParaRPr>
                    </a:p>
                    <a:p>
                      <a:pPr indent="-547370" latinLnBrk="1">
                        <a:lnSpc>
                          <a:spcPts val="2400"/>
                        </a:lnSpc>
                      </a:pPr>
                      <a:r>
                        <a:rPr lang="zh-CN" sz="1400" kern="0" dirty="0">
                          <a:effectLst/>
                        </a:rPr>
                        <a:t>返回以下字符串列表中的最小值：</a:t>
                      </a:r>
                      <a:endParaRPr lang="zh-CN" sz="1400" kern="100" dirty="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dirty="0">
                          <a:effectLst/>
                        </a:rPr>
                        <a:t>SELECT LEAST("Google", "</a:t>
                      </a:r>
                      <a:r>
                        <a:rPr lang="en-US" sz="1400" kern="0" dirty="0" err="1">
                          <a:effectLst/>
                        </a:rPr>
                        <a:t>Runoob</a:t>
                      </a:r>
                      <a:r>
                        <a:rPr lang="en-US" sz="1400" kern="0" dirty="0">
                          <a:effectLst/>
                        </a:rPr>
                        <a:t>", "Apple");   -- Apple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841486229"/>
                  </a:ext>
                </a:extLst>
              </a:tr>
            </a:tbl>
          </a:graphicData>
        </a:graphic>
      </p:graphicFrame>
    </p:spTree>
    <p:extLst>
      <p:ext uri="{BB962C8B-B14F-4D97-AF65-F5344CB8AC3E}">
        <p14:creationId xmlns:p14="http://schemas.microsoft.com/office/powerpoint/2010/main" val="21600032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4B92B232-61B8-4365-A452-813A2F36BC1C}"/>
              </a:ext>
            </a:extLst>
          </p:cNvPr>
          <p:cNvGraphicFramePr>
            <a:graphicFrameLocks noGrp="1"/>
          </p:cNvGraphicFramePr>
          <p:nvPr>
            <p:extLst>
              <p:ext uri="{D42A27DB-BD31-4B8C-83A1-F6EECF244321}">
                <p14:modId xmlns:p14="http://schemas.microsoft.com/office/powerpoint/2010/main" val="1132470507"/>
              </p:ext>
            </p:extLst>
          </p:nvPr>
        </p:nvGraphicFramePr>
        <p:xfrm>
          <a:off x="1750546" y="1717437"/>
          <a:ext cx="8357445" cy="4561105"/>
        </p:xfrm>
        <a:graphic>
          <a:graphicData uri="http://schemas.openxmlformats.org/drawingml/2006/table">
            <a:tbl>
              <a:tblPr firstRow="1" firstCol="1" bandRow="1">
                <a:tableStyleId>{5C22544A-7EE6-4342-B048-85BDC9FD1C3A}</a:tableStyleId>
              </a:tblPr>
              <a:tblGrid>
                <a:gridCol w="2244810">
                  <a:extLst>
                    <a:ext uri="{9D8B030D-6E8A-4147-A177-3AD203B41FA5}">
                      <a16:colId xmlns:a16="http://schemas.microsoft.com/office/drawing/2014/main" val="3736567313"/>
                    </a:ext>
                  </a:extLst>
                </a:gridCol>
                <a:gridCol w="3521827">
                  <a:extLst>
                    <a:ext uri="{9D8B030D-6E8A-4147-A177-3AD203B41FA5}">
                      <a16:colId xmlns:a16="http://schemas.microsoft.com/office/drawing/2014/main" val="2310265303"/>
                    </a:ext>
                  </a:extLst>
                </a:gridCol>
                <a:gridCol w="2590808">
                  <a:extLst>
                    <a:ext uri="{9D8B030D-6E8A-4147-A177-3AD203B41FA5}">
                      <a16:colId xmlns:a16="http://schemas.microsoft.com/office/drawing/2014/main" val="968090435"/>
                    </a:ext>
                  </a:extLst>
                </a:gridCol>
              </a:tblGrid>
              <a:tr h="205583">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extLst>
                  <a:ext uri="{0D108BD9-81ED-4DB2-BD59-A6C34878D82A}">
                    <a16:rowId xmlns:a16="http://schemas.microsoft.com/office/drawing/2014/main" val="3790510971"/>
                  </a:ext>
                </a:extLst>
              </a:tr>
              <a:tr h="1330087">
                <a:tc>
                  <a:txBody>
                    <a:bodyPr/>
                    <a:lstStyle/>
                    <a:p>
                      <a:pPr indent="-547370">
                        <a:lnSpc>
                          <a:spcPts val="2400"/>
                        </a:lnSpc>
                      </a:pPr>
                      <a:r>
                        <a:rPr lang="en-US" sz="1400" kern="0" dirty="0">
                          <a:effectLst/>
                        </a:rPr>
                        <a:t>MAX(expression)</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返回字段</a:t>
                      </a:r>
                      <a:r>
                        <a:rPr lang="en-US" sz="1400" kern="0">
                          <a:effectLst/>
                        </a:rPr>
                        <a:t> expression </a:t>
                      </a:r>
                      <a:r>
                        <a:rPr lang="zh-CN" sz="1400" kern="0">
                          <a:effectLst/>
                        </a:rPr>
                        <a:t>中的最大值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dirty="0">
                          <a:effectLst/>
                        </a:rPr>
                        <a:t>返回数据表</a:t>
                      </a:r>
                      <a:r>
                        <a:rPr lang="en-US" sz="1400" kern="0" dirty="0">
                          <a:effectLst/>
                        </a:rPr>
                        <a:t> Products </a:t>
                      </a:r>
                      <a:r>
                        <a:rPr lang="zh-CN" sz="1400" kern="0" dirty="0">
                          <a:effectLst/>
                        </a:rPr>
                        <a:t>中字段</a:t>
                      </a:r>
                      <a:r>
                        <a:rPr lang="en-US" sz="1400" kern="0" dirty="0">
                          <a:effectLst/>
                        </a:rPr>
                        <a:t> Price </a:t>
                      </a:r>
                      <a:r>
                        <a:rPr lang="zh-CN" sz="1400" kern="0" dirty="0">
                          <a:effectLst/>
                        </a:rPr>
                        <a:t>的最大值：</a:t>
                      </a:r>
                      <a:endParaRPr lang="zh-CN" sz="1400" kern="100" dirty="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dirty="0">
                          <a:effectLst/>
                        </a:rPr>
                        <a:t>SELECT MAX(Price) AS </a:t>
                      </a:r>
                      <a:r>
                        <a:rPr lang="en-US" sz="1400" kern="0" dirty="0" err="1">
                          <a:effectLst/>
                        </a:rPr>
                        <a:t>LargestPrice</a:t>
                      </a:r>
                      <a:r>
                        <a:rPr lang="en-US" sz="1400" kern="0" dirty="0">
                          <a:effectLst/>
                        </a:rPr>
                        <a:t> FROM Products;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805760987"/>
                  </a:ext>
                </a:extLst>
              </a:tr>
              <a:tr h="1330087">
                <a:tc>
                  <a:txBody>
                    <a:bodyPr/>
                    <a:lstStyle/>
                    <a:p>
                      <a:pPr indent="-547370">
                        <a:lnSpc>
                          <a:spcPts val="2400"/>
                        </a:lnSpc>
                      </a:pPr>
                      <a:r>
                        <a:rPr lang="en-US" sz="1400" kern="0">
                          <a:effectLst/>
                        </a:rPr>
                        <a:t>MIN(expression)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返回字段</a:t>
                      </a:r>
                      <a:r>
                        <a:rPr lang="en-US" sz="1400" kern="0">
                          <a:effectLst/>
                        </a:rPr>
                        <a:t> expression </a:t>
                      </a:r>
                      <a:r>
                        <a:rPr lang="zh-CN" sz="1400" kern="0">
                          <a:effectLst/>
                        </a:rPr>
                        <a:t>中的最小值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返回数据表</a:t>
                      </a:r>
                      <a:r>
                        <a:rPr lang="en-US" sz="1400" kern="0">
                          <a:effectLst/>
                        </a:rPr>
                        <a:t> Products </a:t>
                      </a:r>
                      <a:r>
                        <a:rPr lang="zh-CN" sz="1400" kern="0">
                          <a:effectLst/>
                        </a:rPr>
                        <a:t>中字段</a:t>
                      </a:r>
                      <a:r>
                        <a:rPr lang="en-US" sz="1400" kern="0">
                          <a:effectLst/>
                        </a:rPr>
                        <a:t> Price </a:t>
                      </a:r>
                      <a:r>
                        <a:rPr lang="zh-CN" sz="1400" kern="0">
                          <a:effectLst/>
                        </a:rPr>
                        <a:t>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MIN(Price) AS MinPrice FROM Products;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874808554"/>
                  </a:ext>
                </a:extLst>
              </a:tr>
              <a:tr h="641466">
                <a:tc>
                  <a:txBody>
                    <a:bodyPr/>
                    <a:lstStyle/>
                    <a:p>
                      <a:pPr indent="-547370">
                        <a:lnSpc>
                          <a:spcPts val="2400"/>
                        </a:lnSpc>
                      </a:pPr>
                      <a:r>
                        <a:rPr lang="en-US" sz="1400" kern="0">
                          <a:effectLst/>
                        </a:rPr>
                        <a:t>MOD(x,y)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除以</a:t>
                      </a:r>
                      <a:r>
                        <a:rPr lang="en-US" sz="1400" kern="0">
                          <a:effectLst/>
                        </a:rPr>
                        <a:t> y </a:t>
                      </a:r>
                      <a:r>
                        <a:rPr lang="zh-CN" sz="1400" kern="0">
                          <a:effectLst/>
                        </a:rPr>
                        <a:t>以后的余数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en-US" sz="1400" kern="0">
                          <a:effectLst/>
                        </a:rPr>
                        <a:t>5 </a:t>
                      </a:r>
                      <a:r>
                        <a:rPr lang="zh-CN" sz="1400" kern="0">
                          <a:effectLst/>
                        </a:rPr>
                        <a:t>除于</a:t>
                      </a:r>
                      <a:r>
                        <a:rPr lang="en-US" sz="1400" kern="0">
                          <a:effectLst/>
                        </a:rPr>
                        <a:t> 2 </a:t>
                      </a:r>
                      <a:r>
                        <a:rPr lang="zh-CN" sz="1400" kern="0">
                          <a:effectLst/>
                        </a:rPr>
                        <a:t>的余数：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MOD(5,2) -- 1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1832722433"/>
                  </a:ext>
                </a:extLst>
              </a:tr>
              <a:tr h="379135">
                <a:tc>
                  <a:txBody>
                    <a:bodyPr/>
                    <a:lstStyle/>
                    <a:p>
                      <a:pPr indent="-547370">
                        <a:lnSpc>
                          <a:spcPts val="2400"/>
                        </a:lnSpc>
                      </a:pPr>
                      <a:r>
                        <a:rPr lang="en-US" sz="1400" kern="0">
                          <a:effectLst/>
                        </a:rPr>
                        <a:t>PI()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返回圆周率</a:t>
                      </a:r>
                      <a:r>
                        <a:rPr lang="en-US" sz="1400" kern="0">
                          <a:effectLst/>
                        </a:rPr>
                        <a:t>(3.141593</a:t>
                      </a:r>
                      <a:r>
                        <a:rPr lang="zh-CN" sz="1400" kern="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PI() --3.141593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170697848"/>
                  </a:ext>
                </a:extLst>
              </a:tr>
              <a:tr h="641466">
                <a:tc>
                  <a:txBody>
                    <a:bodyPr/>
                    <a:lstStyle/>
                    <a:p>
                      <a:pPr indent="-547370">
                        <a:lnSpc>
                          <a:spcPts val="2400"/>
                        </a:lnSpc>
                      </a:pPr>
                      <a:r>
                        <a:rPr lang="en-US" sz="1400" kern="0">
                          <a:effectLst/>
                        </a:rPr>
                        <a:t>POW(x,y)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的</a:t>
                      </a:r>
                      <a:r>
                        <a:rPr lang="en-US" sz="1400" kern="0">
                          <a:effectLst/>
                        </a:rPr>
                        <a:t> y </a:t>
                      </a:r>
                      <a:r>
                        <a:rPr lang="zh-CN" sz="1400" kern="0">
                          <a:effectLst/>
                        </a:rPr>
                        <a:t>次方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en-US" sz="1400" kern="0" dirty="0">
                          <a:effectLst/>
                        </a:rPr>
                        <a:t>2 </a:t>
                      </a:r>
                      <a:r>
                        <a:rPr lang="zh-CN" sz="1400" kern="0" dirty="0">
                          <a:effectLst/>
                        </a:rPr>
                        <a:t>的</a:t>
                      </a:r>
                      <a:r>
                        <a:rPr lang="en-US" sz="1400" kern="0" dirty="0">
                          <a:effectLst/>
                        </a:rPr>
                        <a:t> 3 </a:t>
                      </a:r>
                      <a:r>
                        <a:rPr lang="zh-CN" sz="1400" kern="0" dirty="0">
                          <a:effectLst/>
                        </a:rPr>
                        <a:t>次方：</a:t>
                      </a:r>
                      <a:endParaRPr lang="zh-CN" sz="1400" kern="100" dirty="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dirty="0">
                          <a:effectLst/>
                        </a:rPr>
                        <a:t>SELECT POW(2,3) -- 8</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69198821"/>
                  </a:ext>
                </a:extLst>
              </a:tr>
            </a:tbl>
          </a:graphicData>
        </a:graphic>
      </p:graphicFrame>
    </p:spTree>
    <p:extLst>
      <p:ext uri="{BB962C8B-B14F-4D97-AF65-F5344CB8AC3E}">
        <p14:creationId xmlns:p14="http://schemas.microsoft.com/office/powerpoint/2010/main" val="19008551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4B92B232-61B8-4365-A452-813A2F36BC1C}"/>
              </a:ext>
            </a:extLst>
          </p:cNvPr>
          <p:cNvGraphicFramePr>
            <a:graphicFrameLocks noGrp="1"/>
          </p:cNvGraphicFramePr>
          <p:nvPr>
            <p:extLst>
              <p:ext uri="{D42A27DB-BD31-4B8C-83A1-F6EECF244321}">
                <p14:modId xmlns:p14="http://schemas.microsoft.com/office/powerpoint/2010/main" val="3813736440"/>
              </p:ext>
            </p:extLst>
          </p:nvPr>
        </p:nvGraphicFramePr>
        <p:xfrm>
          <a:off x="1505470" y="2040758"/>
          <a:ext cx="8716821" cy="3321029"/>
        </p:xfrm>
        <a:graphic>
          <a:graphicData uri="http://schemas.openxmlformats.org/drawingml/2006/table">
            <a:tbl>
              <a:tblPr firstRow="1" firstCol="1" bandRow="1">
                <a:tableStyleId>{5C22544A-7EE6-4342-B048-85BDC9FD1C3A}</a:tableStyleId>
              </a:tblPr>
              <a:tblGrid>
                <a:gridCol w="2341338">
                  <a:extLst>
                    <a:ext uri="{9D8B030D-6E8A-4147-A177-3AD203B41FA5}">
                      <a16:colId xmlns:a16="http://schemas.microsoft.com/office/drawing/2014/main" val="3736567313"/>
                    </a:ext>
                  </a:extLst>
                </a:gridCol>
                <a:gridCol w="3673268">
                  <a:extLst>
                    <a:ext uri="{9D8B030D-6E8A-4147-A177-3AD203B41FA5}">
                      <a16:colId xmlns:a16="http://schemas.microsoft.com/office/drawing/2014/main" val="2310265303"/>
                    </a:ext>
                  </a:extLst>
                </a:gridCol>
                <a:gridCol w="2702215">
                  <a:extLst>
                    <a:ext uri="{9D8B030D-6E8A-4147-A177-3AD203B41FA5}">
                      <a16:colId xmlns:a16="http://schemas.microsoft.com/office/drawing/2014/main" val="968090435"/>
                    </a:ext>
                  </a:extLst>
                </a:gridCol>
              </a:tblGrid>
              <a:tr h="97361">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extLst>
                  <a:ext uri="{0D108BD9-81ED-4DB2-BD59-A6C34878D82A}">
                    <a16:rowId xmlns:a16="http://schemas.microsoft.com/office/drawing/2014/main" val="3790510971"/>
                  </a:ext>
                </a:extLst>
              </a:tr>
              <a:tr h="458618">
                <a:tc>
                  <a:txBody>
                    <a:bodyPr/>
                    <a:lstStyle/>
                    <a:p>
                      <a:pPr indent="-547370">
                        <a:lnSpc>
                          <a:spcPts val="2400"/>
                        </a:lnSpc>
                      </a:pPr>
                      <a:r>
                        <a:rPr lang="en-US" sz="1400" kern="0">
                          <a:effectLst/>
                        </a:rPr>
                        <a:t>RAND()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0 </a:t>
                      </a:r>
                      <a:r>
                        <a:rPr lang="zh-CN" sz="1400" kern="0">
                          <a:effectLst/>
                        </a:rPr>
                        <a:t>到</a:t>
                      </a:r>
                      <a:r>
                        <a:rPr lang="en-US" sz="1400" kern="0">
                          <a:effectLst/>
                        </a:rPr>
                        <a:t> 1 </a:t>
                      </a:r>
                      <a:r>
                        <a:rPr lang="zh-CN" sz="1400" kern="0">
                          <a:effectLst/>
                        </a:rPr>
                        <a:t>的随机数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RAND() --0.93099315644334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56728082"/>
                  </a:ext>
                </a:extLst>
              </a:tr>
              <a:tr h="662964">
                <a:tc>
                  <a:txBody>
                    <a:bodyPr/>
                    <a:lstStyle/>
                    <a:p>
                      <a:pPr indent="-547370">
                        <a:lnSpc>
                          <a:spcPts val="2400"/>
                        </a:lnSpc>
                      </a:pPr>
                      <a:r>
                        <a:rPr lang="en-US" sz="1400" kern="0">
                          <a:effectLst/>
                        </a:rPr>
                        <a:t>ROUND(x)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返回离</a:t>
                      </a:r>
                      <a:r>
                        <a:rPr lang="en-US" sz="1400" kern="0">
                          <a:effectLst/>
                        </a:rPr>
                        <a:t> x </a:t>
                      </a:r>
                      <a:r>
                        <a:rPr lang="zh-CN" sz="1400" kern="0">
                          <a:effectLst/>
                        </a:rPr>
                        <a:t>最近的整数（遵循四舍五入）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ROUND(1.23456) --1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563272875"/>
                  </a:ext>
                </a:extLst>
              </a:tr>
              <a:tr h="662964">
                <a:tc>
                  <a:txBody>
                    <a:bodyPr/>
                    <a:lstStyle/>
                    <a:p>
                      <a:pPr indent="-547370">
                        <a:lnSpc>
                          <a:spcPts val="2400"/>
                        </a:lnSpc>
                      </a:pPr>
                      <a:r>
                        <a:rPr lang="en-US" sz="1400" kern="0">
                          <a:effectLst/>
                        </a:rPr>
                        <a:t>ROUND(x,y)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返回指定位数的小数（遵循四舍五入）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ROUND(1.23456,3) –1.235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390775685"/>
                  </a:ext>
                </a:extLst>
              </a:tr>
              <a:tr h="1297619">
                <a:tc>
                  <a:txBody>
                    <a:bodyPr/>
                    <a:lstStyle/>
                    <a:p>
                      <a:pPr indent="-547370">
                        <a:lnSpc>
                          <a:spcPts val="2400"/>
                        </a:lnSpc>
                      </a:pPr>
                      <a:r>
                        <a:rPr lang="en-US" sz="1400" kern="0">
                          <a:effectLst/>
                        </a:rPr>
                        <a:t>TRUNCATE(x,y)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返回数值</a:t>
                      </a:r>
                      <a:r>
                        <a:rPr lang="en-US" sz="1400" kern="0">
                          <a:effectLst/>
                        </a:rPr>
                        <a:t> x </a:t>
                      </a:r>
                      <a:r>
                        <a:rPr lang="zh-CN" sz="1400" kern="0">
                          <a:effectLst/>
                        </a:rPr>
                        <a:t>保留到小数点后</a:t>
                      </a:r>
                      <a:r>
                        <a:rPr lang="en-US" sz="1400" kern="0">
                          <a:effectLst/>
                        </a:rPr>
                        <a:t> y </a:t>
                      </a:r>
                      <a:r>
                        <a:rPr lang="zh-CN" sz="1400" kern="0">
                          <a:effectLst/>
                        </a:rPr>
                        <a:t>位的值（与</a:t>
                      </a:r>
                      <a:r>
                        <a:rPr lang="en-US" sz="1400" kern="0">
                          <a:effectLst/>
                        </a:rPr>
                        <a:t> ROUND </a:t>
                      </a:r>
                      <a:r>
                        <a:rPr lang="zh-CN" sz="1400" kern="0">
                          <a:effectLst/>
                        </a:rPr>
                        <a:t>最大的区别是不会进行四舍五入）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TRUNCATE(1.23456,3) -- 1.234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441958562"/>
                  </a:ext>
                </a:extLst>
              </a:tr>
            </a:tbl>
          </a:graphicData>
        </a:graphic>
      </p:graphicFrame>
    </p:spTree>
    <p:extLst>
      <p:ext uri="{BB962C8B-B14F-4D97-AF65-F5344CB8AC3E}">
        <p14:creationId xmlns:p14="http://schemas.microsoft.com/office/powerpoint/2010/main" val="3985636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字符串函数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13E26E21-CEF3-476E-8D22-ACE664907DE8}"/>
              </a:ext>
            </a:extLst>
          </p:cNvPr>
          <p:cNvGraphicFramePr>
            <a:graphicFrameLocks noGrp="1"/>
          </p:cNvGraphicFramePr>
          <p:nvPr>
            <p:extLst>
              <p:ext uri="{D42A27DB-BD31-4B8C-83A1-F6EECF244321}">
                <p14:modId xmlns:p14="http://schemas.microsoft.com/office/powerpoint/2010/main" val="1460055128"/>
              </p:ext>
            </p:extLst>
          </p:nvPr>
        </p:nvGraphicFramePr>
        <p:xfrm>
          <a:off x="1268449" y="1395167"/>
          <a:ext cx="9195468" cy="5085484"/>
        </p:xfrm>
        <a:graphic>
          <a:graphicData uri="http://schemas.openxmlformats.org/drawingml/2006/table">
            <a:tbl>
              <a:tblPr firstRow="1" firstCol="1" bandRow="1">
                <a:tableStyleId>{5C22544A-7EE6-4342-B048-85BDC9FD1C3A}</a:tableStyleId>
              </a:tblPr>
              <a:tblGrid>
                <a:gridCol w="2885538">
                  <a:extLst>
                    <a:ext uri="{9D8B030D-6E8A-4147-A177-3AD203B41FA5}">
                      <a16:colId xmlns:a16="http://schemas.microsoft.com/office/drawing/2014/main" val="713488718"/>
                    </a:ext>
                  </a:extLst>
                </a:gridCol>
                <a:gridCol w="3547611">
                  <a:extLst>
                    <a:ext uri="{9D8B030D-6E8A-4147-A177-3AD203B41FA5}">
                      <a16:colId xmlns:a16="http://schemas.microsoft.com/office/drawing/2014/main" val="2885842316"/>
                    </a:ext>
                  </a:extLst>
                </a:gridCol>
                <a:gridCol w="2762319">
                  <a:extLst>
                    <a:ext uri="{9D8B030D-6E8A-4147-A177-3AD203B41FA5}">
                      <a16:colId xmlns:a16="http://schemas.microsoft.com/office/drawing/2014/main" val="1931806779"/>
                    </a:ext>
                  </a:extLst>
                </a:gridCol>
              </a:tblGrid>
              <a:tr h="225120">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extLst>
                  <a:ext uri="{0D108BD9-81ED-4DB2-BD59-A6C34878D82A}">
                    <a16:rowId xmlns:a16="http://schemas.microsoft.com/office/drawing/2014/main" val="1533769670"/>
                  </a:ext>
                </a:extLst>
              </a:tr>
              <a:tr h="794035">
                <a:tc>
                  <a:txBody>
                    <a:bodyPr/>
                    <a:lstStyle/>
                    <a:p>
                      <a:pPr indent="-547370">
                        <a:lnSpc>
                          <a:spcPts val="2400"/>
                        </a:lnSpc>
                      </a:pPr>
                      <a:r>
                        <a:rPr lang="en-US" sz="1400" kern="0">
                          <a:effectLst/>
                        </a:rPr>
                        <a:t>CHAR_LENGTH(s)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返回字符串</a:t>
                      </a:r>
                      <a:r>
                        <a:rPr lang="en-US" sz="1400" kern="0">
                          <a:effectLst/>
                        </a:rPr>
                        <a:t> s </a:t>
                      </a:r>
                      <a:r>
                        <a:rPr lang="zh-CN" sz="1400" kern="0">
                          <a:effectLst/>
                        </a:rPr>
                        <a:t>的字符数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RUNOOB </a:t>
                      </a:r>
                      <a:r>
                        <a:rPr lang="zh-CN" sz="1400" kern="0">
                          <a:effectLst/>
                        </a:rPr>
                        <a:t>的字符数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CHAR_LENGTH("RUNOOB") AS LengthOfString;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2506189768"/>
                  </a:ext>
                </a:extLst>
              </a:tr>
              <a:tr h="760285">
                <a:tc>
                  <a:txBody>
                    <a:bodyPr/>
                    <a:lstStyle/>
                    <a:p>
                      <a:pPr indent="-547370">
                        <a:lnSpc>
                          <a:spcPts val="2400"/>
                        </a:lnSpc>
                      </a:pPr>
                      <a:r>
                        <a:rPr lang="en-US" sz="1400" kern="0" dirty="0">
                          <a:effectLst/>
                        </a:rPr>
                        <a:t>CHARACTER_LENGTH(s)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dirty="0">
                          <a:effectLst/>
                        </a:rPr>
                        <a:t>返回字符串</a:t>
                      </a:r>
                      <a:r>
                        <a:rPr lang="en-US" sz="1400" kern="0" dirty="0">
                          <a:effectLst/>
                        </a:rPr>
                        <a:t> s </a:t>
                      </a:r>
                      <a:r>
                        <a:rPr lang="zh-CN" sz="1400" kern="0" dirty="0">
                          <a:effectLst/>
                        </a:rPr>
                        <a:t>的字符数</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RUNOOB </a:t>
                      </a:r>
                      <a:r>
                        <a:rPr lang="zh-CN" sz="1400" kern="0">
                          <a:effectLst/>
                        </a:rPr>
                        <a:t>的字符数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CHARACTER_LENGTH("RUNOOB") AS LengthOfString;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3899712046"/>
                  </a:ext>
                </a:extLst>
              </a:tr>
              <a:tr h="898347">
                <a:tc>
                  <a:txBody>
                    <a:bodyPr/>
                    <a:lstStyle/>
                    <a:p>
                      <a:pPr indent="-547370">
                        <a:lnSpc>
                          <a:spcPts val="2400"/>
                        </a:lnSpc>
                      </a:pPr>
                      <a:r>
                        <a:rPr lang="en-US" sz="1400" kern="0">
                          <a:effectLst/>
                        </a:rPr>
                        <a:t>CONCAT(s1,s2...sn)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字符串</a:t>
                      </a:r>
                      <a:r>
                        <a:rPr lang="en-US" sz="1400" kern="0">
                          <a:effectLst/>
                        </a:rPr>
                        <a:t> s1,s2 </a:t>
                      </a:r>
                      <a:r>
                        <a:rPr lang="zh-CN" sz="1400" kern="0">
                          <a:effectLst/>
                        </a:rPr>
                        <a:t>等多个字符串合并为一个字符串</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合并多个字符串</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CONCAT("SQL ", "Runoob ", "Gooogle ", "Facebook") AS ConcatenatedString;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178458639"/>
                  </a:ext>
                </a:extLst>
              </a:tr>
              <a:tr h="1246456">
                <a:tc>
                  <a:txBody>
                    <a:bodyPr/>
                    <a:lstStyle/>
                    <a:p>
                      <a:pPr indent="-547370">
                        <a:lnSpc>
                          <a:spcPts val="2400"/>
                        </a:lnSpc>
                      </a:pPr>
                      <a:r>
                        <a:rPr lang="en-US" sz="1400" kern="0">
                          <a:effectLst/>
                        </a:rPr>
                        <a:t>CONCAT_WS(x, s1,s2...sn)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同</a:t>
                      </a:r>
                      <a:r>
                        <a:rPr lang="en-US" sz="1400" kern="0">
                          <a:effectLst/>
                        </a:rPr>
                        <a:t> CONCAT(s1,s2,...) </a:t>
                      </a:r>
                      <a:r>
                        <a:rPr lang="zh-CN" sz="1400" kern="0">
                          <a:effectLst/>
                        </a:rPr>
                        <a:t>函数，但是每个字符串之间要加上</a:t>
                      </a:r>
                      <a:r>
                        <a:rPr lang="en-US" sz="1400" kern="0">
                          <a:effectLst/>
                        </a:rPr>
                        <a:t> x</a:t>
                      </a:r>
                      <a:r>
                        <a:rPr lang="zh-CN" sz="1400" kern="0">
                          <a:effectLst/>
                        </a:rPr>
                        <a:t>，</a:t>
                      </a:r>
                      <a:r>
                        <a:rPr lang="en-US" sz="1400" kern="0">
                          <a:effectLst/>
                        </a:rPr>
                        <a:t>x </a:t>
                      </a:r>
                      <a:r>
                        <a:rPr lang="zh-CN" sz="1400" kern="0">
                          <a:effectLst/>
                        </a:rPr>
                        <a:t>可以是分隔符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合并多个字符串，并添加分隔符：</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CONCAT_WS("-", "SQL", "Tutorial", "is", "fun!")AS ConcatenatedString;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1424893162"/>
                  </a:ext>
                </a:extLst>
              </a:tr>
              <a:tr h="1145000">
                <a:tc>
                  <a:txBody>
                    <a:bodyPr/>
                    <a:lstStyle/>
                    <a:p>
                      <a:pPr indent="-547370">
                        <a:lnSpc>
                          <a:spcPts val="2400"/>
                        </a:lnSpc>
                      </a:pPr>
                      <a:r>
                        <a:rPr lang="en-US" sz="1400" kern="0">
                          <a:effectLst/>
                        </a:rPr>
                        <a:t>FIELD(s,s1,s2...)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返回第一个字符串</a:t>
                      </a:r>
                      <a:r>
                        <a:rPr lang="en-US" sz="1400" kern="0">
                          <a:effectLst/>
                        </a:rPr>
                        <a:t> s </a:t>
                      </a:r>
                      <a:r>
                        <a:rPr lang="zh-CN" sz="1400" kern="0">
                          <a:effectLst/>
                        </a:rPr>
                        <a:t>在字符串列表</a:t>
                      </a:r>
                      <a:r>
                        <a:rPr lang="en-US" sz="1400" kern="0">
                          <a:effectLst/>
                        </a:rPr>
                        <a:t>(s1,s2...)</a:t>
                      </a:r>
                      <a:r>
                        <a:rPr lang="zh-CN" sz="1400" kern="0">
                          <a:effectLst/>
                        </a:rPr>
                        <a:t>中的位置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dirty="0">
                          <a:effectLst/>
                        </a:rPr>
                        <a:t>返回字符串</a:t>
                      </a:r>
                      <a:r>
                        <a:rPr lang="en-US" sz="1400" kern="0" dirty="0">
                          <a:effectLst/>
                        </a:rPr>
                        <a:t> c </a:t>
                      </a:r>
                      <a:r>
                        <a:rPr lang="zh-CN" sz="1400" kern="0" dirty="0">
                          <a:effectLst/>
                        </a:rPr>
                        <a:t>在列表值中的位置：</a:t>
                      </a:r>
                      <a:endParaRPr lang="zh-CN" sz="1400" kern="100" dirty="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dirty="0">
                          <a:effectLst/>
                        </a:rPr>
                        <a:t>SELECT FIELD("c", "a", "b", "c", "d", "e");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2377177937"/>
                  </a:ext>
                </a:extLst>
              </a:tr>
            </a:tbl>
          </a:graphicData>
        </a:graphic>
      </p:graphicFrame>
    </p:spTree>
    <p:extLst>
      <p:ext uri="{BB962C8B-B14F-4D97-AF65-F5344CB8AC3E}">
        <p14:creationId xmlns:p14="http://schemas.microsoft.com/office/powerpoint/2010/main" val="2466898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1635974"/>
            <a:ext cx="9648484" cy="688938"/>
          </a:xfrm>
        </p:spPr>
        <p:txBody>
          <a:bodyPr/>
          <a:lstStyle/>
          <a:p>
            <a:pPr>
              <a:buFont typeface="Wingdings" panose="05000000000000000000" pitchFamily="2" charset="2"/>
              <a:buChar char="u"/>
            </a:pPr>
            <a:r>
              <a:rPr lang="zh-CN" altLang="en-US"/>
              <a:t>高级语言</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计算机语言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sp>
        <p:nvSpPr>
          <p:cNvPr id="12" name="文本框 11">
            <a:extLst>
              <a:ext uri="{FF2B5EF4-FFF2-40B4-BE49-F238E27FC236}">
                <a16:creationId xmlns:a16="http://schemas.microsoft.com/office/drawing/2014/main" id="{6A8C420E-289E-44CB-B589-DA7B9D0905A1}"/>
              </a:ext>
            </a:extLst>
          </p:cNvPr>
          <p:cNvSpPr txBox="1"/>
          <p:nvPr/>
        </p:nvSpPr>
        <p:spPr>
          <a:xfrm>
            <a:off x="1458953" y="2222678"/>
            <a:ext cx="9929508" cy="2918748"/>
          </a:xfrm>
          <a:prstGeom prst="rect">
            <a:avLst/>
          </a:prstGeom>
          <a:noFill/>
          <a:ln>
            <a:solidFill>
              <a:schemeClr val="tx1"/>
            </a:solidFill>
          </a:ln>
        </p:spPr>
        <p:txBody>
          <a:bodyPr wrap="square">
            <a:spAutoFit/>
          </a:bodyPr>
          <a:lstStyle/>
          <a:p>
            <a:pPr>
              <a:spcBef>
                <a:spcPts val="360"/>
              </a:spcBef>
              <a:spcAft>
                <a:spcPts val="360"/>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cate_name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max</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max_price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goods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cate_name</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g_newleft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goods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g_new</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cate_name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cate_name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g_new</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max_price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60A98CE7-9E9B-47A7-8190-10CA1E7C7D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43983" y="5306303"/>
            <a:ext cx="2529190" cy="1307508"/>
          </a:xfrm>
          <a:prstGeom prst="rect">
            <a:avLst/>
          </a:prstGeom>
          <a:noFill/>
          <a:ln>
            <a:noFill/>
          </a:ln>
        </p:spPr>
      </p:pic>
    </p:spTree>
    <p:extLst>
      <p:ext uri="{BB962C8B-B14F-4D97-AF65-F5344CB8AC3E}">
        <p14:creationId xmlns:p14="http://schemas.microsoft.com/office/powerpoint/2010/main" val="240405365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A4977DC8-F4AA-4581-90C5-4FE2B9C622B4}"/>
              </a:ext>
            </a:extLst>
          </p:cNvPr>
          <p:cNvGraphicFramePr>
            <a:graphicFrameLocks noGrp="1"/>
          </p:cNvGraphicFramePr>
          <p:nvPr>
            <p:extLst>
              <p:ext uri="{D42A27DB-BD31-4B8C-83A1-F6EECF244321}">
                <p14:modId xmlns:p14="http://schemas.microsoft.com/office/powerpoint/2010/main" val="3906562958"/>
              </p:ext>
            </p:extLst>
          </p:nvPr>
        </p:nvGraphicFramePr>
        <p:xfrm>
          <a:off x="838200" y="1738461"/>
          <a:ext cx="10515599" cy="4099560"/>
        </p:xfrm>
        <a:graphic>
          <a:graphicData uri="http://schemas.openxmlformats.org/drawingml/2006/table">
            <a:tbl>
              <a:tblPr firstRow="1" firstCol="1" bandRow="1">
                <a:tableStyleId>{5C22544A-7EE6-4342-B048-85BDC9FD1C3A}</a:tableStyleId>
              </a:tblPr>
              <a:tblGrid>
                <a:gridCol w="3299795">
                  <a:extLst>
                    <a:ext uri="{9D8B030D-6E8A-4147-A177-3AD203B41FA5}">
                      <a16:colId xmlns:a16="http://schemas.microsoft.com/office/drawing/2014/main" val="1972276399"/>
                    </a:ext>
                  </a:extLst>
                </a:gridCol>
                <a:gridCol w="4056918">
                  <a:extLst>
                    <a:ext uri="{9D8B030D-6E8A-4147-A177-3AD203B41FA5}">
                      <a16:colId xmlns:a16="http://schemas.microsoft.com/office/drawing/2014/main" val="469172343"/>
                    </a:ext>
                  </a:extLst>
                </a:gridCol>
                <a:gridCol w="3158886">
                  <a:extLst>
                    <a:ext uri="{9D8B030D-6E8A-4147-A177-3AD203B41FA5}">
                      <a16:colId xmlns:a16="http://schemas.microsoft.com/office/drawing/2014/main" val="852194484"/>
                    </a:ext>
                  </a:extLst>
                </a:gridCol>
              </a:tblGrid>
              <a:tr h="0">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2142006884"/>
                  </a:ext>
                </a:extLst>
              </a:tr>
              <a:tr h="0">
                <a:tc>
                  <a:txBody>
                    <a:bodyPr/>
                    <a:lstStyle/>
                    <a:p>
                      <a:pPr indent="-547370">
                        <a:lnSpc>
                          <a:spcPts val="2400"/>
                        </a:lnSpc>
                      </a:pPr>
                      <a:r>
                        <a:rPr lang="en-US" sz="1400" kern="0">
                          <a:effectLst/>
                        </a:rPr>
                        <a:t>LTRIM(s)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去掉字符串</a:t>
                      </a:r>
                      <a:r>
                        <a:rPr lang="en-US" sz="1400" kern="0">
                          <a:effectLst/>
                        </a:rPr>
                        <a:t> s </a:t>
                      </a:r>
                      <a:r>
                        <a:rPr lang="zh-CN" sz="1400" kern="0">
                          <a:effectLst/>
                        </a:rPr>
                        <a:t>开始处的空格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去掉字符串</a:t>
                      </a:r>
                      <a:r>
                        <a:rPr lang="en-US" sz="1400" kern="0">
                          <a:effectLst/>
                        </a:rPr>
                        <a:t> RUNOOB</a:t>
                      </a:r>
                      <a:r>
                        <a:rPr lang="zh-CN" sz="1400" kern="0">
                          <a:effectLst/>
                        </a:rPr>
                        <a:t>开始处的空格：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LTRIM("    RUNOOB") AS LeftTrimmedString;--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41059274"/>
                  </a:ext>
                </a:extLst>
              </a:tr>
              <a:tr h="0">
                <a:tc>
                  <a:txBody>
                    <a:bodyPr/>
                    <a:lstStyle/>
                    <a:p>
                      <a:pPr indent="-547370">
                        <a:lnSpc>
                          <a:spcPts val="2400"/>
                        </a:lnSpc>
                      </a:pPr>
                      <a:r>
                        <a:rPr lang="en-US" sz="1400" kern="0">
                          <a:effectLst/>
                        </a:rPr>
                        <a:t>MID(s,n,len)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从字符串</a:t>
                      </a:r>
                      <a:r>
                        <a:rPr lang="en-US" sz="1400" kern="0">
                          <a:effectLst/>
                        </a:rPr>
                        <a:t> s </a:t>
                      </a:r>
                      <a:r>
                        <a:rPr lang="zh-CN" sz="1400" kern="0">
                          <a:effectLst/>
                        </a:rPr>
                        <a:t>的</a:t>
                      </a:r>
                      <a:r>
                        <a:rPr lang="en-US" sz="1400" kern="0">
                          <a:effectLst/>
                        </a:rPr>
                        <a:t> n </a:t>
                      </a:r>
                      <a:r>
                        <a:rPr lang="zh-CN" sz="1400" kern="0">
                          <a:effectLst/>
                        </a:rPr>
                        <a:t>位置截取长度为</a:t>
                      </a:r>
                      <a:r>
                        <a:rPr lang="en-US" sz="1400" kern="0">
                          <a:effectLst/>
                        </a:rPr>
                        <a:t> len </a:t>
                      </a:r>
                      <a:r>
                        <a:rPr lang="zh-CN" sz="1400" kern="0">
                          <a:effectLst/>
                        </a:rPr>
                        <a:t>的子字符串，同</a:t>
                      </a:r>
                      <a:r>
                        <a:rPr lang="en-US" sz="1400" kern="0">
                          <a:effectLst/>
                        </a:rPr>
                        <a:t> SUBSTRING(s,n,len)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从字符串</a:t>
                      </a:r>
                      <a:r>
                        <a:rPr lang="en-US" sz="1400" kern="0">
                          <a:effectLst/>
                        </a:rPr>
                        <a:t> RUNOOB </a:t>
                      </a:r>
                      <a:r>
                        <a:rPr lang="zh-CN" sz="1400" kern="0">
                          <a:effectLst/>
                        </a:rPr>
                        <a:t>中的第</a:t>
                      </a:r>
                      <a:r>
                        <a:rPr lang="en-US" sz="1400" kern="0">
                          <a:effectLst/>
                        </a:rPr>
                        <a:t> 2 </a:t>
                      </a:r>
                      <a:r>
                        <a:rPr lang="zh-CN" sz="1400" kern="0">
                          <a:effectLst/>
                        </a:rPr>
                        <a:t>个位置截取</a:t>
                      </a:r>
                      <a:r>
                        <a:rPr lang="en-US" sz="1400" kern="0">
                          <a:effectLst/>
                        </a:rPr>
                        <a:t> 3</a:t>
                      </a:r>
                      <a:r>
                        <a:rPr lang="zh-CN" sz="1400" kern="0">
                          <a:effectLst/>
                        </a:rPr>
                        <a:t>个 字符：</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MID("RUNOOB", 2, 3) AS ExtractString; -- UNO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821024052"/>
                  </a:ext>
                </a:extLst>
              </a:tr>
              <a:tr h="0">
                <a:tc>
                  <a:txBody>
                    <a:bodyPr/>
                    <a:lstStyle/>
                    <a:p>
                      <a:pPr indent="-547370">
                        <a:lnSpc>
                          <a:spcPts val="2400"/>
                        </a:lnSpc>
                      </a:pPr>
                      <a:r>
                        <a:rPr lang="en-US" sz="1400" kern="0">
                          <a:effectLst/>
                        </a:rPr>
                        <a:t>POSITION(s1 IN 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dirty="0">
                          <a:effectLst/>
                        </a:rPr>
                        <a:t>从字符串</a:t>
                      </a:r>
                      <a:r>
                        <a:rPr lang="en-US" sz="1400" kern="0" dirty="0">
                          <a:effectLst/>
                        </a:rPr>
                        <a:t> s </a:t>
                      </a:r>
                      <a:r>
                        <a:rPr lang="zh-CN" sz="1400" kern="0" dirty="0">
                          <a:effectLst/>
                        </a:rPr>
                        <a:t>中获取</a:t>
                      </a:r>
                      <a:r>
                        <a:rPr lang="en-US" sz="1400" kern="0" dirty="0">
                          <a:effectLst/>
                        </a:rPr>
                        <a:t> s1 </a:t>
                      </a:r>
                      <a:r>
                        <a:rPr lang="zh-CN" sz="1400" kern="0" dirty="0">
                          <a:effectLst/>
                        </a:rPr>
                        <a:t>的开始位置</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返回字符串</a:t>
                      </a:r>
                      <a:r>
                        <a:rPr lang="en-US" sz="1400" kern="0">
                          <a:effectLst/>
                        </a:rPr>
                        <a:t> abc </a:t>
                      </a:r>
                      <a:r>
                        <a:rPr lang="zh-CN" sz="1400" kern="0">
                          <a:effectLst/>
                        </a:rPr>
                        <a:t>中</a:t>
                      </a:r>
                      <a:r>
                        <a:rPr lang="en-US" sz="1400" kern="0">
                          <a:effectLst/>
                        </a:rPr>
                        <a:t> b </a:t>
                      </a:r>
                      <a:r>
                        <a:rPr lang="zh-CN" sz="1400" kern="0">
                          <a:effectLst/>
                        </a:rPr>
                        <a:t>的位置：</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POSITION('b' in 'abc') -- 2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572430940"/>
                  </a:ext>
                </a:extLst>
              </a:tr>
              <a:tr h="0">
                <a:tc>
                  <a:txBody>
                    <a:bodyPr/>
                    <a:lstStyle/>
                    <a:p>
                      <a:pPr indent="-547370">
                        <a:lnSpc>
                          <a:spcPts val="2400"/>
                        </a:lnSpc>
                      </a:pPr>
                      <a:r>
                        <a:rPr lang="en-US" sz="1400" kern="0">
                          <a:effectLst/>
                        </a:rPr>
                        <a:t>REPLACE(s,s1,s2)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a:t>
                      </a:r>
                      <a:r>
                        <a:rPr lang="en-US" sz="1400" kern="0">
                          <a:effectLst/>
                        </a:rPr>
                        <a:t> s2 </a:t>
                      </a:r>
                      <a:r>
                        <a:rPr lang="zh-CN" sz="1400" kern="0">
                          <a:effectLst/>
                        </a:rPr>
                        <a:t>替代字符串</a:t>
                      </a:r>
                      <a:r>
                        <a:rPr lang="en-US" sz="1400" kern="0">
                          <a:effectLst/>
                        </a:rPr>
                        <a:t> s </a:t>
                      </a:r>
                      <a:r>
                        <a:rPr lang="zh-CN" sz="1400" kern="0">
                          <a:effectLst/>
                        </a:rPr>
                        <a:t>中的字符串</a:t>
                      </a:r>
                      <a:r>
                        <a:rPr lang="en-US" sz="1400" kern="0">
                          <a:effectLst/>
                        </a:rPr>
                        <a:t> s1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abc </a:t>
                      </a:r>
                      <a:r>
                        <a:rPr lang="zh-CN" sz="1400" kern="0">
                          <a:effectLst/>
                        </a:rPr>
                        <a:t>中的字符</a:t>
                      </a:r>
                      <a:r>
                        <a:rPr lang="en-US" sz="1400" kern="0">
                          <a:effectLst/>
                        </a:rPr>
                        <a:t> a </a:t>
                      </a:r>
                      <a:r>
                        <a:rPr lang="zh-CN" sz="1400" kern="0">
                          <a:effectLst/>
                        </a:rPr>
                        <a:t>替换为字符</a:t>
                      </a:r>
                      <a:r>
                        <a:rPr lang="en-US" sz="1400" kern="0">
                          <a:effectLst/>
                        </a:rPr>
                        <a:t> x</a:t>
                      </a:r>
                      <a:r>
                        <a:rPr lang="zh-CN" sz="1400" kern="0">
                          <a:effectLst/>
                        </a:rPr>
                        <a:t>：</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REPLACE('abc','a','x') --xbc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126156"/>
                  </a:ext>
                </a:extLst>
              </a:tr>
              <a:tr h="0">
                <a:tc>
                  <a:txBody>
                    <a:bodyPr/>
                    <a:lstStyle/>
                    <a:p>
                      <a:pPr indent="-547370">
                        <a:lnSpc>
                          <a:spcPts val="2400"/>
                        </a:lnSpc>
                      </a:pPr>
                      <a:r>
                        <a:rPr lang="en-US" sz="1400" kern="0">
                          <a:effectLst/>
                        </a:rPr>
                        <a:t>REVERSE(s)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a:t>
                      </a:r>
                      <a:r>
                        <a:rPr lang="en-US" sz="1400" kern="0">
                          <a:effectLst/>
                        </a:rPr>
                        <a:t>s</a:t>
                      </a:r>
                      <a:r>
                        <a:rPr lang="zh-CN" sz="1400" kern="0">
                          <a:effectLst/>
                        </a:rPr>
                        <a:t>的顺序反过来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dirty="0">
                          <a:effectLst/>
                        </a:rPr>
                        <a:t>将字符串</a:t>
                      </a:r>
                      <a:r>
                        <a:rPr lang="en-US" sz="1400" kern="0" dirty="0">
                          <a:effectLst/>
                        </a:rPr>
                        <a:t> </a:t>
                      </a:r>
                      <a:r>
                        <a:rPr lang="en-US" sz="1400" kern="0" dirty="0" err="1">
                          <a:effectLst/>
                        </a:rPr>
                        <a:t>abc</a:t>
                      </a:r>
                      <a:r>
                        <a:rPr lang="en-US" sz="1400" kern="0" dirty="0">
                          <a:effectLst/>
                        </a:rPr>
                        <a:t> </a:t>
                      </a:r>
                      <a:r>
                        <a:rPr lang="zh-CN" sz="1400" kern="0" dirty="0">
                          <a:effectLst/>
                        </a:rPr>
                        <a:t>的顺序反过来：</a:t>
                      </a:r>
                      <a:endParaRPr lang="zh-CN" sz="1400" kern="100" dirty="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dirty="0">
                          <a:effectLst/>
                        </a:rPr>
                        <a:t>SELECT REVERSE('</a:t>
                      </a:r>
                      <a:r>
                        <a:rPr lang="en-US" sz="1400" kern="0" dirty="0" err="1">
                          <a:effectLst/>
                        </a:rPr>
                        <a:t>abc</a:t>
                      </a:r>
                      <a:r>
                        <a:rPr lang="en-US" sz="1400" kern="0" dirty="0">
                          <a:effectLst/>
                        </a:rPr>
                        <a:t>') -- cba</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149693621"/>
                  </a:ext>
                </a:extLst>
              </a:tr>
            </a:tbl>
          </a:graphicData>
        </a:graphic>
      </p:graphicFrame>
    </p:spTree>
    <p:extLst>
      <p:ext uri="{BB962C8B-B14F-4D97-AF65-F5344CB8AC3E}">
        <p14:creationId xmlns:p14="http://schemas.microsoft.com/office/powerpoint/2010/main" val="218074768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961F1EB9-7A8D-4F13-9EC3-D6452F2103A5}"/>
              </a:ext>
            </a:extLst>
          </p:cNvPr>
          <p:cNvGraphicFramePr>
            <a:graphicFrameLocks noGrp="1"/>
          </p:cNvGraphicFramePr>
          <p:nvPr>
            <p:extLst>
              <p:ext uri="{D42A27DB-BD31-4B8C-83A1-F6EECF244321}">
                <p14:modId xmlns:p14="http://schemas.microsoft.com/office/powerpoint/2010/main" val="4232851767"/>
              </p:ext>
            </p:extLst>
          </p:nvPr>
        </p:nvGraphicFramePr>
        <p:xfrm>
          <a:off x="517526" y="1541341"/>
          <a:ext cx="11156947" cy="4307198"/>
        </p:xfrm>
        <a:graphic>
          <a:graphicData uri="http://schemas.openxmlformats.org/drawingml/2006/table">
            <a:tbl>
              <a:tblPr firstRow="1" firstCol="1" bandRow="1">
                <a:tableStyleId>{5C22544A-7EE6-4342-B048-85BDC9FD1C3A}</a:tableStyleId>
              </a:tblPr>
              <a:tblGrid>
                <a:gridCol w="3501050">
                  <a:extLst>
                    <a:ext uri="{9D8B030D-6E8A-4147-A177-3AD203B41FA5}">
                      <a16:colId xmlns:a16="http://schemas.microsoft.com/office/drawing/2014/main" val="3190706812"/>
                    </a:ext>
                  </a:extLst>
                </a:gridCol>
                <a:gridCol w="4304350">
                  <a:extLst>
                    <a:ext uri="{9D8B030D-6E8A-4147-A177-3AD203B41FA5}">
                      <a16:colId xmlns:a16="http://schemas.microsoft.com/office/drawing/2014/main" val="1753382000"/>
                    </a:ext>
                  </a:extLst>
                </a:gridCol>
                <a:gridCol w="3351547">
                  <a:extLst>
                    <a:ext uri="{9D8B030D-6E8A-4147-A177-3AD203B41FA5}">
                      <a16:colId xmlns:a16="http://schemas.microsoft.com/office/drawing/2014/main" val="1120527103"/>
                    </a:ext>
                  </a:extLst>
                </a:gridCol>
              </a:tblGrid>
              <a:tr h="236607">
                <a:tc>
                  <a:txBody>
                    <a:bodyPr/>
                    <a:lstStyle/>
                    <a:p>
                      <a:pPr indent="-547370"/>
                      <a:r>
                        <a:rPr lang="zh-CN" sz="1200" kern="0">
                          <a:effectLst/>
                        </a:rPr>
                        <a:t>函数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2838378619"/>
                  </a:ext>
                </a:extLst>
              </a:tr>
              <a:tr h="612738">
                <a:tc>
                  <a:txBody>
                    <a:bodyPr/>
                    <a:lstStyle/>
                    <a:p>
                      <a:pPr indent="-547370">
                        <a:lnSpc>
                          <a:spcPts val="2400"/>
                        </a:lnSpc>
                      </a:pPr>
                      <a:r>
                        <a:rPr lang="en-US" sz="1200" kern="0">
                          <a:effectLst/>
                        </a:rPr>
                        <a:t>RIGHT(s,n)</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返回字符串</a:t>
                      </a:r>
                      <a:r>
                        <a:rPr lang="en-US" sz="1200" kern="0">
                          <a:effectLst/>
                        </a:rPr>
                        <a:t> s </a:t>
                      </a:r>
                      <a:r>
                        <a:rPr lang="zh-CN" sz="1200" kern="0">
                          <a:effectLst/>
                        </a:rPr>
                        <a:t>的后</a:t>
                      </a:r>
                      <a:r>
                        <a:rPr lang="en-US" sz="1200" kern="0">
                          <a:effectLst/>
                        </a:rPr>
                        <a:t> n </a:t>
                      </a:r>
                      <a:r>
                        <a:rPr lang="zh-CN" sz="1200" kern="0">
                          <a:effectLst/>
                        </a:rPr>
                        <a:t>个字符</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返回字符串</a:t>
                      </a:r>
                      <a:r>
                        <a:rPr lang="en-US" sz="1200" kern="0">
                          <a:effectLst/>
                        </a:rPr>
                        <a:t> runoob </a:t>
                      </a:r>
                      <a:r>
                        <a:rPr lang="zh-CN" sz="1200" kern="0">
                          <a:effectLst/>
                        </a:rPr>
                        <a:t>的后两个字符：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RIGHT('runoob',2) -- ob</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57990784"/>
                  </a:ext>
                </a:extLst>
              </a:tr>
              <a:tr h="800522">
                <a:tc>
                  <a:txBody>
                    <a:bodyPr/>
                    <a:lstStyle/>
                    <a:p>
                      <a:pPr indent="-547370">
                        <a:lnSpc>
                          <a:spcPts val="2400"/>
                        </a:lnSpc>
                      </a:pPr>
                      <a:r>
                        <a:rPr lang="en-US" sz="1200" kern="0">
                          <a:effectLst/>
                        </a:rPr>
                        <a:t>RTRIM(s)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去掉字符串</a:t>
                      </a:r>
                      <a:r>
                        <a:rPr lang="en-US" sz="1200" kern="0">
                          <a:effectLst/>
                        </a:rPr>
                        <a:t> s </a:t>
                      </a:r>
                      <a:r>
                        <a:rPr lang="zh-CN" sz="1200" kern="0">
                          <a:effectLst/>
                        </a:rPr>
                        <a:t>结尾处的空格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去掉字符串</a:t>
                      </a:r>
                      <a:r>
                        <a:rPr lang="en-US" sz="1200" kern="0">
                          <a:effectLst/>
                        </a:rPr>
                        <a:t> RUNOOB </a:t>
                      </a:r>
                      <a:r>
                        <a:rPr lang="zh-CN" sz="1200" kern="0">
                          <a:effectLst/>
                        </a:rPr>
                        <a:t>的末尾空格：</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RTRIM("RUNOOB     ") AS RightTrimmedString;   -- RUNOOB</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014159612"/>
                  </a:ext>
                </a:extLst>
              </a:tr>
              <a:tr h="694298">
                <a:tc>
                  <a:txBody>
                    <a:bodyPr/>
                    <a:lstStyle/>
                    <a:p>
                      <a:pPr indent="-547370">
                        <a:lnSpc>
                          <a:spcPts val="2400"/>
                        </a:lnSpc>
                      </a:pPr>
                      <a:r>
                        <a:rPr lang="en-US" sz="1200" kern="0">
                          <a:effectLst/>
                        </a:rPr>
                        <a:t>STRCMP(s1,s2)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比较字符串</a:t>
                      </a:r>
                      <a:r>
                        <a:rPr lang="en-US" sz="1200" kern="0">
                          <a:effectLst/>
                        </a:rPr>
                        <a:t> s1 </a:t>
                      </a:r>
                      <a:r>
                        <a:rPr lang="zh-CN" sz="1200" kern="0">
                          <a:effectLst/>
                        </a:rPr>
                        <a:t>和</a:t>
                      </a:r>
                      <a:r>
                        <a:rPr lang="en-US" sz="1200" kern="0">
                          <a:effectLst/>
                        </a:rPr>
                        <a:t> s2</a:t>
                      </a:r>
                      <a:r>
                        <a:rPr lang="zh-CN" sz="1200" kern="0">
                          <a:effectLst/>
                        </a:rPr>
                        <a:t>，如果</a:t>
                      </a:r>
                      <a:r>
                        <a:rPr lang="en-US" sz="1200" kern="0">
                          <a:effectLst/>
                        </a:rPr>
                        <a:t> s1 </a:t>
                      </a:r>
                      <a:r>
                        <a:rPr lang="zh-CN" sz="1200" kern="0">
                          <a:effectLst/>
                        </a:rPr>
                        <a:t>与</a:t>
                      </a:r>
                      <a:r>
                        <a:rPr lang="en-US" sz="1200" kern="0">
                          <a:effectLst/>
                        </a:rPr>
                        <a:t> s2 </a:t>
                      </a:r>
                      <a:r>
                        <a:rPr lang="zh-CN" sz="1200" kern="0">
                          <a:effectLst/>
                        </a:rPr>
                        <a:t>相等返回</a:t>
                      </a:r>
                      <a:r>
                        <a:rPr lang="en-US" sz="1200" kern="0">
                          <a:effectLst/>
                        </a:rPr>
                        <a:t> 0 </a:t>
                      </a:r>
                      <a:r>
                        <a:rPr lang="zh-CN" sz="1200" kern="0">
                          <a:effectLst/>
                        </a:rPr>
                        <a:t>，如果</a:t>
                      </a:r>
                      <a:r>
                        <a:rPr lang="en-US" sz="1200" kern="0">
                          <a:effectLst/>
                        </a:rPr>
                        <a:t> s1&gt;s2 </a:t>
                      </a:r>
                      <a:r>
                        <a:rPr lang="zh-CN" sz="1200" kern="0">
                          <a:effectLst/>
                        </a:rPr>
                        <a:t>返回</a:t>
                      </a:r>
                      <a:r>
                        <a:rPr lang="en-US" sz="1200" kern="0">
                          <a:effectLst/>
                        </a:rPr>
                        <a:t> 1</a:t>
                      </a:r>
                      <a:r>
                        <a:rPr lang="zh-CN" sz="1200" kern="0">
                          <a:effectLst/>
                        </a:rPr>
                        <a:t>，如果</a:t>
                      </a:r>
                      <a:r>
                        <a:rPr lang="en-US" sz="1200" kern="0">
                          <a:effectLst/>
                        </a:rPr>
                        <a:t> s1&lt;s2 </a:t>
                      </a:r>
                      <a:r>
                        <a:rPr lang="zh-CN" sz="1200" kern="0">
                          <a:effectLst/>
                        </a:rPr>
                        <a:t>返回</a:t>
                      </a:r>
                      <a:r>
                        <a:rPr lang="en-US" sz="1200" kern="0">
                          <a:effectLst/>
                        </a:rPr>
                        <a:t> -1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比较字符串：</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STRCMP("runoob", "runoob");  -- 0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899388414"/>
                  </a:ext>
                </a:extLst>
              </a:tr>
              <a:tr h="1100975">
                <a:tc>
                  <a:txBody>
                    <a:bodyPr/>
                    <a:lstStyle/>
                    <a:p>
                      <a:pPr indent="-547370">
                        <a:lnSpc>
                          <a:spcPts val="2400"/>
                        </a:lnSpc>
                      </a:pPr>
                      <a:r>
                        <a:rPr lang="en-US" sz="1200" kern="0">
                          <a:effectLst/>
                        </a:rPr>
                        <a:t>SUBSTR(s, start, length)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从字符串</a:t>
                      </a:r>
                      <a:r>
                        <a:rPr lang="en-US" sz="1200" kern="0">
                          <a:effectLst/>
                        </a:rPr>
                        <a:t> s </a:t>
                      </a:r>
                      <a:r>
                        <a:rPr lang="zh-CN" sz="1200" kern="0">
                          <a:effectLst/>
                        </a:rPr>
                        <a:t>的</a:t>
                      </a:r>
                      <a:r>
                        <a:rPr lang="en-US" sz="1200" kern="0">
                          <a:effectLst/>
                        </a:rPr>
                        <a:t> start </a:t>
                      </a:r>
                      <a:r>
                        <a:rPr lang="zh-CN" sz="1200" kern="0">
                          <a:effectLst/>
                        </a:rPr>
                        <a:t>位置截取长度为</a:t>
                      </a:r>
                      <a:r>
                        <a:rPr lang="en-US" sz="1200" kern="0">
                          <a:effectLst/>
                        </a:rPr>
                        <a:t> length </a:t>
                      </a:r>
                      <a:r>
                        <a:rPr lang="zh-CN" sz="1200" kern="0">
                          <a:effectLst/>
                        </a:rPr>
                        <a:t>的子字符串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从字符串</a:t>
                      </a:r>
                      <a:r>
                        <a:rPr lang="en-US" sz="1200" kern="0">
                          <a:effectLst/>
                        </a:rPr>
                        <a:t> RUNOOB </a:t>
                      </a:r>
                      <a:r>
                        <a:rPr lang="zh-CN" sz="1200" kern="0">
                          <a:effectLst/>
                        </a:rPr>
                        <a:t>中的第</a:t>
                      </a:r>
                      <a:r>
                        <a:rPr lang="en-US" sz="1200" kern="0">
                          <a:effectLst/>
                        </a:rPr>
                        <a:t> 2 </a:t>
                      </a:r>
                      <a:r>
                        <a:rPr lang="zh-CN" sz="1200" kern="0">
                          <a:effectLst/>
                        </a:rPr>
                        <a:t>个位置截取</a:t>
                      </a:r>
                      <a:r>
                        <a:rPr lang="en-US" sz="1200" kern="0">
                          <a:effectLst/>
                        </a:rPr>
                        <a:t> 3</a:t>
                      </a:r>
                      <a:r>
                        <a:rPr lang="zh-CN" sz="1200" kern="0">
                          <a:effectLst/>
                        </a:rPr>
                        <a:t>个 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SUBSTR("RUNOOB", 2, 3) AS ExtractString; -- UNO</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29135997"/>
                  </a:ext>
                </a:extLst>
              </a:tr>
              <a:tr h="828147">
                <a:tc>
                  <a:txBody>
                    <a:bodyPr/>
                    <a:lstStyle/>
                    <a:p>
                      <a:pPr indent="-547370">
                        <a:lnSpc>
                          <a:spcPts val="2400"/>
                        </a:lnSpc>
                      </a:pPr>
                      <a:r>
                        <a:rPr lang="en-US" sz="1200" kern="0">
                          <a:effectLst/>
                        </a:rPr>
                        <a:t>SUBSTRING(s, start, length)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从字符串</a:t>
                      </a:r>
                      <a:r>
                        <a:rPr lang="en-US" sz="1200" kern="0">
                          <a:effectLst/>
                        </a:rPr>
                        <a:t> s </a:t>
                      </a:r>
                      <a:r>
                        <a:rPr lang="zh-CN" sz="1200" kern="0">
                          <a:effectLst/>
                        </a:rPr>
                        <a:t>的</a:t>
                      </a:r>
                      <a:r>
                        <a:rPr lang="en-US" sz="1200" kern="0">
                          <a:effectLst/>
                        </a:rPr>
                        <a:t> start </a:t>
                      </a:r>
                      <a:r>
                        <a:rPr lang="zh-CN" sz="1200" kern="0">
                          <a:effectLst/>
                        </a:rPr>
                        <a:t>位置截取长度为</a:t>
                      </a:r>
                      <a:r>
                        <a:rPr lang="en-US" sz="1200" kern="0">
                          <a:effectLst/>
                        </a:rPr>
                        <a:t> length </a:t>
                      </a:r>
                      <a:r>
                        <a:rPr lang="zh-CN" sz="1200" kern="0">
                          <a:effectLst/>
                        </a:rPr>
                        <a:t>的子字符串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从字符串</a:t>
                      </a:r>
                      <a:r>
                        <a:rPr lang="en-US" sz="1200" kern="0">
                          <a:effectLst/>
                        </a:rPr>
                        <a:t> RUNOOB </a:t>
                      </a:r>
                      <a:r>
                        <a:rPr lang="zh-CN" sz="1200" kern="0">
                          <a:effectLst/>
                        </a:rPr>
                        <a:t>中的第</a:t>
                      </a:r>
                      <a:r>
                        <a:rPr lang="en-US" sz="1200" kern="0">
                          <a:effectLst/>
                        </a:rPr>
                        <a:t> 2 </a:t>
                      </a:r>
                      <a:r>
                        <a:rPr lang="zh-CN" sz="1200" kern="0">
                          <a:effectLst/>
                        </a:rPr>
                        <a:t>个位置截取</a:t>
                      </a:r>
                      <a:r>
                        <a:rPr lang="en-US" sz="1200" kern="0">
                          <a:effectLst/>
                        </a:rPr>
                        <a:t> 3</a:t>
                      </a:r>
                      <a:r>
                        <a:rPr lang="zh-CN" sz="1200" kern="0">
                          <a:effectLst/>
                        </a:rPr>
                        <a:t>个 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SUBSTRING("RUNOOB", 2, 3) AS ExtractString; -- UNO</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247068013"/>
                  </a:ext>
                </a:extLst>
              </a:tr>
            </a:tbl>
          </a:graphicData>
        </a:graphic>
      </p:graphicFrame>
    </p:spTree>
    <p:extLst>
      <p:ext uri="{BB962C8B-B14F-4D97-AF65-F5344CB8AC3E}">
        <p14:creationId xmlns:p14="http://schemas.microsoft.com/office/powerpoint/2010/main" val="12637699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C6F234FF-2491-4E00-9311-90486417A310}"/>
              </a:ext>
            </a:extLst>
          </p:cNvPr>
          <p:cNvGraphicFramePr>
            <a:graphicFrameLocks noGrp="1"/>
          </p:cNvGraphicFramePr>
          <p:nvPr>
            <p:extLst>
              <p:ext uri="{D42A27DB-BD31-4B8C-83A1-F6EECF244321}">
                <p14:modId xmlns:p14="http://schemas.microsoft.com/office/powerpoint/2010/main" val="3341849844"/>
              </p:ext>
            </p:extLst>
          </p:nvPr>
        </p:nvGraphicFramePr>
        <p:xfrm>
          <a:off x="822299" y="1618090"/>
          <a:ext cx="10293626" cy="4712199"/>
        </p:xfrm>
        <a:graphic>
          <a:graphicData uri="http://schemas.openxmlformats.org/drawingml/2006/table">
            <a:tbl>
              <a:tblPr firstRow="1" firstCol="1" bandRow="1">
                <a:tableStyleId>{5C22544A-7EE6-4342-B048-85BDC9FD1C3A}</a:tableStyleId>
              </a:tblPr>
              <a:tblGrid>
                <a:gridCol w="3230140">
                  <a:extLst>
                    <a:ext uri="{9D8B030D-6E8A-4147-A177-3AD203B41FA5}">
                      <a16:colId xmlns:a16="http://schemas.microsoft.com/office/drawing/2014/main" val="2245673922"/>
                    </a:ext>
                  </a:extLst>
                </a:gridCol>
                <a:gridCol w="3971281">
                  <a:extLst>
                    <a:ext uri="{9D8B030D-6E8A-4147-A177-3AD203B41FA5}">
                      <a16:colId xmlns:a16="http://schemas.microsoft.com/office/drawing/2014/main" val="3682703518"/>
                    </a:ext>
                  </a:extLst>
                </a:gridCol>
                <a:gridCol w="3092205">
                  <a:extLst>
                    <a:ext uri="{9D8B030D-6E8A-4147-A177-3AD203B41FA5}">
                      <a16:colId xmlns:a16="http://schemas.microsoft.com/office/drawing/2014/main" val="1278702364"/>
                    </a:ext>
                  </a:extLst>
                </a:gridCol>
              </a:tblGrid>
              <a:tr h="302269">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3862854748"/>
                  </a:ext>
                </a:extLst>
              </a:tr>
              <a:tr h="881986">
                <a:tc>
                  <a:txBody>
                    <a:bodyPr/>
                    <a:lstStyle/>
                    <a:p>
                      <a:pPr indent="-547370">
                        <a:lnSpc>
                          <a:spcPts val="2400"/>
                        </a:lnSpc>
                      </a:pPr>
                      <a:r>
                        <a:rPr lang="en-US" sz="1400" kern="0">
                          <a:effectLst/>
                        </a:rPr>
                        <a:t>TRIM(s)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去掉字符串</a:t>
                      </a:r>
                      <a:r>
                        <a:rPr lang="en-US" sz="1400" kern="0">
                          <a:effectLst/>
                        </a:rPr>
                        <a:t> s </a:t>
                      </a:r>
                      <a:r>
                        <a:rPr lang="zh-CN" sz="1400" kern="0">
                          <a:effectLst/>
                        </a:rPr>
                        <a:t>开始和结尾处的空格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去掉字符串</a:t>
                      </a:r>
                      <a:r>
                        <a:rPr lang="en-US" sz="1400" kern="0">
                          <a:effectLst/>
                        </a:rPr>
                        <a:t> RUNOOB </a:t>
                      </a:r>
                      <a:r>
                        <a:rPr lang="zh-CN" sz="1400" kern="0">
                          <a:effectLst/>
                        </a:rPr>
                        <a:t>的首尾空格：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TRIM('    RUNOOB    ') AS TrimmedString;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195802694"/>
                  </a:ext>
                </a:extLst>
              </a:tr>
              <a:tr h="881986">
                <a:tc>
                  <a:txBody>
                    <a:bodyPr/>
                    <a:lstStyle/>
                    <a:p>
                      <a:pPr indent="-547370">
                        <a:lnSpc>
                          <a:spcPts val="2400"/>
                        </a:lnSpc>
                      </a:pPr>
                      <a:r>
                        <a:rPr lang="en-US" sz="1400" kern="0">
                          <a:effectLst/>
                        </a:rPr>
                        <a:t>UCASE(s)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将字符串转换为大写</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runoob </a:t>
                      </a:r>
                      <a:r>
                        <a:rPr lang="zh-CN" sz="1400" kern="0">
                          <a:effectLst/>
                        </a:rPr>
                        <a:t>转换为大写：</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UCASE("runoob"); --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092459695"/>
                  </a:ext>
                </a:extLst>
              </a:tr>
              <a:tr h="881986">
                <a:tc>
                  <a:txBody>
                    <a:bodyPr/>
                    <a:lstStyle/>
                    <a:p>
                      <a:pPr indent="-547370">
                        <a:lnSpc>
                          <a:spcPts val="2400"/>
                        </a:lnSpc>
                      </a:pPr>
                      <a:r>
                        <a:rPr lang="en-US" sz="1400" kern="0">
                          <a:effectLst/>
                        </a:rPr>
                        <a:t>UPPER(s)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将字符串转换为大写</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runoob </a:t>
                      </a:r>
                      <a:r>
                        <a:rPr lang="zh-CN" sz="1400" kern="0">
                          <a:effectLst/>
                        </a:rPr>
                        <a:t>转换为大写：</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UPPER("runoob"); --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029783614"/>
                  </a:ext>
                </a:extLst>
              </a:tr>
              <a:tr h="881986">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en-US" altLang="zh-CN" sz="1400">
                          <a:effectLst/>
                        </a:rPr>
                        <a:t>LCASE(s)</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zh-CN" altLang="en-US" sz="1400">
                          <a:effectLst/>
                        </a:rPr>
                        <a:t>将字符串 </a:t>
                      </a:r>
                      <a:r>
                        <a:rPr lang="en-US" altLang="zh-CN" sz="1400">
                          <a:effectLst/>
                        </a:rPr>
                        <a:t>s </a:t>
                      </a:r>
                      <a:r>
                        <a:rPr lang="zh-CN" altLang="en-US" sz="1400">
                          <a:effectLst/>
                        </a:rPr>
                        <a:t>的所有字母变成小写字母</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fontAlgn="t" latinLnBrk="1"/>
                      <a:r>
                        <a:rPr lang="zh-CN" altLang="en-US" sz="1400">
                          <a:effectLst/>
                          <a:latin typeface="Helvetica Neue"/>
                        </a:rPr>
                        <a:t>字符串 </a:t>
                      </a:r>
                      <a:r>
                        <a:rPr lang="en-US" altLang="zh-CN" sz="1400">
                          <a:effectLst/>
                          <a:latin typeface="Helvetica Neue"/>
                        </a:rPr>
                        <a:t>RUNOOB </a:t>
                      </a:r>
                      <a:r>
                        <a:rPr lang="zh-CN" altLang="en-US" sz="1400">
                          <a:effectLst/>
                          <a:latin typeface="Helvetica Neue"/>
                        </a:rPr>
                        <a:t>转换为小写：</a:t>
                      </a:r>
                    </a:p>
                    <a:p>
                      <a:pPr fontAlgn="t"/>
                      <a:r>
                        <a:rPr lang="en-US" altLang="zh-CN" sz="1400">
                          <a:solidFill>
                            <a:srgbClr val="000000"/>
                          </a:solidFill>
                          <a:effectLst/>
                        </a:rPr>
                        <a:t>SELECT LCASE</a:t>
                      </a:r>
                      <a:r>
                        <a:rPr lang="en-US" altLang="zh-CN" sz="1400">
                          <a:solidFill>
                            <a:srgbClr val="666600"/>
                          </a:solidFill>
                          <a:effectLst/>
                        </a:rPr>
                        <a:t>(</a:t>
                      </a:r>
                      <a:r>
                        <a:rPr lang="en-US" altLang="zh-CN" sz="1400">
                          <a:solidFill>
                            <a:srgbClr val="008800"/>
                          </a:solidFill>
                          <a:effectLst/>
                        </a:rPr>
                        <a:t>'RUNOOB'</a:t>
                      </a:r>
                      <a:r>
                        <a:rPr lang="en-US" altLang="zh-CN" sz="1400">
                          <a:solidFill>
                            <a:srgbClr val="666600"/>
                          </a:solidFill>
                          <a:effectLst/>
                        </a:rPr>
                        <a:t>)</a:t>
                      </a:r>
                      <a:r>
                        <a:rPr lang="en-US" altLang="zh-CN" sz="1400">
                          <a:solidFill>
                            <a:srgbClr val="000000"/>
                          </a:solidFill>
                          <a:effectLst/>
                        </a:rPr>
                        <a:t> </a:t>
                      </a:r>
                      <a:r>
                        <a:rPr lang="en-US" altLang="zh-CN" sz="1400">
                          <a:solidFill>
                            <a:srgbClr val="666600"/>
                          </a:solidFill>
                          <a:effectLst/>
                        </a:rPr>
                        <a:t>--</a:t>
                      </a:r>
                      <a:r>
                        <a:rPr lang="en-US" altLang="zh-CN" sz="1400">
                          <a:solidFill>
                            <a:srgbClr val="000000"/>
                          </a:solidFill>
                          <a:effectLst/>
                        </a:rPr>
                        <a:t> runoob</a:t>
                      </a:r>
                      <a:endParaRPr lang="en-US" altLang="zh-CN" sz="14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64811632"/>
                  </a:ext>
                </a:extLst>
              </a:tr>
              <a:tr h="881986">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en-US" altLang="zh-CN" sz="1400">
                          <a:effectLst/>
                        </a:rPr>
                        <a:t>LOWER(s)</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zh-CN" altLang="en-US" sz="1400">
                          <a:effectLst/>
                        </a:rPr>
                        <a:t>将字符串 </a:t>
                      </a:r>
                      <a:r>
                        <a:rPr lang="en-US" altLang="zh-CN" sz="1400">
                          <a:effectLst/>
                        </a:rPr>
                        <a:t>s </a:t>
                      </a:r>
                      <a:r>
                        <a:rPr lang="zh-CN" altLang="en-US" sz="1400">
                          <a:effectLst/>
                        </a:rPr>
                        <a:t>的所有字母变成小写字母</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fontAlgn="t" latinLnBrk="1"/>
                      <a:r>
                        <a:rPr lang="zh-CN" altLang="en-US" sz="1400">
                          <a:effectLst/>
                          <a:latin typeface="Helvetica Neue"/>
                        </a:rPr>
                        <a:t>字符串 </a:t>
                      </a:r>
                      <a:r>
                        <a:rPr lang="en-US" altLang="zh-CN" sz="1400">
                          <a:effectLst/>
                          <a:latin typeface="Helvetica Neue"/>
                        </a:rPr>
                        <a:t>RUNOOB </a:t>
                      </a:r>
                      <a:r>
                        <a:rPr lang="zh-CN" altLang="en-US" sz="1400">
                          <a:effectLst/>
                          <a:latin typeface="Helvetica Neue"/>
                        </a:rPr>
                        <a:t>转换为小写：</a:t>
                      </a:r>
                    </a:p>
                    <a:p>
                      <a:pPr fontAlgn="t"/>
                      <a:r>
                        <a:rPr lang="en-US" altLang="zh-CN" sz="1400">
                          <a:solidFill>
                            <a:srgbClr val="000000"/>
                          </a:solidFill>
                          <a:effectLst/>
                        </a:rPr>
                        <a:t>SELECT LOWER</a:t>
                      </a:r>
                      <a:r>
                        <a:rPr lang="en-US" altLang="zh-CN" sz="1400">
                          <a:solidFill>
                            <a:srgbClr val="666600"/>
                          </a:solidFill>
                          <a:effectLst/>
                        </a:rPr>
                        <a:t>(</a:t>
                      </a:r>
                      <a:r>
                        <a:rPr lang="en-US" altLang="zh-CN" sz="1400">
                          <a:solidFill>
                            <a:srgbClr val="008800"/>
                          </a:solidFill>
                          <a:effectLst/>
                        </a:rPr>
                        <a:t>'RUNOOB'</a:t>
                      </a:r>
                      <a:r>
                        <a:rPr lang="en-US" altLang="zh-CN" sz="1400">
                          <a:solidFill>
                            <a:srgbClr val="666600"/>
                          </a:solidFill>
                          <a:effectLst/>
                        </a:rPr>
                        <a:t>)</a:t>
                      </a:r>
                      <a:r>
                        <a:rPr lang="en-US" altLang="zh-CN" sz="1400">
                          <a:solidFill>
                            <a:srgbClr val="000000"/>
                          </a:solidFill>
                          <a:effectLst/>
                        </a:rPr>
                        <a:t> </a:t>
                      </a:r>
                      <a:r>
                        <a:rPr lang="en-US" altLang="zh-CN" sz="1400">
                          <a:solidFill>
                            <a:srgbClr val="666600"/>
                          </a:solidFill>
                          <a:effectLst/>
                        </a:rPr>
                        <a:t>--</a:t>
                      </a:r>
                      <a:r>
                        <a:rPr lang="en-US" altLang="zh-CN" sz="1400">
                          <a:solidFill>
                            <a:srgbClr val="000000"/>
                          </a:solidFill>
                          <a:effectLst/>
                        </a:rPr>
                        <a:t> runoob</a:t>
                      </a:r>
                      <a:endParaRPr lang="en-US" altLang="zh-CN" sz="14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072119570"/>
                  </a:ext>
                </a:extLst>
              </a:tr>
            </a:tbl>
          </a:graphicData>
        </a:graphic>
      </p:graphicFrame>
    </p:spTree>
    <p:extLst>
      <p:ext uri="{BB962C8B-B14F-4D97-AF65-F5344CB8AC3E}">
        <p14:creationId xmlns:p14="http://schemas.microsoft.com/office/powerpoint/2010/main" val="14928789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12FE6FB1-DFD6-4A15-9F36-6B2F1C05EA84}"/>
              </a:ext>
            </a:extLst>
          </p:cNvPr>
          <p:cNvGraphicFramePr>
            <a:graphicFrameLocks noGrp="1"/>
          </p:cNvGraphicFramePr>
          <p:nvPr>
            <p:extLst>
              <p:ext uri="{D42A27DB-BD31-4B8C-83A1-F6EECF244321}">
                <p14:modId xmlns:p14="http://schemas.microsoft.com/office/powerpoint/2010/main" val="4037764682"/>
              </p:ext>
            </p:extLst>
          </p:nvPr>
        </p:nvGraphicFramePr>
        <p:xfrm>
          <a:off x="721200" y="1409400"/>
          <a:ext cx="10858500" cy="4937080"/>
        </p:xfrm>
        <a:graphic>
          <a:graphicData uri="http://schemas.openxmlformats.org/drawingml/2006/table">
            <a:tbl>
              <a:tblPr firstRow="1" firstCol="1" bandRow="1">
                <a:tableStyleId>{5C22544A-7EE6-4342-B048-85BDC9FD1C3A}</a:tableStyleId>
              </a:tblPr>
              <a:tblGrid>
                <a:gridCol w="3619500">
                  <a:extLst>
                    <a:ext uri="{9D8B030D-6E8A-4147-A177-3AD203B41FA5}">
                      <a16:colId xmlns:a16="http://schemas.microsoft.com/office/drawing/2014/main" val="871275813"/>
                    </a:ext>
                  </a:extLst>
                </a:gridCol>
                <a:gridCol w="3619500">
                  <a:extLst>
                    <a:ext uri="{9D8B030D-6E8A-4147-A177-3AD203B41FA5}">
                      <a16:colId xmlns:a16="http://schemas.microsoft.com/office/drawing/2014/main" val="3476232646"/>
                    </a:ext>
                  </a:extLst>
                </a:gridCol>
                <a:gridCol w="3619500">
                  <a:extLst>
                    <a:ext uri="{9D8B030D-6E8A-4147-A177-3AD203B41FA5}">
                      <a16:colId xmlns:a16="http://schemas.microsoft.com/office/drawing/2014/main" val="3446906993"/>
                    </a:ext>
                  </a:extLst>
                </a:gridCol>
              </a:tblGrid>
              <a:tr h="414269">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1284627745"/>
                  </a:ext>
                </a:extLst>
              </a:tr>
              <a:tr h="782466">
                <a:tc>
                  <a:txBody>
                    <a:bodyPr/>
                    <a:lstStyle/>
                    <a:p>
                      <a:pPr indent="-547370">
                        <a:lnSpc>
                          <a:spcPts val="2400"/>
                        </a:lnSpc>
                      </a:pPr>
                      <a:r>
                        <a:rPr lang="en-US" sz="1400" kern="0">
                          <a:effectLst/>
                        </a:rPr>
                        <a:t>UNIX_TIMESTAMP()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a:t>
                      </a:r>
                      <a:r>
                        <a:rPr lang="zh-CN" sz="1400" kern="100">
                          <a:effectLst/>
                        </a:rPr>
                        <a:t>从</a:t>
                      </a:r>
                      <a:r>
                        <a:rPr lang="en-US" sz="1400" kern="100">
                          <a:effectLst/>
                        </a:rPr>
                        <a:t>1970-01-01 00:00:00</a:t>
                      </a:r>
                      <a:r>
                        <a:rPr lang="zh-CN" sz="1400" kern="100">
                          <a:effectLst/>
                        </a:rPr>
                        <a:t>到当前毫秒值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UNIX_TIMESTAMP() -&gt; 1632729059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934520104"/>
                  </a:ext>
                </a:extLst>
              </a:tr>
              <a:tr h="782466">
                <a:tc>
                  <a:txBody>
                    <a:bodyPr/>
                    <a:lstStyle/>
                    <a:p>
                      <a:pPr indent="-547370">
                        <a:lnSpc>
                          <a:spcPts val="2400"/>
                        </a:lnSpc>
                      </a:pPr>
                      <a:r>
                        <a:rPr lang="en-US" sz="1400" kern="0">
                          <a:effectLst/>
                        </a:rPr>
                        <a:t>UNIX_TIMESTAMP(</a:t>
                      </a:r>
                      <a:r>
                        <a:rPr lang="en-US" altLang="zh-CN" sz="1400" kern="0">
                          <a:effectLst/>
                        </a:rPr>
                        <a:t>DATE_STRING</a:t>
                      </a: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将制定日期转为毫秒值时间戳</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UNIX_TIMESTAMP('2011-12-07 13:01:03');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611900415"/>
                  </a:ext>
                </a:extLst>
              </a:tr>
              <a:tr h="992235">
                <a:tc>
                  <a:txBody>
                    <a:bodyPr/>
                    <a:lstStyle/>
                    <a:p>
                      <a:pPr indent="-547370">
                        <a:lnSpc>
                          <a:spcPts val="2400"/>
                        </a:lnSpc>
                      </a:pPr>
                      <a:r>
                        <a:rPr lang="en-US" sz="1400" kern="0">
                          <a:effectLst/>
                        </a:rPr>
                        <a:t>FROM_UNIXTIME(BIGINT UNIXTIME[, STRING FORMAT])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将毫秒值时间戳转为指定格式日期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FROM_UNIXTIME(1598079966,'%Y-%m-%d %H:%i:%s'); (1598079966,'%Y-%m-%d %H:%i:%s'); -&gt;</a:t>
                      </a:r>
                      <a:r>
                        <a:rPr lang="en-US" sz="1400" kern="100">
                          <a:effectLst/>
                        </a:rPr>
                        <a:t> </a:t>
                      </a:r>
                      <a:r>
                        <a:rPr lang="en-US" sz="1400" kern="0">
                          <a:effectLst/>
                        </a:rPr>
                        <a:t>2020-08-22 15-06-06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056361424"/>
                  </a:ext>
                </a:extLst>
              </a:tr>
              <a:tr h="982822">
                <a:tc>
                  <a:txBody>
                    <a:bodyPr/>
                    <a:lstStyle/>
                    <a:p>
                      <a:pPr indent="-547370">
                        <a:lnSpc>
                          <a:spcPts val="2400"/>
                        </a:lnSpc>
                      </a:pPr>
                      <a:r>
                        <a:rPr lang="en-US" sz="1400" kern="0">
                          <a:effectLst/>
                        </a:rPr>
                        <a:t>CURDATE()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277485537"/>
                  </a:ext>
                </a:extLst>
              </a:tr>
              <a:tr h="982822">
                <a:tc>
                  <a:txBody>
                    <a:bodyPr/>
                    <a:lstStyle/>
                    <a:p>
                      <a:pPr indent="-547370">
                        <a:lnSpc>
                          <a:spcPts val="2400"/>
                        </a:lnSpc>
                      </a:pPr>
                      <a:r>
                        <a:rPr lang="en-US" sz="1400" kern="0">
                          <a:effectLst/>
                        </a:rPr>
                        <a:t>CURRENT_DATE()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64571775"/>
                  </a:ext>
                </a:extLst>
              </a:tr>
            </a:tbl>
          </a:graphicData>
        </a:graphic>
      </p:graphicFrame>
    </p:spTree>
    <p:extLst>
      <p:ext uri="{BB962C8B-B14F-4D97-AF65-F5344CB8AC3E}">
        <p14:creationId xmlns:p14="http://schemas.microsoft.com/office/powerpoint/2010/main" val="15385348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DD637013-0F26-449D-B59D-344426A28058}"/>
              </a:ext>
            </a:extLst>
          </p:cNvPr>
          <p:cNvGraphicFramePr>
            <a:graphicFrameLocks noGrp="1"/>
          </p:cNvGraphicFramePr>
          <p:nvPr>
            <p:extLst>
              <p:ext uri="{D42A27DB-BD31-4B8C-83A1-F6EECF244321}">
                <p14:modId xmlns:p14="http://schemas.microsoft.com/office/powerpoint/2010/main" val="311683927"/>
              </p:ext>
            </p:extLst>
          </p:nvPr>
        </p:nvGraphicFramePr>
        <p:xfrm>
          <a:off x="928735" y="1522458"/>
          <a:ext cx="10650648" cy="4593770"/>
        </p:xfrm>
        <a:graphic>
          <a:graphicData uri="http://schemas.openxmlformats.org/drawingml/2006/table">
            <a:tbl>
              <a:tblPr firstRow="1" firstCol="1" bandRow="1">
                <a:tableStyleId>{5C22544A-7EE6-4342-B048-85BDC9FD1C3A}</a:tableStyleId>
              </a:tblPr>
              <a:tblGrid>
                <a:gridCol w="3550216">
                  <a:extLst>
                    <a:ext uri="{9D8B030D-6E8A-4147-A177-3AD203B41FA5}">
                      <a16:colId xmlns:a16="http://schemas.microsoft.com/office/drawing/2014/main" val="3532245042"/>
                    </a:ext>
                  </a:extLst>
                </a:gridCol>
                <a:gridCol w="3550216">
                  <a:extLst>
                    <a:ext uri="{9D8B030D-6E8A-4147-A177-3AD203B41FA5}">
                      <a16:colId xmlns:a16="http://schemas.microsoft.com/office/drawing/2014/main" val="3099455372"/>
                    </a:ext>
                  </a:extLst>
                </a:gridCol>
                <a:gridCol w="3550216">
                  <a:extLst>
                    <a:ext uri="{9D8B030D-6E8A-4147-A177-3AD203B41FA5}">
                      <a16:colId xmlns:a16="http://schemas.microsoft.com/office/drawing/2014/main" val="2150233867"/>
                    </a:ext>
                  </a:extLst>
                </a:gridCol>
              </a:tblGrid>
              <a:tr h="357155">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2475514084"/>
                  </a:ext>
                </a:extLst>
              </a:tr>
              <a:tr h="847323">
                <a:tc>
                  <a:txBody>
                    <a:bodyPr/>
                    <a:lstStyle/>
                    <a:p>
                      <a:pPr indent="-547370">
                        <a:lnSpc>
                          <a:spcPts val="2400"/>
                        </a:lnSpc>
                      </a:pPr>
                      <a:r>
                        <a:rPr lang="en-US" sz="1400" kern="0">
                          <a:effectLst/>
                        </a:rPr>
                        <a:t>CURRENT_TIME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CURRENT_TIME();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19:59:02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00207543"/>
                  </a:ext>
                </a:extLst>
              </a:tr>
              <a:tr h="847323">
                <a:tc>
                  <a:txBody>
                    <a:bodyPr/>
                    <a:lstStyle/>
                    <a:p>
                      <a:pPr indent="-547370">
                        <a:lnSpc>
                          <a:spcPts val="2400"/>
                        </a:lnSpc>
                      </a:pPr>
                      <a:r>
                        <a:rPr lang="en-US" sz="1400" kern="0">
                          <a:effectLst/>
                        </a:rPr>
                        <a:t>CURTIME()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CURTIME();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19:59:02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73359618"/>
                  </a:ext>
                </a:extLst>
              </a:tr>
              <a:tr h="847323">
                <a:tc>
                  <a:txBody>
                    <a:bodyPr/>
                    <a:lstStyle/>
                    <a:p>
                      <a:pPr indent="-547370">
                        <a:lnSpc>
                          <a:spcPts val="2400"/>
                        </a:lnSpc>
                      </a:pPr>
                      <a:r>
                        <a:rPr lang="en-US" sz="1400" kern="0">
                          <a:effectLst/>
                        </a:rPr>
                        <a:t>CURRENT_TIMESTAMP()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返回当前日期和时间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CURRENT_TIMESTAMP()</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 20:57:43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562762389"/>
                  </a:ext>
                </a:extLst>
              </a:tr>
              <a:tr h="847323">
                <a:tc>
                  <a:txBody>
                    <a:bodyPr/>
                    <a:lstStyle/>
                    <a:p>
                      <a:pPr indent="-547370">
                        <a:lnSpc>
                          <a:spcPts val="2400"/>
                        </a:lnSpc>
                      </a:pPr>
                      <a:r>
                        <a:rPr lang="en-US" sz="1400" kern="0">
                          <a:effectLst/>
                        </a:rPr>
                        <a:t>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从日期或日期时间表达式中提取日期值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DATE("2017-06-15");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2017-06-15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64079507"/>
                  </a:ext>
                </a:extLst>
              </a:tr>
              <a:tr h="847323">
                <a:tc>
                  <a:txBody>
                    <a:bodyPr/>
                    <a:lstStyle/>
                    <a:p>
                      <a:pPr indent="-547370">
                        <a:lnSpc>
                          <a:spcPts val="2400"/>
                        </a:lnSpc>
                      </a:pPr>
                      <a:r>
                        <a:rPr lang="en-US" sz="1400" kern="0">
                          <a:effectLst/>
                        </a:rPr>
                        <a:t>DATEDIFF(d1,d2)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计算日期</a:t>
                      </a:r>
                      <a:r>
                        <a:rPr lang="en-US" sz="1400" kern="0">
                          <a:effectLst/>
                        </a:rPr>
                        <a:t> d1-&gt;d2 </a:t>
                      </a:r>
                      <a:r>
                        <a:rPr lang="zh-CN" sz="1400" kern="0">
                          <a:effectLst/>
                        </a:rPr>
                        <a:t>之间相隔的天数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DATEDIFF('2001-01-01','2001-02-02')</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-32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837859004"/>
                  </a:ext>
                </a:extLst>
              </a:tr>
            </a:tbl>
          </a:graphicData>
        </a:graphic>
      </p:graphicFrame>
    </p:spTree>
    <p:extLst>
      <p:ext uri="{BB962C8B-B14F-4D97-AF65-F5344CB8AC3E}">
        <p14:creationId xmlns:p14="http://schemas.microsoft.com/office/powerpoint/2010/main" val="77331077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46F87D78-6932-4BDF-B24C-1EC196164850}"/>
              </a:ext>
            </a:extLst>
          </p:cNvPr>
          <p:cNvGraphicFramePr>
            <a:graphicFrameLocks noGrp="1"/>
          </p:cNvGraphicFramePr>
          <p:nvPr>
            <p:extLst>
              <p:ext uri="{D42A27DB-BD31-4B8C-83A1-F6EECF244321}">
                <p14:modId xmlns:p14="http://schemas.microsoft.com/office/powerpoint/2010/main" val="1711569803"/>
              </p:ext>
            </p:extLst>
          </p:nvPr>
        </p:nvGraphicFramePr>
        <p:xfrm>
          <a:off x="811040" y="1430978"/>
          <a:ext cx="10714023" cy="3204210"/>
        </p:xfrm>
        <a:graphic>
          <a:graphicData uri="http://schemas.openxmlformats.org/drawingml/2006/table">
            <a:tbl>
              <a:tblPr firstRow="1" firstCol="1" bandRow="1">
                <a:tableStyleId>{5C22544A-7EE6-4342-B048-85BDC9FD1C3A}</a:tableStyleId>
              </a:tblPr>
              <a:tblGrid>
                <a:gridCol w="3571341">
                  <a:extLst>
                    <a:ext uri="{9D8B030D-6E8A-4147-A177-3AD203B41FA5}">
                      <a16:colId xmlns:a16="http://schemas.microsoft.com/office/drawing/2014/main" val="661603932"/>
                    </a:ext>
                  </a:extLst>
                </a:gridCol>
                <a:gridCol w="3571341">
                  <a:extLst>
                    <a:ext uri="{9D8B030D-6E8A-4147-A177-3AD203B41FA5}">
                      <a16:colId xmlns:a16="http://schemas.microsoft.com/office/drawing/2014/main" val="3681848431"/>
                    </a:ext>
                  </a:extLst>
                </a:gridCol>
                <a:gridCol w="3571341">
                  <a:extLst>
                    <a:ext uri="{9D8B030D-6E8A-4147-A177-3AD203B41FA5}">
                      <a16:colId xmlns:a16="http://schemas.microsoft.com/office/drawing/2014/main" val="3625497697"/>
                    </a:ext>
                  </a:extLst>
                </a:gridCol>
              </a:tblGrid>
              <a:tr h="266689">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3304260882"/>
                  </a:ext>
                </a:extLst>
              </a:tr>
              <a:tr h="507084">
                <a:tc>
                  <a:txBody>
                    <a:bodyPr/>
                    <a:lstStyle/>
                    <a:p>
                      <a:pPr indent="-547370">
                        <a:lnSpc>
                          <a:spcPts val="2400"/>
                        </a:lnSpc>
                      </a:pPr>
                      <a:r>
                        <a:rPr lang="en-US" sz="1400" kern="0">
                          <a:effectLst/>
                        </a:rPr>
                        <a:t>TIMEDIFF(time1, time2)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计算时间差值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TIMEDIFF("13:10:11", "13:10:10");</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00:00:01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78294144"/>
                  </a:ext>
                </a:extLst>
              </a:tr>
              <a:tr h="694893">
                <a:tc>
                  <a:txBody>
                    <a:bodyPr/>
                    <a:lstStyle/>
                    <a:p>
                      <a:pPr indent="-547370">
                        <a:lnSpc>
                          <a:spcPts val="2400"/>
                        </a:lnSpc>
                      </a:pPr>
                      <a:r>
                        <a:rPr lang="en-US" sz="1400" kern="0">
                          <a:effectLst/>
                        </a:rPr>
                        <a:t>DATE_FORMAT(d,f)</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按表达式</a:t>
                      </a:r>
                      <a:r>
                        <a:rPr lang="en-US" sz="1400" kern="0">
                          <a:effectLst/>
                        </a:rPr>
                        <a:t> f</a:t>
                      </a:r>
                      <a:r>
                        <a:rPr lang="zh-CN" sz="1400" kern="0">
                          <a:effectLst/>
                        </a:rPr>
                        <a:t>的要求显示日期</a:t>
                      </a:r>
                      <a:r>
                        <a:rPr lang="en-US" sz="1400" kern="0">
                          <a:effectLst/>
                        </a:rPr>
                        <a:t> 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DATE_FORMAT('2011-11-11 11:11:11','%Y-%m-%d %r')</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2011-11-11 11:11:11 AM</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522277209"/>
                  </a:ext>
                </a:extLst>
              </a:tr>
              <a:tr h="694893">
                <a:tc>
                  <a:txBody>
                    <a:bodyPr/>
                    <a:lstStyle/>
                    <a:p>
                      <a:pPr indent="-547370">
                        <a:lnSpc>
                          <a:spcPts val="2400"/>
                        </a:lnSpc>
                      </a:pPr>
                      <a:r>
                        <a:rPr lang="en-US" sz="1400" kern="0">
                          <a:effectLst/>
                        </a:rPr>
                        <a:t>STR_TO_DATE(string, format_mask)</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将字符串转变为日期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STR_TO_DATE("August 10 2017", "%M %d %Y");</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2017-08-10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99886331"/>
                  </a:ext>
                </a:extLst>
              </a:tr>
              <a:tr h="995388">
                <a:tc>
                  <a:txBody>
                    <a:bodyPr/>
                    <a:lstStyle/>
                    <a:p>
                      <a:pPr indent="-547370">
                        <a:lnSpc>
                          <a:spcPts val="2400"/>
                        </a:lnSpc>
                      </a:pPr>
                      <a:r>
                        <a:rPr lang="en-US" sz="1400" kern="0">
                          <a:effectLst/>
                        </a:rPr>
                        <a:t>DATE_SUB(date,INTERVAL expr type)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函数从日期减去指定的时间间隔。</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en-US" sz="1400" kern="0">
                          <a:effectLst/>
                        </a:rPr>
                        <a:t>Orders </a:t>
                      </a:r>
                      <a:r>
                        <a:rPr lang="zh-CN" sz="1400" kern="0">
                          <a:effectLst/>
                        </a:rPr>
                        <a:t>表中</a:t>
                      </a:r>
                      <a:r>
                        <a:rPr lang="en-US" sz="1400" kern="0">
                          <a:effectLst/>
                        </a:rPr>
                        <a:t> OrderDate </a:t>
                      </a:r>
                      <a:r>
                        <a:rPr lang="zh-CN" sz="1400" kern="0">
                          <a:effectLst/>
                        </a:rPr>
                        <a:t>字段减去</a:t>
                      </a:r>
                      <a:r>
                        <a:rPr lang="en-US" sz="1400" kern="0">
                          <a:effectLst/>
                        </a:rPr>
                        <a:t> 2 </a:t>
                      </a:r>
                      <a:r>
                        <a:rPr lang="zh-CN" sz="1400" kern="0">
                          <a:effectLst/>
                        </a:rPr>
                        <a:t>天：</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OrderId,DATE_SUB(OrderDate,INTERVAL 2 DAY) AS OrderPayDate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FROM Orders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71250030"/>
                  </a:ext>
                </a:extLst>
              </a:tr>
            </a:tbl>
          </a:graphicData>
        </a:graphic>
      </p:graphicFrame>
    </p:spTree>
    <p:extLst>
      <p:ext uri="{BB962C8B-B14F-4D97-AF65-F5344CB8AC3E}">
        <p14:creationId xmlns:p14="http://schemas.microsoft.com/office/powerpoint/2010/main" val="376228612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2C12EC72-C37F-460F-9215-2F37CB792B6F}"/>
              </a:ext>
            </a:extLst>
          </p:cNvPr>
          <p:cNvGraphicFramePr>
            <a:graphicFrameLocks noGrp="1"/>
          </p:cNvGraphicFramePr>
          <p:nvPr>
            <p:extLst>
              <p:ext uri="{D42A27DB-BD31-4B8C-83A1-F6EECF244321}">
                <p14:modId xmlns:p14="http://schemas.microsoft.com/office/powerpoint/2010/main" val="3767248530"/>
              </p:ext>
            </p:extLst>
          </p:nvPr>
        </p:nvGraphicFramePr>
        <p:xfrm>
          <a:off x="3911146" y="991314"/>
          <a:ext cx="6165361" cy="5602759"/>
        </p:xfrm>
        <a:graphic>
          <a:graphicData uri="http://schemas.openxmlformats.org/drawingml/2006/table">
            <a:tbl>
              <a:tblPr firstRow="1" firstCol="1" bandRow="1">
                <a:tableStyleId>{5C22544A-7EE6-4342-B048-85BDC9FD1C3A}</a:tableStyleId>
              </a:tblPr>
              <a:tblGrid>
                <a:gridCol w="1901211">
                  <a:extLst>
                    <a:ext uri="{9D8B030D-6E8A-4147-A177-3AD203B41FA5}">
                      <a16:colId xmlns:a16="http://schemas.microsoft.com/office/drawing/2014/main" val="3475777334"/>
                    </a:ext>
                  </a:extLst>
                </a:gridCol>
                <a:gridCol w="1901211">
                  <a:extLst>
                    <a:ext uri="{9D8B030D-6E8A-4147-A177-3AD203B41FA5}">
                      <a16:colId xmlns:a16="http://schemas.microsoft.com/office/drawing/2014/main" val="534945236"/>
                    </a:ext>
                  </a:extLst>
                </a:gridCol>
                <a:gridCol w="2362939">
                  <a:extLst>
                    <a:ext uri="{9D8B030D-6E8A-4147-A177-3AD203B41FA5}">
                      <a16:colId xmlns:a16="http://schemas.microsoft.com/office/drawing/2014/main" val="3722729328"/>
                    </a:ext>
                  </a:extLst>
                </a:gridCol>
              </a:tblGrid>
              <a:tr h="211425">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extLst>
                  <a:ext uri="{0D108BD9-81ED-4DB2-BD59-A6C34878D82A}">
                    <a16:rowId xmlns:a16="http://schemas.microsoft.com/office/drawing/2014/main" val="2839216934"/>
                  </a:ext>
                </a:extLst>
              </a:tr>
              <a:tr h="5333863">
                <a:tc>
                  <a:txBody>
                    <a:bodyPr/>
                    <a:lstStyle/>
                    <a:p>
                      <a:pPr indent="-547370">
                        <a:lnSpc>
                          <a:spcPts val="2400"/>
                        </a:lnSpc>
                      </a:pPr>
                      <a:r>
                        <a:rPr lang="en-US" sz="1200" kern="0">
                          <a:effectLst/>
                        </a:rPr>
                        <a:t>ADDDATE/DATE_ADD(d</a:t>
                      </a:r>
                      <a:r>
                        <a:rPr lang="zh-CN" sz="1200" kern="0">
                          <a:effectLst/>
                        </a:rPr>
                        <a:t>，</a:t>
                      </a:r>
                      <a:r>
                        <a:rPr lang="en-US" sz="1200" kern="0">
                          <a:effectLst/>
                        </a:rPr>
                        <a:t>INTERVAL expr type)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a:lnSpc>
                          <a:spcPts val="2400"/>
                        </a:lnSpc>
                      </a:pPr>
                      <a:r>
                        <a:rPr lang="zh-CN" sz="1200" kern="0">
                          <a:effectLst/>
                        </a:rPr>
                        <a:t>计算起始日期</a:t>
                      </a:r>
                      <a:r>
                        <a:rPr lang="en-US" sz="1200" kern="0">
                          <a:effectLst/>
                        </a:rPr>
                        <a:t> d </a:t>
                      </a:r>
                      <a:r>
                        <a:rPr lang="zh-CN" sz="1200" kern="0">
                          <a:effectLst/>
                        </a:rPr>
                        <a:t>加上一个时间段后的日期，</a:t>
                      </a:r>
                      <a:r>
                        <a:rPr lang="en-US" sz="1200" kern="0">
                          <a:effectLst/>
                        </a:rPr>
                        <a:t>type </a:t>
                      </a:r>
                      <a:r>
                        <a:rPr lang="zh-CN" sz="1200" kern="0">
                          <a:effectLst/>
                        </a:rPr>
                        <a:t>值可以是：</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WEEK</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MONTH</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QUARTER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YEAR_MONTH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INTERVAL 10 DAY);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2017-06-25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15 MINUTE);</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2017-06-15 09:49:21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-&gt;2017-06-15 06:34:21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-&gt;2017-04-15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extLst>
                  <a:ext uri="{0D108BD9-81ED-4DB2-BD59-A6C34878D82A}">
                    <a16:rowId xmlns:a16="http://schemas.microsoft.com/office/drawing/2014/main" val="3434811754"/>
                  </a:ext>
                </a:extLst>
              </a:tr>
            </a:tbl>
          </a:graphicData>
        </a:graphic>
      </p:graphicFrame>
    </p:spTree>
    <p:extLst>
      <p:ext uri="{BB962C8B-B14F-4D97-AF65-F5344CB8AC3E}">
        <p14:creationId xmlns:p14="http://schemas.microsoft.com/office/powerpoint/2010/main" val="8452998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2C12EC72-C37F-460F-9215-2F37CB792B6F}"/>
              </a:ext>
            </a:extLst>
          </p:cNvPr>
          <p:cNvGraphicFramePr>
            <a:graphicFrameLocks noGrp="1"/>
          </p:cNvGraphicFramePr>
          <p:nvPr>
            <p:extLst>
              <p:ext uri="{D42A27DB-BD31-4B8C-83A1-F6EECF244321}">
                <p14:modId xmlns:p14="http://schemas.microsoft.com/office/powerpoint/2010/main" val="215372219"/>
              </p:ext>
            </p:extLst>
          </p:nvPr>
        </p:nvGraphicFramePr>
        <p:xfrm>
          <a:off x="3089672" y="1258962"/>
          <a:ext cx="6402549" cy="5341206"/>
        </p:xfrm>
        <a:graphic>
          <a:graphicData uri="http://schemas.openxmlformats.org/drawingml/2006/table">
            <a:tbl>
              <a:tblPr firstRow="1" firstCol="1" bandRow="1">
                <a:tableStyleId>{5C22544A-7EE6-4342-B048-85BDC9FD1C3A}</a:tableStyleId>
              </a:tblPr>
              <a:tblGrid>
                <a:gridCol w="2134183">
                  <a:extLst>
                    <a:ext uri="{9D8B030D-6E8A-4147-A177-3AD203B41FA5}">
                      <a16:colId xmlns:a16="http://schemas.microsoft.com/office/drawing/2014/main" val="3475777334"/>
                    </a:ext>
                  </a:extLst>
                </a:gridCol>
                <a:gridCol w="2134183">
                  <a:extLst>
                    <a:ext uri="{9D8B030D-6E8A-4147-A177-3AD203B41FA5}">
                      <a16:colId xmlns:a16="http://schemas.microsoft.com/office/drawing/2014/main" val="534945236"/>
                    </a:ext>
                  </a:extLst>
                </a:gridCol>
                <a:gridCol w="2134183">
                  <a:extLst>
                    <a:ext uri="{9D8B030D-6E8A-4147-A177-3AD203B41FA5}">
                      <a16:colId xmlns:a16="http://schemas.microsoft.com/office/drawing/2014/main" val="3722729328"/>
                    </a:ext>
                  </a:extLst>
                </a:gridCol>
              </a:tblGrid>
              <a:tr h="200415">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extLst>
                  <a:ext uri="{0D108BD9-81ED-4DB2-BD59-A6C34878D82A}">
                    <a16:rowId xmlns:a16="http://schemas.microsoft.com/office/drawing/2014/main" val="2839216934"/>
                  </a:ext>
                </a:extLst>
              </a:tr>
              <a:tr h="5127590">
                <a:tc>
                  <a:txBody>
                    <a:bodyPr/>
                    <a:lstStyle/>
                    <a:p>
                      <a:pPr indent="-547370">
                        <a:lnSpc>
                          <a:spcPts val="2400"/>
                        </a:lnSpc>
                      </a:pPr>
                      <a:r>
                        <a:rPr lang="en-US" sz="1200" kern="0">
                          <a:effectLst/>
                        </a:rPr>
                        <a:t>DATE_ADD(d</a:t>
                      </a:r>
                      <a:r>
                        <a:rPr lang="zh-CN" sz="1200" kern="0">
                          <a:effectLst/>
                        </a:rPr>
                        <a:t>，</a:t>
                      </a:r>
                      <a:r>
                        <a:rPr lang="en-US" sz="1200" kern="0">
                          <a:effectLst/>
                        </a:rPr>
                        <a:t>INTERVAL expr type)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a:lnSpc>
                          <a:spcPts val="2400"/>
                        </a:lnSpc>
                      </a:pPr>
                      <a:r>
                        <a:rPr lang="zh-CN" sz="1200" kern="0">
                          <a:effectLst/>
                        </a:rPr>
                        <a:t>计算起始日期</a:t>
                      </a:r>
                      <a:r>
                        <a:rPr lang="en-US" sz="1200" kern="0">
                          <a:effectLst/>
                        </a:rPr>
                        <a:t> d </a:t>
                      </a:r>
                      <a:r>
                        <a:rPr lang="zh-CN" sz="1200" kern="0">
                          <a:effectLst/>
                        </a:rPr>
                        <a:t>加上一个时间段后的日期，</a:t>
                      </a:r>
                      <a:r>
                        <a:rPr lang="en-US" sz="1200" kern="0">
                          <a:effectLst/>
                        </a:rPr>
                        <a:t>type </a:t>
                      </a:r>
                      <a:r>
                        <a:rPr lang="zh-CN" sz="1200" kern="0">
                          <a:effectLst/>
                        </a:rPr>
                        <a:t>值可以是：</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SECOND_MICROSECOND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YEAR_MONTH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INTERVAL 10 DAY);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2017-06-25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15 MINUTE);</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2017-06-15 09:49:21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-&gt;2017-06-15 06:34:21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-&gt;2017-04-15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extLst>
                  <a:ext uri="{0D108BD9-81ED-4DB2-BD59-A6C34878D82A}">
                    <a16:rowId xmlns:a16="http://schemas.microsoft.com/office/drawing/2014/main" val="3434811754"/>
                  </a:ext>
                </a:extLst>
              </a:tr>
            </a:tbl>
          </a:graphicData>
        </a:graphic>
      </p:graphicFrame>
    </p:spTree>
    <p:extLst>
      <p:ext uri="{BB962C8B-B14F-4D97-AF65-F5344CB8AC3E}">
        <p14:creationId xmlns:p14="http://schemas.microsoft.com/office/powerpoint/2010/main" val="27787070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7" name="表格 6">
            <a:extLst>
              <a:ext uri="{FF2B5EF4-FFF2-40B4-BE49-F238E27FC236}">
                <a16:creationId xmlns:a16="http://schemas.microsoft.com/office/drawing/2014/main" id="{682D6F9E-0532-4DCA-B78F-58CD32163981}"/>
              </a:ext>
            </a:extLst>
          </p:cNvPr>
          <p:cNvGraphicFramePr>
            <a:graphicFrameLocks noGrp="1"/>
          </p:cNvGraphicFramePr>
          <p:nvPr>
            <p:extLst>
              <p:ext uri="{D42A27DB-BD31-4B8C-83A1-F6EECF244321}">
                <p14:modId xmlns:p14="http://schemas.microsoft.com/office/powerpoint/2010/main" val="3414431468"/>
              </p:ext>
            </p:extLst>
          </p:nvPr>
        </p:nvGraphicFramePr>
        <p:xfrm>
          <a:off x="872659" y="1482904"/>
          <a:ext cx="10181622" cy="4299838"/>
        </p:xfrm>
        <a:graphic>
          <a:graphicData uri="http://schemas.openxmlformats.org/drawingml/2006/table">
            <a:tbl>
              <a:tblPr firstRow="1" firstCol="1" bandRow="1">
                <a:tableStyleId>{5C22544A-7EE6-4342-B048-85BDC9FD1C3A}</a:tableStyleId>
              </a:tblPr>
              <a:tblGrid>
                <a:gridCol w="3393874">
                  <a:extLst>
                    <a:ext uri="{9D8B030D-6E8A-4147-A177-3AD203B41FA5}">
                      <a16:colId xmlns:a16="http://schemas.microsoft.com/office/drawing/2014/main" val="1499477141"/>
                    </a:ext>
                  </a:extLst>
                </a:gridCol>
                <a:gridCol w="3393874">
                  <a:extLst>
                    <a:ext uri="{9D8B030D-6E8A-4147-A177-3AD203B41FA5}">
                      <a16:colId xmlns:a16="http://schemas.microsoft.com/office/drawing/2014/main" val="3929582039"/>
                    </a:ext>
                  </a:extLst>
                </a:gridCol>
                <a:gridCol w="3393874">
                  <a:extLst>
                    <a:ext uri="{9D8B030D-6E8A-4147-A177-3AD203B41FA5}">
                      <a16:colId xmlns:a16="http://schemas.microsoft.com/office/drawing/2014/main" val="763789833"/>
                    </a:ext>
                  </a:extLst>
                </a:gridCol>
              </a:tblGrid>
              <a:tr h="2735109">
                <a:tc>
                  <a:txBody>
                    <a:bodyPr/>
                    <a:lstStyle/>
                    <a:p>
                      <a:pPr indent="-547370">
                        <a:lnSpc>
                          <a:spcPts val="2400"/>
                        </a:lnSpc>
                      </a:pPr>
                      <a:r>
                        <a:rPr lang="en-US" sz="1400" kern="0">
                          <a:effectLst/>
                        </a:rPr>
                        <a:t>EXTRACT(type FROM 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从日期</a:t>
                      </a:r>
                      <a:r>
                        <a:rPr lang="en-US" sz="1400" kern="0">
                          <a:effectLst/>
                        </a:rPr>
                        <a:t> d </a:t>
                      </a:r>
                      <a:r>
                        <a:rPr lang="zh-CN" sz="1400" kern="0">
                          <a:effectLst/>
                        </a:rPr>
                        <a:t>中获取指定的值，</a:t>
                      </a:r>
                      <a:r>
                        <a:rPr lang="en-US" sz="1400" kern="0">
                          <a:effectLst/>
                        </a:rPr>
                        <a:t>type </a:t>
                      </a:r>
                      <a:r>
                        <a:rPr lang="zh-CN" sz="1400" kern="0">
                          <a:effectLst/>
                        </a:rPr>
                        <a:t>指定返回的值。</a:t>
                      </a:r>
                      <a:br>
                        <a:rPr lang="en-US" sz="1400" kern="0">
                          <a:effectLst/>
                        </a:rPr>
                      </a:br>
                      <a:r>
                        <a:rPr lang="en-US" sz="1400" kern="0">
                          <a:effectLst/>
                        </a:rPr>
                        <a:t>type</a:t>
                      </a:r>
                      <a:r>
                        <a:rPr lang="zh-CN" sz="1400" kern="0">
                          <a:effectLst/>
                        </a:rPr>
                        <a:t>可取值为：</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MICROSECOND</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SECOND</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MINUTE</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HOUR</a:t>
                      </a:r>
                      <a:endParaRPr lang="en-US" sz="1400" kern="100">
                        <a:effectLst/>
                        <a:latin typeface="等线" panose="02010600030101010101" pitchFamily="2" charset="-122"/>
                        <a:ea typeface="等线" panose="02010600030101010101" pitchFamily="2" charset="-122"/>
                        <a:cs typeface="Times New Roman" panose="02020603050405020304" pitchFamily="18" charset="0"/>
                      </a:endParaRPr>
                    </a:p>
                    <a:p>
                      <a:pPr marL="0" lvl="0" indent="0" latinLnBrk="1">
                        <a:lnSpc>
                          <a:spcPts val="1800"/>
                        </a:lnSpc>
                        <a:spcAft>
                          <a:spcPts val="1200"/>
                        </a:spcAft>
                        <a:buSzPts val="1000"/>
                        <a:buFont typeface="Symbol" panose="05050102010706020507" pitchFamily="18" charset="2"/>
                        <a:buNone/>
                        <a:tabLst>
                          <a:tab pos="457200" algn="l"/>
                        </a:tabLst>
                      </a:pPr>
                      <a:r>
                        <a:rPr lang="en-US" altLang="zh-CN" sz="1400" kern="100">
                          <a:effectLst/>
                          <a:latin typeface="等线" panose="02010600030101010101" pitchFamily="2" charset="-122"/>
                          <a:ea typeface="等线" panose="02010600030101010101" pitchFamily="2" charset="-122"/>
                          <a:cs typeface="Times New Roman" panose="02020603050405020304" pitchFamily="18" charset="0"/>
                        </a:rPr>
                        <a:t>…..</a:t>
                      </a:r>
                      <a:endParaRPr lang="zh-CN" sz="1400" kern="100">
                        <a:effectLst/>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EXTRACT(MINUTE FROM '2011-11-11 11:11:11')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952154077"/>
                  </a:ext>
                </a:extLst>
              </a:tr>
              <a:tr h="629005">
                <a:tc>
                  <a:txBody>
                    <a:bodyPr/>
                    <a:lstStyle/>
                    <a:p>
                      <a:pPr indent="-547370">
                        <a:lnSpc>
                          <a:spcPts val="2400"/>
                        </a:lnSpc>
                      </a:pPr>
                      <a:r>
                        <a:rPr lang="en-US" sz="1400" kern="0">
                          <a:effectLst/>
                        </a:rPr>
                        <a:t>LAST_DAY(d)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返回给给定日期的那一月份的最后一天</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LAST_DAY("2017-06-20");</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2017-06-30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2780587917"/>
                  </a:ext>
                </a:extLst>
              </a:tr>
              <a:tr h="910986">
                <a:tc>
                  <a:txBody>
                    <a:bodyPr/>
                    <a:lstStyle/>
                    <a:p>
                      <a:pPr indent="-547370">
                        <a:lnSpc>
                          <a:spcPts val="2400"/>
                        </a:lnSpc>
                      </a:pPr>
                      <a:r>
                        <a:rPr lang="en-US" sz="1400" kern="0">
                          <a:effectLst/>
                        </a:rPr>
                        <a:t>MAKEDATE(year, day-of-year)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基于给定参数年份</a:t>
                      </a:r>
                      <a:r>
                        <a:rPr lang="en-US" sz="1400" kern="0">
                          <a:effectLst/>
                        </a:rPr>
                        <a:t> year </a:t>
                      </a:r>
                      <a:r>
                        <a:rPr lang="zh-CN" sz="1400" kern="0">
                          <a:effectLst/>
                        </a:rPr>
                        <a:t>和所在年中的天数序号</a:t>
                      </a:r>
                      <a:r>
                        <a:rPr lang="en-US" sz="1400" kern="0">
                          <a:effectLst/>
                        </a:rPr>
                        <a:t> day-of-year </a:t>
                      </a:r>
                      <a:r>
                        <a:rPr lang="zh-CN" sz="1400" kern="0">
                          <a:effectLst/>
                        </a:rPr>
                        <a:t>返回一个日期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MAKEDATE(2017, 3);</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2017-01-03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2029034834"/>
                  </a:ext>
                </a:extLst>
              </a:tr>
            </a:tbl>
          </a:graphicData>
        </a:graphic>
      </p:graphicFrame>
    </p:spTree>
    <p:extLst>
      <p:ext uri="{BB962C8B-B14F-4D97-AF65-F5344CB8AC3E}">
        <p14:creationId xmlns:p14="http://schemas.microsoft.com/office/powerpoint/2010/main" val="123445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634A8A62-589D-4D56-AFBA-8F06D6572ACC}"/>
              </a:ext>
            </a:extLst>
          </p:cNvPr>
          <p:cNvGraphicFramePr>
            <a:graphicFrameLocks noGrp="1"/>
          </p:cNvGraphicFramePr>
          <p:nvPr>
            <p:extLst>
              <p:ext uri="{D42A27DB-BD31-4B8C-83A1-F6EECF244321}">
                <p14:modId xmlns:p14="http://schemas.microsoft.com/office/powerpoint/2010/main" val="1162476821"/>
              </p:ext>
            </p:extLst>
          </p:nvPr>
        </p:nvGraphicFramePr>
        <p:xfrm>
          <a:off x="721200" y="1533428"/>
          <a:ext cx="11030892" cy="3760420"/>
        </p:xfrm>
        <a:graphic>
          <a:graphicData uri="http://schemas.openxmlformats.org/drawingml/2006/table">
            <a:tbl>
              <a:tblPr firstRow="1" firstCol="1" bandRow="1">
                <a:tableStyleId>{5C22544A-7EE6-4342-B048-85BDC9FD1C3A}</a:tableStyleId>
              </a:tblPr>
              <a:tblGrid>
                <a:gridCol w="3676964">
                  <a:extLst>
                    <a:ext uri="{9D8B030D-6E8A-4147-A177-3AD203B41FA5}">
                      <a16:colId xmlns:a16="http://schemas.microsoft.com/office/drawing/2014/main" val="3388003607"/>
                    </a:ext>
                  </a:extLst>
                </a:gridCol>
                <a:gridCol w="3676964">
                  <a:extLst>
                    <a:ext uri="{9D8B030D-6E8A-4147-A177-3AD203B41FA5}">
                      <a16:colId xmlns:a16="http://schemas.microsoft.com/office/drawing/2014/main" val="2052275414"/>
                    </a:ext>
                  </a:extLst>
                </a:gridCol>
                <a:gridCol w="3676964">
                  <a:extLst>
                    <a:ext uri="{9D8B030D-6E8A-4147-A177-3AD203B41FA5}">
                      <a16:colId xmlns:a16="http://schemas.microsoft.com/office/drawing/2014/main" val="2879621554"/>
                    </a:ext>
                  </a:extLst>
                </a:gridCol>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4242353608"/>
                  </a:ext>
                </a:extLst>
              </a:tr>
              <a:tr h="0">
                <a:tc>
                  <a:txBody>
                    <a:bodyPr/>
                    <a:lstStyle/>
                    <a:p>
                      <a:pPr indent="-547370">
                        <a:lnSpc>
                          <a:spcPts val="2400"/>
                        </a:lnSpc>
                      </a:pPr>
                      <a:r>
                        <a:rPr lang="en-US" sz="1200" kern="0">
                          <a:effectLst/>
                        </a:rPr>
                        <a:t>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140387"/>
                  </a:ext>
                </a:extLst>
              </a:tr>
              <a:tr h="0">
                <a:tc>
                  <a:txBody>
                    <a:bodyPr/>
                    <a:lstStyle/>
                    <a:p>
                      <a:pPr indent="-547370">
                        <a:lnSpc>
                          <a:spcPts val="2400"/>
                        </a:lnSpc>
                      </a:pPr>
                      <a:r>
                        <a:rPr lang="en-US" sz="1200" kern="0">
                          <a:effectLst/>
                        </a:rPr>
                        <a:t>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中的月份值，</a:t>
                      </a:r>
                      <a:r>
                        <a:rPr lang="en-US" sz="1200" kern="0">
                          <a:effectLst/>
                        </a:rPr>
                        <a:t>1 </a:t>
                      </a:r>
                      <a:r>
                        <a:rPr lang="zh-CN" sz="1200" kern="0">
                          <a:effectLst/>
                        </a:rPr>
                        <a:t>到</a:t>
                      </a:r>
                      <a:r>
                        <a:rPr lang="en-US" sz="1200" kern="0">
                          <a:effectLst/>
                        </a:rPr>
                        <a:t> 12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45158481"/>
                  </a:ext>
                </a:extLst>
              </a:tr>
              <a:tr h="0">
                <a:tc>
                  <a:txBody>
                    <a:bodyPr/>
                    <a:lstStyle/>
                    <a:p>
                      <a:pPr indent="-547370">
                        <a:lnSpc>
                          <a:spcPts val="2400"/>
                        </a:lnSpc>
                      </a:pPr>
                      <a:r>
                        <a:rPr lang="en-US" sz="1200" kern="0">
                          <a:effectLst/>
                        </a:rPr>
                        <a:t>DAY(d)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返回日期值</a:t>
                      </a:r>
                      <a:r>
                        <a:rPr lang="en-US" sz="1200" kern="0">
                          <a:effectLst/>
                        </a:rPr>
                        <a:t> d </a:t>
                      </a:r>
                      <a:r>
                        <a:rPr lang="zh-CN" sz="1200" kern="0">
                          <a:effectLst/>
                        </a:rPr>
                        <a:t>的日期部分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DAY("2017-06-15");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24255791"/>
                  </a:ext>
                </a:extLst>
              </a:tr>
              <a:tr h="0">
                <a:tc>
                  <a:txBody>
                    <a:bodyPr/>
                    <a:lstStyle/>
                    <a:p>
                      <a:pPr indent="-547370">
                        <a:lnSpc>
                          <a:spcPts val="2400"/>
                        </a:lnSpc>
                      </a:pPr>
                      <a:r>
                        <a:rPr lang="en-US" sz="1200" kern="0">
                          <a:effectLst/>
                        </a:rPr>
                        <a:t>HOUR(t)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200" kern="0">
                          <a:effectLst/>
                        </a:rPr>
                        <a:t>返回</a:t>
                      </a:r>
                      <a:r>
                        <a:rPr lang="en-US" sz="1200" kern="0">
                          <a:effectLst/>
                        </a:rPr>
                        <a:t> t </a:t>
                      </a:r>
                      <a:r>
                        <a:rPr lang="zh-CN" sz="1200" kern="0">
                          <a:effectLst/>
                        </a:rPr>
                        <a:t>中的小时值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HOUR('1:2:3')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711050030"/>
                  </a:ext>
                </a:extLst>
              </a:tr>
              <a:tr h="0">
                <a:tc>
                  <a:txBody>
                    <a:bodyPr/>
                    <a:lstStyle/>
                    <a:p>
                      <a:pPr indent="-547370">
                        <a:lnSpc>
                          <a:spcPts val="2400"/>
                        </a:lnSpc>
                      </a:pPr>
                      <a:r>
                        <a:rPr lang="en-US" sz="1200" kern="0">
                          <a:effectLst/>
                        </a:rPr>
                        <a:t>MINUTE(t)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a:t>
                      </a:r>
                      <a:r>
                        <a:rPr lang="en-US" sz="1200" kern="0">
                          <a:effectLst/>
                        </a:rPr>
                        <a:t> t </a:t>
                      </a:r>
                      <a:r>
                        <a:rPr lang="zh-CN" sz="1200" kern="0">
                          <a:effectLst/>
                        </a:rPr>
                        <a:t>中的分钟值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MINUTE('1:2:3')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461238245"/>
                  </a:ext>
                </a:extLst>
              </a:tr>
              <a:tr h="0">
                <a:tc>
                  <a:txBody>
                    <a:bodyPr/>
                    <a:lstStyle/>
                    <a:p>
                      <a:pPr indent="-547370">
                        <a:lnSpc>
                          <a:spcPts val="2400"/>
                        </a:lnSpc>
                      </a:pPr>
                      <a:r>
                        <a:rPr lang="en-US" sz="1200" kern="0">
                          <a:effectLst/>
                        </a:rPr>
                        <a:t>SECOND(t)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a:t>
                      </a:r>
                      <a:r>
                        <a:rPr lang="en-US" sz="1200" kern="0">
                          <a:effectLst/>
                        </a:rPr>
                        <a:t> t </a:t>
                      </a:r>
                      <a:r>
                        <a:rPr lang="zh-CN" sz="1200" kern="0">
                          <a:effectLst/>
                        </a:rPr>
                        <a:t>中的秒钟值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SECOND('1:2:3')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719163494"/>
                  </a:ext>
                </a:extLst>
              </a:tr>
              <a:tr h="0">
                <a:tc>
                  <a:txBody>
                    <a:bodyPr/>
                    <a:lstStyle/>
                    <a:p>
                      <a:pPr indent="-547370">
                        <a:lnSpc>
                          <a:spcPts val="2400"/>
                        </a:lnSpc>
                      </a:pPr>
                      <a:r>
                        <a:rPr lang="en-US" sz="1200" kern="0">
                          <a:effectLst/>
                        </a:rPr>
                        <a:t>QUARTER(d)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是第几季节，返回</a:t>
                      </a:r>
                      <a:r>
                        <a:rPr lang="en-US" sz="1200" kern="0">
                          <a:effectLst/>
                        </a:rPr>
                        <a:t> 1 </a:t>
                      </a:r>
                      <a:r>
                        <a:rPr lang="zh-CN" sz="1200" kern="0">
                          <a:effectLst/>
                        </a:rPr>
                        <a:t>到</a:t>
                      </a:r>
                      <a:r>
                        <a:rPr lang="en-US" sz="1200" kern="0">
                          <a:effectLst/>
                        </a:rPr>
                        <a:t> 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QUARTER('2011-11-11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256599893"/>
                  </a:ext>
                </a:extLst>
              </a:tr>
            </a:tbl>
          </a:graphicData>
        </a:graphic>
      </p:graphicFrame>
    </p:spTree>
    <p:extLst>
      <p:ext uri="{BB962C8B-B14F-4D97-AF65-F5344CB8AC3E}">
        <p14:creationId xmlns:p14="http://schemas.microsoft.com/office/powerpoint/2010/main" val="1014677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1635974"/>
            <a:ext cx="9648484" cy="688938"/>
          </a:xfrm>
        </p:spPr>
        <p:txBody>
          <a:bodyPr/>
          <a:lstStyle/>
          <a:p>
            <a:pPr>
              <a:buFont typeface="Wingdings" panose="05000000000000000000" pitchFamily="2" charset="2"/>
              <a:buChar char="u"/>
            </a:pPr>
            <a:r>
              <a:rPr lang="zh-CN" altLang="en-US"/>
              <a:t>高级语言</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计算机语言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、编程语言概述</a:t>
            </a:r>
            <a:endParaRPr kumimoji="1" lang="zh-CN" altLang="en-US" dirty="0"/>
          </a:p>
        </p:txBody>
      </p:sp>
      <p:pic>
        <p:nvPicPr>
          <p:cNvPr id="8" name="图片 7" descr="最受程序员欢迎的十大计算机编程语言！">
            <a:extLst>
              <a:ext uri="{FF2B5EF4-FFF2-40B4-BE49-F238E27FC236}">
                <a16:creationId xmlns:a16="http://schemas.microsoft.com/office/drawing/2014/main" id="{3EEB085E-C045-4DFD-A047-32746520605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69" y="2773523"/>
            <a:ext cx="2829560" cy="1875155"/>
          </a:xfrm>
          <a:prstGeom prst="rect">
            <a:avLst/>
          </a:prstGeom>
          <a:noFill/>
          <a:ln>
            <a:noFill/>
          </a:ln>
        </p:spPr>
      </p:pic>
      <p:pic>
        <p:nvPicPr>
          <p:cNvPr id="9" name="图片 8">
            <a:extLst>
              <a:ext uri="{FF2B5EF4-FFF2-40B4-BE49-F238E27FC236}">
                <a16:creationId xmlns:a16="http://schemas.microsoft.com/office/drawing/2014/main" id="{726D58E3-3C6F-4430-ABC9-752B0D93DD39}"/>
              </a:ext>
            </a:extLst>
          </p:cNvPr>
          <p:cNvPicPr/>
          <p:nvPr/>
        </p:nvPicPr>
        <p:blipFill>
          <a:blip r:embed="rId3"/>
          <a:stretch>
            <a:fillRect/>
          </a:stretch>
        </p:blipFill>
        <p:spPr>
          <a:xfrm>
            <a:off x="3395061" y="2588738"/>
            <a:ext cx="1864360" cy="2059940"/>
          </a:xfrm>
          <a:prstGeom prst="rect">
            <a:avLst/>
          </a:prstGeom>
        </p:spPr>
      </p:pic>
      <p:pic>
        <p:nvPicPr>
          <p:cNvPr id="10" name="图片 9">
            <a:extLst>
              <a:ext uri="{FF2B5EF4-FFF2-40B4-BE49-F238E27FC236}">
                <a16:creationId xmlns:a16="http://schemas.microsoft.com/office/drawing/2014/main" id="{90A0EAAD-A703-400D-84D6-59ED2B877AA3}"/>
              </a:ext>
            </a:extLst>
          </p:cNvPr>
          <p:cNvPicPr/>
          <p:nvPr/>
        </p:nvPicPr>
        <p:blipFill>
          <a:blip r:embed="rId4"/>
          <a:stretch>
            <a:fillRect/>
          </a:stretch>
        </p:blipFill>
        <p:spPr>
          <a:xfrm>
            <a:off x="6257195" y="2418558"/>
            <a:ext cx="2282190" cy="2400300"/>
          </a:xfrm>
          <a:prstGeom prst="rect">
            <a:avLst/>
          </a:prstGeom>
        </p:spPr>
      </p:pic>
      <p:pic>
        <p:nvPicPr>
          <p:cNvPr id="7170" name="Picture 2">
            <a:extLst>
              <a:ext uri="{FF2B5EF4-FFF2-40B4-BE49-F238E27FC236}">
                <a16:creationId xmlns:a16="http://schemas.microsoft.com/office/drawing/2014/main" id="{BE967EDF-FD7E-433B-81AD-D4A6C1EEF4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4306" y="2324912"/>
            <a:ext cx="2493946" cy="249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792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CE2D883C-9EE4-4196-B266-0C8F765876BB}"/>
              </a:ext>
            </a:extLst>
          </p:cNvPr>
          <p:cNvGraphicFramePr>
            <a:graphicFrameLocks noGrp="1"/>
          </p:cNvGraphicFramePr>
          <p:nvPr>
            <p:extLst>
              <p:ext uri="{D42A27DB-BD31-4B8C-83A1-F6EECF244321}">
                <p14:modId xmlns:p14="http://schemas.microsoft.com/office/powerpoint/2010/main" val="2568977564"/>
              </p:ext>
            </p:extLst>
          </p:nvPr>
        </p:nvGraphicFramePr>
        <p:xfrm>
          <a:off x="838200" y="1386471"/>
          <a:ext cx="10515600" cy="3480882"/>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794094008"/>
                    </a:ext>
                  </a:extLst>
                </a:gridCol>
                <a:gridCol w="3505200">
                  <a:extLst>
                    <a:ext uri="{9D8B030D-6E8A-4147-A177-3AD203B41FA5}">
                      <a16:colId xmlns:a16="http://schemas.microsoft.com/office/drawing/2014/main" val="496457111"/>
                    </a:ext>
                  </a:extLst>
                </a:gridCol>
                <a:gridCol w="3505200">
                  <a:extLst>
                    <a:ext uri="{9D8B030D-6E8A-4147-A177-3AD203B41FA5}">
                      <a16:colId xmlns:a16="http://schemas.microsoft.com/office/drawing/2014/main" val="154242242"/>
                    </a:ext>
                  </a:extLst>
                </a:gridCol>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939829761"/>
                  </a:ext>
                </a:extLst>
              </a:tr>
              <a:tr h="0">
                <a:tc>
                  <a:txBody>
                    <a:bodyPr/>
                    <a:lstStyle/>
                    <a:p>
                      <a:pPr indent="-547370">
                        <a:lnSpc>
                          <a:spcPts val="2400"/>
                        </a:lnSpc>
                      </a:pPr>
                      <a:r>
                        <a:rPr lang="en-US" sz="1200" kern="0">
                          <a:effectLst/>
                        </a:rPr>
                        <a:t>MONTHNAME(d)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返回日期当中的月份名称，如</a:t>
                      </a:r>
                      <a:r>
                        <a:rPr lang="en-US" sz="1200" kern="0">
                          <a:effectLst/>
                        </a:rPr>
                        <a:t> November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MONTHNAME('2011-11-11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November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266334375"/>
                  </a:ext>
                </a:extLst>
              </a:tr>
              <a:tr h="0">
                <a:tc>
                  <a:txBody>
                    <a:bodyPr/>
                    <a:lstStyle/>
                    <a:p>
                      <a:pPr indent="-547370">
                        <a:lnSpc>
                          <a:spcPts val="2400"/>
                        </a:lnSpc>
                      </a:pPr>
                      <a:r>
                        <a:rPr lang="en-US" sz="1200" kern="0">
                          <a:effectLst/>
                        </a:rPr>
                        <a:t>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中的月份值，</a:t>
                      </a:r>
                      <a:r>
                        <a:rPr lang="en-US" sz="1200" kern="0">
                          <a:effectLst/>
                        </a:rPr>
                        <a:t>1 </a:t>
                      </a:r>
                      <a:r>
                        <a:rPr lang="zh-CN" sz="1200" kern="0">
                          <a:effectLst/>
                        </a:rPr>
                        <a:t>到</a:t>
                      </a:r>
                      <a:r>
                        <a:rPr lang="en-US" sz="1200" kern="0">
                          <a:effectLst/>
                        </a:rPr>
                        <a:t> 12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196643395"/>
                  </a:ext>
                </a:extLst>
              </a:tr>
              <a:tr h="0">
                <a:tc>
                  <a:txBody>
                    <a:bodyPr/>
                    <a:lstStyle/>
                    <a:p>
                      <a:pPr indent="-547370">
                        <a:lnSpc>
                          <a:spcPts val="2400"/>
                        </a:lnSpc>
                      </a:pPr>
                      <a:r>
                        <a:rPr lang="en-US" sz="1200" kern="0">
                          <a:effectLst/>
                        </a:rPr>
                        <a:t>DAYNAME(d)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 d </a:t>
                      </a:r>
                      <a:r>
                        <a:rPr lang="zh-CN" sz="1200" kern="0">
                          <a:effectLst/>
                        </a:rPr>
                        <a:t>是星期几，如</a:t>
                      </a:r>
                      <a:r>
                        <a:rPr lang="en-US" sz="1200" kern="0">
                          <a:effectLst/>
                        </a:rPr>
                        <a:t> Monday,Tuesday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DAYNAME('2011-11-11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-&gt;Friday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853839892"/>
                  </a:ext>
                </a:extLst>
              </a:tr>
              <a:tr h="0">
                <a:tc>
                  <a:txBody>
                    <a:bodyPr/>
                    <a:lstStyle/>
                    <a:p>
                      <a:pPr indent="-547370">
                        <a:lnSpc>
                          <a:spcPts val="2400"/>
                        </a:lnSpc>
                      </a:pPr>
                      <a:r>
                        <a:rPr lang="en-US" sz="1200" kern="0">
                          <a:effectLst/>
                        </a:rPr>
                        <a:t>DAYOFMONTH(d)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是本月的第几天</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5685350"/>
                  </a:ext>
                </a:extLst>
              </a:tr>
              <a:tr h="0">
                <a:tc>
                  <a:txBody>
                    <a:bodyPr/>
                    <a:lstStyle/>
                    <a:p>
                      <a:pPr indent="-547370">
                        <a:lnSpc>
                          <a:spcPts val="2400"/>
                        </a:lnSpc>
                      </a:pPr>
                      <a:r>
                        <a:rPr lang="en-US" sz="1200" kern="0">
                          <a:effectLst/>
                        </a:rPr>
                        <a:t>DAYOFWEEK(d)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今天是星期几，</a:t>
                      </a:r>
                      <a:r>
                        <a:rPr lang="en-US" sz="1200" kern="0">
                          <a:effectLst/>
                        </a:rPr>
                        <a:t>1 </a:t>
                      </a:r>
                      <a:r>
                        <a:rPr lang="zh-CN" sz="1200" kern="0">
                          <a:effectLst/>
                        </a:rPr>
                        <a:t>星期日，</a:t>
                      </a:r>
                      <a:r>
                        <a:rPr lang="en-US" sz="1200" kern="0">
                          <a:effectLst/>
                        </a:rPr>
                        <a:t>2 </a:t>
                      </a:r>
                      <a:r>
                        <a:rPr lang="zh-CN" sz="1200" kern="0">
                          <a:effectLst/>
                        </a:rPr>
                        <a:t>星期一，以此类推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86740583"/>
                  </a:ext>
                </a:extLst>
              </a:tr>
              <a:tr h="0">
                <a:tc>
                  <a:txBody>
                    <a:bodyPr/>
                    <a:lstStyle/>
                    <a:p>
                      <a:pPr indent="-547370">
                        <a:lnSpc>
                          <a:spcPts val="2400"/>
                        </a:lnSpc>
                      </a:pPr>
                      <a:r>
                        <a:rPr lang="en-US" sz="1200" kern="0">
                          <a:effectLst/>
                        </a:rPr>
                        <a:t>DAYOFYEAR(d)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是本年的第几天</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-&gt;315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658806267"/>
                  </a:ext>
                </a:extLst>
              </a:tr>
            </a:tbl>
          </a:graphicData>
        </a:graphic>
      </p:graphicFrame>
    </p:spTree>
    <p:extLst>
      <p:ext uri="{BB962C8B-B14F-4D97-AF65-F5344CB8AC3E}">
        <p14:creationId xmlns:p14="http://schemas.microsoft.com/office/powerpoint/2010/main" val="391237030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A7B42125-D5ED-4519-8BC2-E1C7CBC7F8EB}"/>
              </a:ext>
            </a:extLst>
          </p:cNvPr>
          <p:cNvGraphicFramePr>
            <a:graphicFrameLocks noGrp="1"/>
          </p:cNvGraphicFramePr>
          <p:nvPr>
            <p:extLst>
              <p:ext uri="{D42A27DB-BD31-4B8C-83A1-F6EECF244321}">
                <p14:modId xmlns:p14="http://schemas.microsoft.com/office/powerpoint/2010/main" val="715444482"/>
              </p:ext>
            </p:extLst>
          </p:nvPr>
        </p:nvGraphicFramePr>
        <p:xfrm>
          <a:off x="838200" y="1657321"/>
          <a:ext cx="10515600" cy="297358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2084863002"/>
                    </a:ext>
                  </a:extLst>
                </a:gridCol>
                <a:gridCol w="3505200">
                  <a:extLst>
                    <a:ext uri="{9D8B030D-6E8A-4147-A177-3AD203B41FA5}">
                      <a16:colId xmlns:a16="http://schemas.microsoft.com/office/drawing/2014/main" val="1813287578"/>
                    </a:ext>
                  </a:extLst>
                </a:gridCol>
                <a:gridCol w="3505200">
                  <a:extLst>
                    <a:ext uri="{9D8B030D-6E8A-4147-A177-3AD203B41FA5}">
                      <a16:colId xmlns:a16="http://schemas.microsoft.com/office/drawing/2014/main" val="3137301717"/>
                    </a:ext>
                  </a:extLst>
                </a:gridCol>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1716365531"/>
                  </a:ext>
                </a:extLst>
              </a:tr>
              <a:tr h="0">
                <a:tc>
                  <a:txBody>
                    <a:bodyPr/>
                    <a:lstStyle/>
                    <a:p>
                      <a:pPr indent="-547370">
                        <a:lnSpc>
                          <a:spcPts val="2400"/>
                        </a:lnSpc>
                      </a:pPr>
                      <a:r>
                        <a:rPr lang="en-US" sz="1200" kern="0">
                          <a:effectLst/>
                        </a:rPr>
                        <a:t>WEEK(d)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04316044"/>
                  </a:ext>
                </a:extLst>
              </a:tr>
              <a:tr h="0">
                <a:tc>
                  <a:txBody>
                    <a:bodyPr/>
                    <a:lstStyle/>
                    <a:p>
                      <a:pPr indent="-547370">
                        <a:lnSpc>
                          <a:spcPts val="2400"/>
                        </a:lnSpc>
                      </a:pPr>
                      <a:r>
                        <a:rPr lang="en-US" sz="1200" kern="0">
                          <a:effectLst/>
                        </a:rPr>
                        <a:t>WEEKDAY(d)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是星期几，</a:t>
                      </a:r>
                      <a:r>
                        <a:rPr lang="en-US" sz="1200" kern="0">
                          <a:effectLst/>
                        </a:rPr>
                        <a:t>0 </a:t>
                      </a:r>
                      <a:r>
                        <a:rPr lang="zh-CN" sz="1200" kern="0">
                          <a:effectLst/>
                        </a:rPr>
                        <a:t>表示星期一，</a:t>
                      </a:r>
                      <a:r>
                        <a:rPr lang="en-US" sz="1200" kern="0">
                          <a:effectLst/>
                        </a:rPr>
                        <a:t>1 </a:t>
                      </a:r>
                      <a:r>
                        <a:rPr lang="zh-CN" sz="1200" kern="0">
                          <a:effectLst/>
                        </a:rPr>
                        <a:t>表示星期二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WEEKDAY("2017-06-15");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13717950"/>
                  </a:ext>
                </a:extLst>
              </a:tr>
              <a:tr h="0">
                <a:tc>
                  <a:txBody>
                    <a:bodyPr/>
                    <a:lstStyle/>
                    <a:p>
                      <a:pPr indent="-547370">
                        <a:lnSpc>
                          <a:spcPts val="2400"/>
                        </a:lnSpc>
                      </a:pPr>
                      <a:r>
                        <a:rPr lang="en-US" sz="1200" kern="0">
                          <a:effectLst/>
                        </a:rPr>
                        <a:t>WEEKOFYEAR(d)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32799558"/>
                  </a:ext>
                </a:extLst>
              </a:tr>
              <a:tr h="0">
                <a:tc>
                  <a:txBody>
                    <a:bodyPr/>
                    <a:lstStyle/>
                    <a:p>
                      <a:pPr indent="-547370">
                        <a:lnSpc>
                          <a:spcPts val="2400"/>
                        </a:lnSpc>
                      </a:pPr>
                      <a:r>
                        <a:rPr lang="en-US" sz="1200" kern="0">
                          <a:effectLst/>
                        </a:rPr>
                        <a:t>YEARWEEK(date, mode)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返回年份及第几周（</a:t>
                      </a:r>
                      <a:r>
                        <a:rPr lang="en-US" sz="1200" kern="0">
                          <a:effectLst/>
                        </a:rPr>
                        <a:t>0</a:t>
                      </a:r>
                      <a:r>
                        <a:rPr lang="zh-CN" sz="1200" kern="0">
                          <a:effectLst/>
                        </a:rPr>
                        <a:t>到</a:t>
                      </a:r>
                      <a:r>
                        <a:rPr lang="en-US" sz="1200" kern="0">
                          <a:effectLst/>
                        </a:rPr>
                        <a:t>53</a:t>
                      </a:r>
                      <a:r>
                        <a:rPr lang="zh-CN" sz="1200" kern="0">
                          <a:effectLst/>
                        </a:rPr>
                        <a:t>），</a:t>
                      </a:r>
                      <a:r>
                        <a:rPr lang="en-US" sz="1200" kern="0">
                          <a:effectLst/>
                        </a:rPr>
                        <a:t>mode </a:t>
                      </a:r>
                      <a:r>
                        <a:rPr lang="zh-CN" sz="1200" kern="0">
                          <a:effectLst/>
                        </a:rPr>
                        <a:t>中</a:t>
                      </a:r>
                      <a:r>
                        <a:rPr lang="en-US" sz="1200" kern="0">
                          <a:effectLst/>
                        </a:rPr>
                        <a:t> 0 </a:t>
                      </a:r>
                      <a:r>
                        <a:rPr lang="zh-CN" sz="1200" kern="0">
                          <a:effectLst/>
                        </a:rPr>
                        <a:t>表示周天，</a:t>
                      </a:r>
                      <a:r>
                        <a:rPr lang="en-US" sz="1200" kern="0">
                          <a:effectLst/>
                        </a:rPr>
                        <a:t>1</a:t>
                      </a:r>
                      <a:r>
                        <a:rPr lang="zh-CN" sz="1200" kern="0">
                          <a:effectLst/>
                        </a:rPr>
                        <a:t>表示周一，以此类推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YEARWEEK("2017-06-15");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201724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275311708"/>
                  </a:ext>
                </a:extLst>
              </a:tr>
              <a:tr h="0">
                <a:tc>
                  <a:txBody>
                    <a:bodyPr/>
                    <a:lstStyle/>
                    <a:p>
                      <a:pPr indent="-547370">
                        <a:lnSpc>
                          <a:spcPts val="2400"/>
                        </a:lnSpc>
                      </a:pPr>
                      <a:r>
                        <a:rPr lang="en-US" sz="1200" kern="0">
                          <a:effectLst/>
                        </a:rPr>
                        <a:t>NOW()</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返回当前日期和时间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NOW()</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2018-09-19 20:57:43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68357094"/>
                  </a:ext>
                </a:extLst>
              </a:tr>
            </a:tbl>
          </a:graphicData>
        </a:graphic>
      </p:graphicFrame>
    </p:spTree>
    <p:extLst>
      <p:ext uri="{BB962C8B-B14F-4D97-AF65-F5344CB8AC3E}">
        <p14:creationId xmlns:p14="http://schemas.microsoft.com/office/powerpoint/2010/main" val="12514650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A7B42125-D5ED-4519-8BC2-E1C7CBC7F8EB}"/>
              </a:ext>
            </a:extLst>
          </p:cNvPr>
          <p:cNvGraphicFramePr>
            <a:graphicFrameLocks noGrp="1"/>
          </p:cNvGraphicFramePr>
          <p:nvPr/>
        </p:nvGraphicFramePr>
        <p:xfrm>
          <a:off x="838200" y="1657321"/>
          <a:ext cx="10515600" cy="297358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2084863002"/>
                    </a:ext>
                  </a:extLst>
                </a:gridCol>
                <a:gridCol w="3505200">
                  <a:extLst>
                    <a:ext uri="{9D8B030D-6E8A-4147-A177-3AD203B41FA5}">
                      <a16:colId xmlns:a16="http://schemas.microsoft.com/office/drawing/2014/main" val="1813287578"/>
                    </a:ext>
                  </a:extLst>
                </a:gridCol>
                <a:gridCol w="3505200">
                  <a:extLst>
                    <a:ext uri="{9D8B030D-6E8A-4147-A177-3AD203B41FA5}">
                      <a16:colId xmlns:a16="http://schemas.microsoft.com/office/drawing/2014/main" val="3137301717"/>
                    </a:ext>
                  </a:extLst>
                </a:gridCol>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1716365531"/>
                  </a:ext>
                </a:extLst>
              </a:tr>
              <a:tr h="0">
                <a:tc>
                  <a:txBody>
                    <a:bodyPr/>
                    <a:lstStyle/>
                    <a:p>
                      <a:pPr indent="-547370">
                        <a:lnSpc>
                          <a:spcPts val="2400"/>
                        </a:lnSpc>
                      </a:pPr>
                      <a:r>
                        <a:rPr lang="en-US" sz="1200" kern="0">
                          <a:effectLst/>
                        </a:rPr>
                        <a:t>WEEK(d)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04316044"/>
                  </a:ext>
                </a:extLst>
              </a:tr>
              <a:tr h="0">
                <a:tc>
                  <a:txBody>
                    <a:bodyPr/>
                    <a:lstStyle/>
                    <a:p>
                      <a:pPr indent="-547370">
                        <a:lnSpc>
                          <a:spcPts val="2400"/>
                        </a:lnSpc>
                      </a:pPr>
                      <a:r>
                        <a:rPr lang="en-US" sz="1200" kern="0">
                          <a:effectLst/>
                        </a:rPr>
                        <a:t>WEEKDAY(d)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是星期几，</a:t>
                      </a:r>
                      <a:r>
                        <a:rPr lang="en-US" sz="1200" kern="0">
                          <a:effectLst/>
                        </a:rPr>
                        <a:t>0 </a:t>
                      </a:r>
                      <a:r>
                        <a:rPr lang="zh-CN" sz="1200" kern="0">
                          <a:effectLst/>
                        </a:rPr>
                        <a:t>表示星期一，</a:t>
                      </a:r>
                      <a:r>
                        <a:rPr lang="en-US" sz="1200" kern="0">
                          <a:effectLst/>
                        </a:rPr>
                        <a:t>1 </a:t>
                      </a:r>
                      <a:r>
                        <a:rPr lang="zh-CN" sz="1200" kern="0">
                          <a:effectLst/>
                        </a:rPr>
                        <a:t>表示星期二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WEEKDAY("2017-06-15");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13717950"/>
                  </a:ext>
                </a:extLst>
              </a:tr>
              <a:tr h="0">
                <a:tc>
                  <a:txBody>
                    <a:bodyPr/>
                    <a:lstStyle/>
                    <a:p>
                      <a:pPr indent="-547370">
                        <a:lnSpc>
                          <a:spcPts val="2400"/>
                        </a:lnSpc>
                      </a:pPr>
                      <a:r>
                        <a:rPr lang="en-US" sz="1200" kern="0">
                          <a:effectLst/>
                        </a:rPr>
                        <a:t>WEEKOFYEAR(d)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32799558"/>
                  </a:ext>
                </a:extLst>
              </a:tr>
              <a:tr h="0">
                <a:tc>
                  <a:txBody>
                    <a:bodyPr/>
                    <a:lstStyle/>
                    <a:p>
                      <a:pPr indent="-547370">
                        <a:lnSpc>
                          <a:spcPts val="2400"/>
                        </a:lnSpc>
                      </a:pPr>
                      <a:r>
                        <a:rPr lang="en-US" sz="1200" kern="0">
                          <a:effectLst/>
                        </a:rPr>
                        <a:t>YEARWEEK(date, mode)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返回年份及第几周（</a:t>
                      </a:r>
                      <a:r>
                        <a:rPr lang="en-US" sz="1200" kern="0">
                          <a:effectLst/>
                        </a:rPr>
                        <a:t>0</a:t>
                      </a:r>
                      <a:r>
                        <a:rPr lang="zh-CN" sz="1200" kern="0">
                          <a:effectLst/>
                        </a:rPr>
                        <a:t>到</a:t>
                      </a:r>
                      <a:r>
                        <a:rPr lang="en-US" sz="1200" kern="0">
                          <a:effectLst/>
                        </a:rPr>
                        <a:t>53</a:t>
                      </a:r>
                      <a:r>
                        <a:rPr lang="zh-CN" sz="1200" kern="0">
                          <a:effectLst/>
                        </a:rPr>
                        <a:t>），</a:t>
                      </a:r>
                      <a:r>
                        <a:rPr lang="en-US" sz="1200" kern="0">
                          <a:effectLst/>
                        </a:rPr>
                        <a:t>mode </a:t>
                      </a:r>
                      <a:r>
                        <a:rPr lang="zh-CN" sz="1200" kern="0">
                          <a:effectLst/>
                        </a:rPr>
                        <a:t>中</a:t>
                      </a:r>
                      <a:r>
                        <a:rPr lang="en-US" sz="1200" kern="0">
                          <a:effectLst/>
                        </a:rPr>
                        <a:t> 0 </a:t>
                      </a:r>
                      <a:r>
                        <a:rPr lang="zh-CN" sz="1200" kern="0">
                          <a:effectLst/>
                        </a:rPr>
                        <a:t>表示周天，</a:t>
                      </a:r>
                      <a:r>
                        <a:rPr lang="en-US" sz="1200" kern="0">
                          <a:effectLst/>
                        </a:rPr>
                        <a:t>1</a:t>
                      </a:r>
                      <a:r>
                        <a:rPr lang="zh-CN" sz="1200" kern="0">
                          <a:effectLst/>
                        </a:rPr>
                        <a:t>表示周一，以此类推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YEARWEEK("2017-06-15");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201724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275311708"/>
                  </a:ext>
                </a:extLst>
              </a:tr>
              <a:tr h="0">
                <a:tc>
                  <a:txBody>
                    <a:bodyPr/>
                    <a:lstStyle/>
                    <a:p>
                      <a:pPr indent="-547370">
                        <a:lnSpc>
                          <a:spcPts val="2400"/>
                        </a:lnSpc>
                      </a:pPr>
                      <a:r>
                        <a:rPr lang="en-US" sz="1200" kern="0">
                          <a:effectLst/>
                        </a:rPr>
                        <a:t>NOW()</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返回当前日期和时间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NOW()</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2018-09-19 20:57:43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68357094"/>
                  </a:ext>
                </a:extLst>
              </a:tr>
            </a:tbl>
          </a:graphicData>
        </a:graphic>
      </p:graphicFrame>
    </p:spTree>
    <p:extLst>
      <p:ext uri="{BB962C8B-B14F-4D97-AF65-F5344CB8AC3E}">
        <p14:creationId xmlns:p14="http://schemas.microsoft.com/office/powerpoint/2010/main" val="37295056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if</a:t>
            </a:r>
            <a:r>
              <a:rPr lang="zh-CN" altLang="en-US" b="1">
                <a:solidFill>
                  <a:srgbClr val="4BACC6"/>
                </a:solidFill>
                <a:latin typeface="PingFang SC"/>
                <a:ea typeface="阿里巴巴普惠体" panose="00020600040101010101" pitchFamily="18" charset="-122"/>
              </a:rPr>
              <a:t>逻辑判断语句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graphicFrame>
        <p:nvGraphicFramePr>
          <p:cNvPr id="2" name="表格 1">
            <a:extLst>
              <a:ext uri="{FF2B5EF4-FFF2-40B4-BE49-F238E27FC236}">
                <a16:creationId xmlns:a16="http://schemas.microsoft.com/office/drawing/2014/main" id="{C39D879A-A86E-400B-A0B5-04A007D65B25}"/>
              </a:ext>
            </a:extLst>
          </p:cNvPr>
          <p:cNvGraphicFramePr>
            <a:graphicFrameLocks noGrp="1"/>
          </p:cNvGraphicFramePr>
          <p:nvPr/>
        </p:nvGraphicFramePr>
        <p:xfrm>
          <a:off x="919680" y="2181885"/>
          <a:ext cx="10632540" cy="3934343"/>
        </p:xfrm>
        <a:graphic>
          <a:graphicData uri="http://schemas.openxmlformats.org/drawingml/2006/table">
            <a:tbl>
              <a:tblPr firstRow="1" firstCol="1" bandRow="1">
                <a:tableStyleId>{5C22544A-7EE6-4342-B048-85BDC9FD1C3A}</a:tableStyleId>
              </a:tblPr>
              <a:tblGrid>
                <a:gridCol w="3544180">
                  <a:extLst>
                    <a:ext uri="{9D8B030D-6E8A-4147-A177-3AD203B41FA5}">
                      <a16:colId xmlns:a16="http://schemas.microsoft.com/office/drawing/2014/main" val="1687555701"/>
                    </a:ext>
                  </a:extLst>
                </a:gridCol>
                <a:gridCol w="3544180">
                  <a:extLst>
                    <a:ext uri="{9D8B030D-6E8A-4147-A177-3AD203B41FA5}">
                      <a16:colId xmlns:a16="http://schemas.microsoft.com/office/drawing/2014/main" val="3025355310"/>
                    </a:ext>
                  </a:extLst>
                </a:gridCol>
                <a:gridCol w="3544180">
                  <a:extLst>
                    <a:ext uri="{9D8B030D-6E8A-4147-A177-3AD203B41FA5}">
                      <a16:colId xmlns:a16="http://schemas.microsoft.com/office/drawing/2014/main" val="324844412"/>
                    </a:ext>
                  </a:extLst>
                </a:gridCol>
              </a:tblGrid>
              <a:tr h="725970">
                <a:tc>
                  <a:txBody>
                    <a:bodyPr/>
                    <a:lstStyle/>
                    <a:p>
                      <a:pPr indent="-547370" algn="l">
                        <a:lnSpc>
                          <a:spcPts val="2400"/>
                        </a:lnSpc>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格式</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l">
                        <a:lnSpc>
                          <a:spcPts val="2400"/>
                        </a:lnSpc>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解释</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l"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案例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928391727"/>
                  </a:ext>
                </a:extLst>
              </a:tr>
              <a:tr h="725970">
                <a:tc>
                  <a:txBody>
                    <a:bodyPr/>
                    <a:lstStyle/>
                    <a:p>
                      <a:pPr indent="-547370">
                        <a:lnSpc>
                          <a:spcPts val="2400"/>
                        </a:lnSpc>
                      </a:pPr>
                      <a:r>
                        <a:rPr lang="en-US" sz="1400" kern="0">
                          <a:effectLst/>
                        </a:rPr>
                        <a:t>IF(expr,v1,v2)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如果表达式</a:t>
                      </a:r>
                      <a:r>
                        <a:rPr lang="en-US" sz="1400" kern="0">
                          <a:effectLst/>
                        </a:rPr>
                        <a:t> expr </a:t>
                      </a:r>
                      <a:r>
                        <a:rPr lang="zh-CN" sz="1400" kern="0">
                          <a:effectLst/>
                        </a:rPr>
                        <a:t>成立，返回结果</a:t>
                      </a:r>
                      <a:r>
                        <a:rPr lang="en-US" sz="1400" kern="0">
                          <a:effectLst/>
                        </a:rPr>
                        <a:t> v1</a:t>
                      </a:r>
                      <a:r>
                        <a:rPr lang="zh-CN" sz="1400" kern="0">
                          <a:effectLst/>
                        </a:rPr>
                        <a:t>；否则，返回结果</a:t>
                      </a:r>
                      <a:r>
                        <a:rPr lang="en-US" sz="1400" kern="0">
                          <a:effectLst/>
                        </a:rPr>
                        <a:t> v2</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IF(1 &gt; 0,'</a:t>
                      </a:r>
                      <a:r>
                        <a:rPr lang="zh-CN" sz="1400" kern="0">
                          <a:effectLst/>
                        </a:rPr>
                        <a:t>正确</a:t>
                      </a:r>
                      <a:r>
                        <a:rPr lang="en-US" sz="1400" kern="0">
                          <a:effectLst/>
                        </a:rPr>
                        <a:t>','</a:t>
                      </a:r>
                      <a:r>
                        <a:rPr lang="zh-CN" sz="1400" kern="0">
                          <a:effectLst/>
                        </a:rPr>
                        <a:t>错误</a:t>
                      </a:r>
                      <a:r>
                        <a:rPr lang="en-US" sz="1400" kern="0">
                          <a:effectLst/>
                        </a:rPr>
                        <a:t>')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a:t>
                      </a:r>
                      <a:r>
                        <a:rPr lang="zh-CN" sz="1400" kern="0">
                          <a:effectLst/>
                        </a:rPr>
                        <a:t>正确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370158620"/>
                  </a:ext>
                </a:extLst>
              </a:tr>
              <a:tr h="729231">
                <a:tc>
                  <a:txBody>
                    <a:bodyPr/>
                    <a:lstStyle/>
                    <a:p>
                      <a:pPr marL="0" indent="-547370" algn="l" defTabSz="1219170" rtl="0" eaLnBrk="1" latinLnBrk="0" hangingPunct="1">
                        <a:lnSpc>
                          <a:spcPts val="2400"/>
                        </a:lnSpc>
                      </a:pPr>
                      <a:r>
                        <a:rPr lang="en-US" sz="1400" b="1" kern="0">
                          <a:solidFill>
                            <a:schemeClr val="lt1"/>
                          </a:solidFill>
                          <a:effectLst/>
                          <a:latin typeface="+mn-lt"/>
                          <a:ea typeface="+mn-ea"/>
                          <a:cs typeface="+mn-cs"/>
                          <a:hlinkClick r:id="rId2">
                            <a:extLst>
                              <a:ext uri="{A12FA001-AC4F-418D-AE19-62706E023703}">
                                <ahyp:hlinkClr xmlns:ahyp="http://schemas.microsoft.com/office/drawing/2018/hyperlinkcolor" val="tx"/>
                              </a:ext>
                            </a:extLst>
                          </a:hlinkClick>
                        </a:rPr>
                        <a:t>IFNULL(v1,v2)</a:t>
                      </a:r>
                      <a:endParaRPr lang="zh-CN" altLang="en-US" sz="1400" b="1" kern="0">
                        <a:solidFill>
                          <a:schemeClr val="lt1"/>
                        </a:solidFill>
                        <a:effectLst/>
                        <a:latin typeface="+mn-lt"/>
                        <a:ea typeface="+mn-ea"/>
                        <a:cs typeface="+mn-cs"/>
                      </a:endParaRPr>
                    </a:p>
                  </a:txBody>
                  <a:tcPr marL="47625" marR="47625" marT="66675" marB="66675"/>
                </a:tc>
                <a:tc>
                  <a:txBody>
                    <a:bodyPr/>
                    <a:lstStyle/>
                    <a:p>
                      <a:pPr indent="-547370">
                        <a:lnSpc>
                          <a:spcPts val="2400"/>
                        </a:lnSpc>
                      </a:pPr>
                      <a:r>
                        <a:rPr lang="zh-CN" sz="1400" kern="0">
                          <a:effectLst/>
                        </a:rPr>
                        <a:t>如果</a:t>
                      </a:r>
                      <a:r>
                        <a:rPr lang="en-US" sz="1400" kern="0">
                          <a:effectLst/>
                        </a:rPr>
                        <a:t> v1 </a:t>
                      </a:r>
                      <a:r>
                        <a:rPr lang="zh-CN" sz="1400" kern="0">
                          <a:effectLst/>
                        </a:rPr>
                        <a:t>的值不为</a:t>
                      </a:r>
                      <a:r>
                        <a:rPr lang="en-US" sz="1400" kern="0">
                          <a:effectLst/>
                        </a:rPr>
                        <a:t> NULL</a:t>
                      </a:r>
                      <a:r>
                        <a:rPr lang="zh-CN" sz="1400" kern="0">
                          <a:effectLst/>
                        </a:rPr>
                        <a:t>，则返回</a:t>
                      </a:r>
                      <a:r>
                        <a:rPr lang="en-US" sz="1400" kern="0">
                          <a:effectLst/>
                        </a:rPr>
                        <a:t> v1</a:t>
                      </a:r>
                      <a:r>
                        <a:rPr lang="zh-CN" sz="1400" kern="0">
                          <a:effectLst/>
                        </a:rPr>
                        <a:t>，否则返回</a:t>
                      </a:r>
                      <a:r>
                        <a:rPr lang="en-US" sz="1400" kern="0">
                          <a:effectLst/>
                        </a:rPr>
                        <a:t> v2</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IFNULL(null,'Hello Word')</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-&gt;Hello Word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52092045"/>
                  </a:ext>
                </a:extLst>
              </a:tr>
              <a:tr h="729231">
                <a:tc>
                  <a:txBody>
                    <a:bodyPr/>
                    <a:lstStyle/>
                    <a:p>
                      <a:pPr indent="-547370">
                        <a:lnSpc>
                          <a:spcPts val="2400"/>
                        </a:lnSpc>
                      </a:pPr>
                      <a:r>
                        <a:rPr lang="en-US" sz="1400" kern="0">
                          <a:effectLst/>
                        </a:rPr>
                        <a:t>ISNULL(expression)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判断表达式是否为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ISNULL(NULL);</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469236052"/>
                  </a:ext>
                </a:extLst>
              </a:tr>
              <a:tr h="1023941">
                <a:tc>
                  <a:txBody>
                    <a:bodyPr/>
                    <a:lstStyle/>
                    <a:p>
                      <a:pPr indent="-547370">
                        <a:lnSpc>
                          <a:spcPts val="2400"/>
                        </a:lnSpc>
                      </a:pPr>
                      <a:r>
                        <a:rPr lang="en-US" sz="1400" kern="0">
                          <a:effectLst/>
                        </a:rPr>
                        <a:t>NULLIF(expr1, expr2)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比较两个字符串，如果字符串</a:t>
                      </a:r>
                      <a:r>
                        <a:rPr lang="en-US" sz="1400" kern="0">
                          <a:effectLst/>
                        </a:rPr>
                        <a:t> expr1 </a:t>
                      </a:r>
                      <a:r>
                        <a:rPr lang="zh-CN" sz="1400" kern="0">
                          <a:effectLst/>
                        </a:rPr>
                        <a:t>与</a:t>
                      </a:r>
                      <a:r>
                        <a:rPr lang="en-US" sz="1400" kern="0">
                          <a:effectLst/>
                        </a:rPr>
                        <a:t> expr2 </a:t>
                      </a:r>
                      <a:r>
                        <a:rPr lang="zh-CN" sz="1400" kern="0">
                          <a:effectLst/>
                        </a:rPr>
                        <a:t>相等 返回</a:t>
                      </a:r>
                      <a:r>
                        <a:rPr lang="en-US" sz="1400" kern="0">
                          <a:effectLst/>
                        </a:rPr>
                        <a:t> NULL</a:t>
                      </a:r>
                      <a:r>
                        <a:rPr lang="zh-CN" sz="1400" kern="0">
                          <a:effectLst/>
                        </a:rPr>
                        <a:t>，否则返回</a:t>
                      </a:r>
                      <a:r>
                        <a:rPr lang="en-US" sz="1400" kern="0">
                          <a:effectLst/>
                        </a:rPr>
                        <a:t> expr1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NULLIF(25, 25);</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501766294"/>
                  </a:ext>
                </a:extLst>
              </a:tr>
            </a:tbl>
          </a:graphicData>
        </a:graphic>
      </p:graphicFrame>
    </p:spTree>
    <p:extLst>
      <p:ext uri="{BB962C8B-B14F-4D97-AF65-F5344CB8AC3E}">
        <p14:creationId xmlns:p14="http://schemas.microsoft.com/office/powerpoint/2010/main" val="190521956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case when</a:t>
            </a:r>
            <a:r>
              <a:rPr lang="zh-CN" altLang="en-US" b="1">
                <a:solidFill>
                  <a:srgbClr val="4BACC6"/>
                </a:solidFill>
                <a:latin typeface="PingFang SC"/>
                <a:ea typeface="阿里巴巴普惠体" panose="00020600040101010101" pitchFamily="18" charset="-122"/>
              </a:rPr>
              <a:t>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graphicFrame>
        <p:nvGraphicFramePr>
          <p:cNvPr id="7" name="表格 6">
            <a:extLst>
              <a:ext uri="{FF2B5EF4-FFF2-40B4-BE49-F238E27FC236}">
                <a16:creationId xmlns:a16="http://schemas.microsoft.com/office/drawing/2014/main" id="{3D767B90-AFCC-41C4-8C71-99B1B83291C8}"/>
              </a:ext>
            </a:extLst>
          </p:cNvPr>
          <p:cNvGraphicFramePr>
            <a:graphicFrameLocks noGrp="1"/>
          </p:cNvGraphicFramePr>
          <p:nvPr>
            <p:extLst>
              <p:ext uri="{D42A27DB-BD31-4B8C-83A1-F6EECF244321}">
                <p14:modId xmlns:p14="http://schemas.microsoft.com/office/powerpoint/2010/main" val="29484474"/>
              </p:ext>
            </p:extLst>
          </p:nvPr>
        </p:nvGraphicFramePr>
        <p:xfrm>
          <a:off x="919680" y="2228440"/>
          <a:ext cx="10659702" cy="2401119"/>
        </p:xfrm>
        <a:graphic>
          <a:graphicData uri="http://schemas.openxmlformats.org/drawingml/2006/table">
            <a:tbl>
              <a:tblPr firstRow="1" firstCol="1" bandRow="1">
                <a:tableStyleId>{5C22544A-7EE6-4342-B048-85BDC9FD1C3A}</a:tableStyleId>
              </a:tblPr>
              <a:tblGrid>
                <a:gridCol w="3553234">
                  <a:extLst>
                    <a:ext uri="{9D8B030D-6E8A-4147-A177-3AD203B41FA5}">
                      <a16:colId xmlns:a16="http://schemas.microsoft.com/office/drawing/2014/main" val="32685604"/>
                    </a:ext>
                  </a:extLst>
                </a:gridCol>
                <a:gridCol w="3553234">
                  <a:extLst>
                    <a:ext uri="{9D8B030D-6E8A-4147-A177-3AD203B41FA5}">
                      <a16:colId xmlns:a16="http://schemas.microsoft.com/office/drawing/2014/main" val="439726736"/>
                    </a:ext>
                  </a:extLst>
                </a:gridCol>
                <a:gridCol w="3553234">
                  <a:extLst>
                    <a:ext uri="{9D8B030D-6E8A-4147-A177-3AD203B41FA5}">
                      <a16:colId xmlns:a16="http://schemas.microsoft.com/office/drawing/2014/main" val="425868437"/>
                    </a:ext>
                  </a:extLst>
                </a:gridCol>
              </a:tblGrid>
              <a:tr h="521550">
                <a:tc>
                  <a:txBody>
                    <a:bodyPr/>
                    <a:lstStyle/>
                    <a:p>
                      <a:pPr indent="-547370" algn="ctr"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格式</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ctr">
                        <a:lnSpc>
                          <a:spcPts val="2400"/>
                        </a:lnSpc>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解释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ctr"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操作</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12119073"/>
                  </a:ext>
                </a:extLst>
              </a:tr>
              <a:tr h="1879569">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CASE expression</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condition1 THEN result1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condition2 THEN result2</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conditionN THEN resultN</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ELSE result</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END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en-US" sz="1200" kern="0">
                          <a:effectLst/>
                        </a:rPr>
                        <a:t>CASE </a:t>
                      </a:r>
                      <a:r>
                        <a:rPr lang="zh-CN" sz="1200" kern="0">
                          <a:effectLst/>
                        </a:rPr>
                        <a:t>表示函数开始，</a:t>
                      </a:r>
                      <a:r>
                        <a:rPr lang="en-US" sz="1200" kern="0">
                          <a:effectLst/>
                        </a:rPr>
                        <a:t>END </a:t>
                      </a:r>
                      <a:r>
                        <a:rPr lang="zh-CN" sz="1200" kern="0">
                          <a:effectLst/>
                        </a:rPr>
                        <a:t>表示函数结束。如果</a:t>
                      </a:r>
                      <a:r>
                        <a:rPr lang="en-US" sz="1200" kern="0">
                          <a:effectLst/>
                        </a:rPr>
                        <a:t> condition1 </a:t>
                      </a:r>
                      <a:r>
                        <a:rPr lang="zh-CN" sz="1200" kern="0">
                          <a:effectLst/>
                        </a:rPr>
                        <a:t>成立，则返回</a:t>
                      </a:r>
                      <a:r>
                        <a:rPr lang="en-US" sz="1200" kern="0">
                          <a:effectLst/>
                        </a:rPr>
                        <a:t> result1, </a:t>
                      </a:r>
                      <a:r>
                        <a:rPr lang="zh-CN" sz="1200" kern="0">
                          <a:effectLst/>
                        </a:rPr>
                        <a:t>如果</a:t>
                      </a:r>
                      <a:r>
                        <a:rPr lang="en-US" sz="1200" kern="0">
                          <a:effectLst/>
                        </a:rPr>
                        <a:t> condition2 </a:t>
                      </a:r>
                      <a:r>
                        <a:rPr lang="zh-CN" sz="1200" kern="0">
                          <a:effectLst/>
                        </a:rPr>
                        <a:t>成立，则返回</a:t>
                      </a:r>
                      <a:r>
                        <a:rPr lang="en-US" sz="1200" kern="0">
                          <a:effectLst/>
                        </a:rPr>
                        <a:t> result2</a:t>
                      </a:r>
                      <a:r>
                        <a:rPr lang="zh-CN" sz="1200" kern="0">
                          <a:effectLst/>
                        </a:rPr>
                        <a:t>，当全部不成立则返回</a:t>
                      </a:r>
                      <a:r>
                        <a:rPr lang="en-US" sz="1200" kern="0">
                          <a:effectLst/>
                        </a:rPr>
                        <a:t> result</a:t>
                      </a:r>
                      <a:r>
                        <a:rPr lang="zh-CN" sz="1200" kern="0">
                          <a:effectLst/>
                        </a:rPr>
                        <a:t>，而当有一个成立之后，后面的就不执行了。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case 100 when 50 then 'tom' when 100 then 'mary'else 'tim' end ;</a:t>
                      </a: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select case when 1=2 then 'tom' when 2=2 then 'mary' else'tim' end ;</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243785986"/>
                  </a:ext>
                </a:extLst>
              </a:tr>
            </a:tbl>
          </a:graphicData>
        </a:graphic>
      </p:graphicFrame>
    </p:spTree>
    <p:extLst>
      <p:ext uri="{BB962C8B-B14F-4D97-AF65-F5344CB8AC3E}">
        <p14:creationId xmlns:p14="http://schemas.microsoft.com/office/powerpoint/2010/main" val="360535408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case when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语句</a:t>
            </a:r>
          </a:p>
        </p:txBody>
      </p:sp>
      <p:sp>
        <p:nvSpPr>
          <p:cNvPr id="8" name="文本框 7">
            <a:extLst>
              <a:ext uri="{FF2B5EF4-FFF2-40B4-BE49-F238E27FC236}">
                <a16:creationId xmlns:a16="http://schemas.microsoft.com/office/drawing/2014/main" id="{43723000-88DD-4294-B7A4-882F782499F7}"/>
              </a:ext>
            </a:extLst>
          </p:cNvPr>
          <p:cNvSpPr txBox="1"/>
          <p:nvPr/>
        </p:nvSpPr>
        <p:spPr>
          <a:xfrm>
            <a:off x="1013651" y="2020688"/>
            <a:ext cx="8478570" cy="4555093"/>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创建订单表</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支付类型</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微信支付</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支付宝支付</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银行卡支付</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：其他</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1500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27642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case when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语句</a:t>
            </a:r>
          </a:p>
        </p:txBody>
      </p:sp>
      <p:sp>
        <p:nvSpPr>
          <p:cNvPr id="8" name="文本框 7">
            <a:extLst>
              <a:ext uri="{FF2B5EF4-FFF2-40B4-BE49-F238E27FC236}">
                <a16:creationId xmlns:a16="http://schemas.microsoft.com/office/drawing/2014/main" id="{43723000-88DD-4294-B7A4-882F782499F7}"/>
              </a:ext>
            </a:extLst>
          </p:cNvPr>
          <p:cNvSpPr txBox="1"/>
          <p:nvPr/>
        </p:nvSpPr>
        <p:spPr>
          <a:xfrm>
            <a:off x="1215428" y="1757246"/>
            <a:ext cx="8478570" cy="501675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微信支付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支付宝支付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银行卡支付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else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其他支付方式</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payTypeStr</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微信支付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支付宝支付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银行卡支付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else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其他支付方式</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payTypeStr</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4635793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2DFEE038-A65F-4023-950A-E08FBF5ED742}"/>
              </a:ext>
            </a:extLst>
          </p:cNvPr>
          <p:cNvSpPr txBox="1"/>
          <p:nvPr/>
        </p:nvSpPr>
        <p:spPr>
          <a:xfrm>
            <a:off x="849316" y="1672949"/>
            <a:ext cx="10856813" cy="1077218"/>
          </a:xfrm>
          <a:prstGeom prst="rect">
            <a:avLst/>
          </a:prstGeom>
          <a:noFill/>
        </p:spPr>
        <p:txBody>
          <a:bodyPr wrap="square">
            <a:spAutoFit/>
          </a:bodyPr>
          <a:lstStyle/>
          <a:p>
            <a:pPr marL="285750" indent="-285750">
              <a:buFont typeface="Arial" panose="020B0604020202020204" pitchFamily="34" charset="0"/>
              <a:buChar char="•"/>
            </a:pPr>
            <a:r>
              <a:rPr lang="en-US" altLang="zh-CN" sz="1600">
                <a:solidFill>
                  <a:srgbClr val="17233F"/>
                </a:solidFill>
                <a:highlight>
                  <a:srgbClr val="FFFF00"/>
                </a:highlight>
                <a:latin typeface="-apple-system"/>
                <a:ea typeface="Alibaba PuHuiTi B"/>
              </a:rPr>
              <a:t>MySQL 8.0 </a:t>
            </a:r>
            <a:r>
              <a:rPr lang="zh-CN" altLang="en-US" sz="1600">
                <a:solidFill>
                  <a:srgbClr val="17233F"/>
                </a:solidFill>
                <a:highlight>
                  <a:srgbClr val="FFFF00"/>
                </a:highlight>
                <a:latin typeface="-apple-system"/>
                <a:ea typeface="Alibaba PuHuiTi B"/>
              </a:rPr>
              <a:t>新增窗口函数</a:t>
            </a:r>
            <a:r>
              <a:rPr lang="en-US" altLang="zh-CN" sz="1600">
                <a:solidFill>
                  <a:srgbClr val="17233F"/>
                </a:solidFill>
                <a:highlight>
                  <a:srgbClr val="FFFF00"/>
                </a:highlight>
                <a:latin typeface="-apple-system"/>
                <a:ea typeface="Alibaba PuHuiTi B"/>
              </a:rPr>
              <a:t>,</a:t>
            </a:r>
            <a:r>
              <a:rPr lang="zh-CN" altLang="en-US" sz="1600">
                <a:solidFill>
                  <a:srgbClr val="17233F"/>
                </a:solidFill>
                <a:latin typeface="-apple-system"/>
                <a:ea typeface="Alibaba PuHuiTi B"/>
              </a:rPr>
              <a:t>窗口函数又被称为开窗函数，与</a:t>
            </a:r>
            <a:r>
              <a:rPr lang="en-US" altLang="zh-CN" sz="1600">
                <a:solidFill>
                  <a:srgbClr val="17233F"/>
                </a:solidFill>
                <a:latin typeface="-apple-system"/>
                <a:ea typeface="Alibaba PuHuiTi B"/>
              </a:rPr>
              <a:t>Oracle </a:t>
            </a:r>
            <a:r>
              <a:rPr lang="zh-CN" altLang="en-US" sz="1600">
                <a:solidFill>
                  <a:srgbClr val="17233F"/>
                </a:solidFill>
                <a:latin typeface="-apple-system"/>
                <a:ea typeface="Alibaba PuHuiTi B"/>
              </a:rPr>
              <a:t>窗口函数类似，属于</a:t>
            </a:r>
            <a:r>
              <a:rPr lang="en-US" altLang="zh-CN" sz="1600">
                <a:solidFill>
                  <a:srgbClr val="17233F"/>
                </a:solidFill>
                <a:latin typeface="-apple-system"/>
                <a:ea typeface="Alibaba PuHuiTi B"/>
              </a:rPr>
              <a:t>MySQL</a:t>
            </a:r>
            <a:r>
              <a:rPr lang="zh-CN" altLang="en-US" sz="1600">
                <a:solidFill>
                  <a:srgbClr val="17233F"/>
                </a:solidFill>
                <a:latin typeface="-apple-system"/>
                <a:ea typeface="Alibaba PuHuiTi B"/>
              </a:rPr>
              <a:t>的一大特点</a:t>
            </a:r>
            <a:r>
              <a:rPr lang="en-US" altLang="zh-CN" sz="1600">
                <a:solidFill>
                  <a:srgbClr val="17233F"/>
                </a:solidFill>
                <a:latin typeface="-apple-system"/>
                <a:ea typeface="Alibaba PuHuiTi B"/>
              </a:rPr>
              <a:t>.</a:t>
            </a:r>
          </a:p>
          <a:p>
            <a:pPr marL="285750" indent="-285750">
              <a:buFont typeface="Arial" panose="020B0604020202020204" pitchFamily="34" charset="0"/>
              <a:buChar char="•"/>
            </a:pPr>
            <a:r>
              <a:rPr lang="zh-CN" altLang="en-US" sz="1600">
                <a:solidFill>
                  <a:srgbClr val="17233F"/>
                </a:solidFill>
                <a:latin typeface="-apple-system"/>
                <a:ea typeface="Alibaba PuHuiTi B"/>
              </a:rPr>
              <a:t>非聚合窗口函数是相对于聚函数来说的。聚合函数是对一组数据计算后返回单个值（即分组），非聚合函数一次只会处理一行数据。窗口聚合函数在行记录上计算某个字段的结果时，可将窗口范围内的数据输入到聚合函数中，并不改变行数</a:t>
            </a:r>
            <a:r>
              <a:rPr lang="zh-CN" altLang="en-US" sz="1600" b="1" i="0">
                <a:solidFill>
                  <a:srgbClr val="4D4D4D"/>
                </a:solidFill>
                <a:effectLst/>
                <a:latin typeface="-apple-system"/>
                <a:ea typeface="Alibaba PuHuiTi B"/>
              </a:rPr>
              <a:t>。</a:t>
            </a:r>
            <a:endParaRPr lang="zh-CN" altLang="en-US" sz="1600">
              <a:ea typeface="Alibaba PuHuiTi B"/>
            </a:endParaRPr>
          </a:p>
        </p:txBody>
      </p:sp>
      <p:pic>
        <p:nvPicPr>
          <p:cNvPr id="1028" name="Picture 4">
            <a:extLst>
              <a:ext uri="{FF2B5EF4-FFF2-40B4-BE49-F238E27FC236}">
                <a16:creationId xmlns:a16="http://schemas.microsoft.com/office/drawing/2014/main" id="{934CC7A5-74B5-4428-BAC9-DFA36C965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469" y="2811669"/>
            <a:ext cx="5761763" cy="372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7245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分类</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7" name="图片 6">
            <a:extLst>
              <a:ext uri="{FF2B5EF4-FFF2-40B4-BE49-F238E27FC236}">
                <a16:creationId xmlns:a16="http://schemas.microsoft.com/office/drawing/2014/main" id="{1AC6EA75-6922-42DB-ACBE-09A1943A9060}"/>
              </a:ext>
            </a:extLst>
          </p:cNvPr>
          <p:cNvPicPr>
            <a:picLocks noChangeAspect="1"/>
          </p:cNvPicPr>
          <p:nvPr/>
        </p:nvPicPr>
        <p:blipFill>
          <a:blip r:embed="rId2"/>
          <a:stretch>
            <a:fillRect/>
          </a:stretch>
        </p:blipFill>
        <p:spPr>
          <a:xfrm>
            <a:off x="1998140" y="1991190"/>
            <a:ext cx="5924689" cy="3935342"/>
          </a:xfrm>
          <a:prstGeom prst="rect">
            <a:avLst/>
          </a:prstGeom>
        </p:spPr>
      </p:pic>
      <p:sp>
        <p:nvSpPr>
          <p:cNvPr id="8" name="文本框 7">
            <a:extLst>
              <a:ext uri="{FF2B5EF4-FFF2-40B4-BE49-F238E27FC236}">
                <a16:creationId xmlns:a16="http://schemas.microsoft.com/office/drawing/2014/main" id="{244A444D-AC83-42C4-BFD6-D073E8B09D8A}"/>
              </a:ext>
            </a:extLst>
          </p:cNvPr>
          <p:cNvSpPr txBox="1"/>
          <p:nvPr/>
        </p:nvSpPr>
        <p:spPr>
          <a:xfrm>
            <a:off x="2097728" y="6244773"/>
            <a:ext cx="8478570" cy="369332"/>
          </a:xfrm>
          <a:prstGeom prst="rect">
            <a:avLst/>
          </a:prstGeom>
          <a:noFill/>
        </p:spPr>
        <p:txBody>
          <a:bodyPr wrap="square">
            <a:spAutoFit/>
          </a:bodyPr>
          <a:lstStyle/>
          <a:p>
            <a:r>
              <a:rPr lang="zh-CN" altLang="en-US">
                <a:highlight>
                  <a:srgbClr val="FFFF00"/>
                </a:highlight>
              </a:rPr>
              <a:t>另外还有开窗聚合函数: </a:t>
            </a:r>
            <a:r>
              <a:rPr lang="en-US" altLang="zh-CN">
                <a:highlight>
                  <a:srgbClr val="FFFF00"/>
                </a:highlight>
              </a:rPr>
              <a:t>SUM,AVG,MIN,MAX</a:t>
            </a:r>
            <a:endParaRPr lang="zh-CN" altLang="en-US">
              <a:highlight>
                <a:srgbClr val="FFFF00"/>
              </a:highlight>
            </a:endParaRPr>
          </a:p>
        </p:txBody>
      </p:sp>
    </p:spTree>
    <p:extLst>
      <p:ext uri="{BB962C8B-B14F-4D97-AF65-F5344CB8AC3E}">
        <p14:creationId xmlns:p14="http://schemas.microsoft.com/office/powerpoint/2010/main" val="37904024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语法结构</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8E08B451-CEA6-4299-9BCB-4A4B757FF4F1}"/>
              </a:ext>
            </a:extLst>
          </p:cNvPr>
          <p:cNvSpPr txBox="1"/>
          <p:nvPr/>
        </p:nvSpPr>
        <p:spPr>
          <a:xfrm>
            <a:off x="939853" y="1797252"/>
            <a:ext cx="8478570" cy="1477328"/>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window_function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expr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OVER</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PARTITION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frame_clause </a:t>
            </a:r>
          </a:p>
          <a:p>
            <a:r>
              <a:rPr lang="en-US" altLang="zh-CN" sz="1800" b="1">
                <a:solidFill>
                  <a:srgbClr val="000080"/>
                </a:solidFill>
                <a:effectLst/>
                <a:latin typeface="Courier New" panose="02070309020205020404" pitchFamily="49" charset="0"/>
              </a:rPr>
              <a:t>)</a:t>
            </a:r>
            <a:endParaRPr lang="en-US" altLang="zh-CN">
              <a:effectLst/>
            </a:endParaRPr>
          </a:p>
        </p:txBody>
      </p:sp>
      <p:sp>
        <p:nvSpPr>
          <p:cNvPr id="9" name="文本框 8">
            <a:extLst>
              <a:ext uri="{FF2B5EF4-FFF2-40B4-BE49-F238E27FC236}">
                <a16:creationId xmlns:a16="http://schemas.microsoft.com/office/drawing/2014/main" id="{E17DC3B1-3E34-4C26-B9F6-16532D929E31}"/>
              </a:ext>
            </a:extLst>
          </p:cNvPr>
          <p:cNvSpPr txBox="1"/>
          <p:nvPr/>
        </p:nvSpPr>
        <p:spPr>
          <a:xfrm>
            <a:off x="876479" y="3492280"/>
            <a:ext cx="10947347" cy="2062103"/>
          </a:xfrm>
          <a:prstGeom prst="rect">
            <a:avLst/>
          </a:prstGeom>
          <a:noFill/>
        </p:spPr>
        <p:txBody>
          <a:bodyPr wrap="square">
            <a:spAutoFit/>
          </a:bodyPr>
          <a:lstStyle/>
          <a:p>
            <a:r>
              <a:rPr lang="zh-CN" altLang="en-US" sz="1600" b="0" i="0">
                <a:solidFill>
                  <a:srgbClr val="222222"/>
                </a:solidFill>
                <a:effectLst/>
                <a:latin typeface="PingFang SC"/>
              </a:rPr>
              <a:t>其中，</a:t>
            </a:r>
            <a:r>
              <a:rPr lang="en-US" altLang="zh-CN" sz="1600" b="0" i="0">
                <a:solidFill>
                  <a:srgbClr val="222222"/>
                </a:solidFill>
                <a:effectLst/>
                <a:latin typeface="PingFang SC"/>
              </a:rPr>
              <a:t>window_function </a:t>
            </a:r>
            <a:r>
              <a:rPr lang="zh-CN" altLang="en-US" sz="1600" b="0" i="0">
                <a:solidFill>
                  <a:srgbClr val="222222"/>
                </a:solidFill>
                <a:effectLst/>
                <a:latin typeface="PingFang SC"/>
              </a:rPr>
              <a:t>是窗口函数的名称；</a:t>
            </a:r>
            <a:r>
              <a:rPr lang="en-US" altLang="zh-CN" sz="1600" b="0" i="0">
                <a:solidFill>
                  <a:srgbClr val="222222"/>
                </a:solidFill>
                <a:effectLst/>
                <a:latin typeface="PingFang SC"/>
              </a:rPr>
              <a:t>expr </a:t>
            </a:r>
            <a:r>
              <a:rPr lang="zh-CN" altLang="en-US" sz="1600" b="0" i="0">
                <a:solidFill>
                  <a:srgbClr val="222222"/>
                </a:solidFill>
                <a:effectLst/>
                <a:latin typeface="PingFang SC"/>
              </a:rPr>
              <a:t>是参数，有些函数不需要参数；</a:t>
            </a:r>
            <a:r>
              <a:rPr lang="en-US" altLang="zh-CN" sz="1600" b="0" i="0">
                <a:solidFill>
                  <a:srgbClr val="222222"/>
                </a:solidFill>
                <a:effectLst/>
                <a:latin typeface="PingFang SC"/>
              </a:rPr>
              <a:t>OVER</a:t>
            </a:r>
            <a:r>
              <a:rPr lang="zh-CN" altLang="en-US" sz="1600" b="0" i="0">
                <a:solidFill>
                  <a:srgbClr val="222222"/>
                </a:solidFill>
                <a:effectLst/>
                <a:latin typeface="PingFang SC"/>
              </a:rPr>
              <a:t>子句包含三个选项：</a:t>
            </a:r>
            <a:endParaRPr lang="en-US" altLang="zh-CN" sz="1600" b="0" i="0">
              <a:solidFill>
                <a:srgbClr val="222222"/>
              </a:solidFill>
              <a:effectLst/>
              <a:latin typeface="PingFang SC"/>
            </a:endParaRPr>
          </a:p>
          <a:p>
            <a:pPr marL="285750" indent="-285750">
              <a:buFont typeface="Wingdings" panose="05000000000000000000" pitchFamily="2" charset="2"/>
              <a:buChar char="Ø"/>
            </a:pPr>
            <a:r>
              <a:rPr lang="zh-CN" altLang="en-US" sz="1600" b="0" i="0">
                <a:solidFill>
                  <a:srgbClr val="FF0000"/>
                </a:solidFill>
                <a:effectLst/>
                <a:latin typeface="PingFang SC"/>
              </a:rPr>
              <a:t>分区（</a:t>
            </a:r>
            <a:r>
              <a:rPr lang="en-US" altLang="zh-CN" sz="1600" b="0" i="0">
                <a:solidFill>
                  <a:srgbClr val="FF0000"/>
                </a:solidFill>
                <a:effectLst/>
                <a:latin typeface="PingFang SC"/>
              </a:rPr>
              <a:t>PARTITION BY</a:t>
            </a:r>
            <a:r>
              <a:rPr lang="zh-CN" altLang="en-US" sz="1600" b="0" i="0">
                <a:solidFill>
                  <a:srgbClr val="FF0000"/>
                </a:solidFill>
                <a:effectLst/>
                <a:latin typeface="PingFang SC"/>
              </a:rPr>
              <a:t>）</a:t>
            </a:r>
            <a:endParaRPr lang="en-US" altLang="zh-CN" sz="1600" b="0" i="0">
              <a:solidFill>
                <a:srgbClr val="FF0000"/>
              </a:solidFill>
              <a:effectLst/>
              <a:latin typeface="PingFang SC"/>
            </a:endParaRPr>
          </a:p>
          <a:p>
            <a:r>
              <a:rPr lang="en-US" altLang="zh-CN" sz="1600" b="0" i="0">
                <a:solidFill>
                  <a:srgbClr val="222222"/>
                </a:solidFill>
                <a:effectLst/>
                <a:latin typeface="PingFang SC"/>
              </a:rPr>
              <a:t>PARTITION BY</a:t>
            </a:r>
            <a:r>
              <a:rPr lang="zh-CN" altLang="en-US" sz="1600" b="0" i="0">
                <a:solidFill>
                  <a:srgbClr val="222222"/>
                </a:solidFill>
                <a:effectLst/>
                <a:latin typeface="PingFang SC"/>
              </a:rPr>
              <a:t>选项用于将数据行拆分成多个分区（组），它的作用类似于</a:t>
            </a:r>
            <a:r>
              <a:rPr lang="en-US" altLang="zh-CN" sz="1600" b="0" i="0">
                <a:solidFill>
                  <a:srgbClr val="222222"/>
                </a:solidFill>
                <a:effectLst/>
                <a:latin typeface="PingFang SC"/>
              </a:rPr>
              <a:t>GROUP BY</a:t>
            </a:r>
            <a:r>
              <a:rPr lang="zh-CN" altLang="en-US" sz="1600" b="0" i="0">
                <a:solidFill>
                  <a:srgbClr val="222222"/>
                </a:solidFill>
                <a:effectLst/>
                <a:latin typeface="PingFang SC"/>
              </a:rPr>
              <a:t>分组。如果省略了 </a:t>
            </a:r>
            <a:r>
              <a:rPr lang="en-US" altLang="zh-CN" sz="1600" b="0" i="0">
                <a:solidFill>
                  <a:srgbClr val="222222"/>
                </a:solidFill>
                <a:effectLst/>
                <a:latin typeface="PingFang SC"/>
              </a:rPr>
              <a:t>PARTITION BY</a:t>
            </a:r>
            <a:r>
              <a:rPr lang="zh-CN" altLang="en-US" sz="1600" b="0" i="0">
                <a:solidFill>
                  <a:srgbClr val="222222"/>
                </a:solidFill>
                <a:effectLst/>
                <a:latin typeface="PingFang SC"/>
              </a:rPr>
              <a:t>，所有的数据作为一个组进行计算</a:t>
            </a:r>
            <a:endParaRPr lang="en-US" altLang="zh-CN" sz="1600" b="0" i="0">
              <a:solidFill>
                <a:srgbClr val="222222"/>
              </a:solidFill>
              <a:effectLst/>
              <a:latin typeface="PingFang SC"/>
            </a:endParaRPr>
          </a:p>
          <a:p>
            <a:pPr marL="285750" indent="-285750">
              <a:buFont typeface="Wingdings" panose="05000000000000000000" pitchFamily="2" charset="2"/>
              <a:buChar char="Ø"/>
            </a:pPr>
            <a:r>
              <a:rPr lang="zh-CN" altLang="en-US" sz="1600">
                <a:solidFill>
                  <a:srgbClr val="FF0000"/>
                </a:solidFill>
                <a:latin typeface="PingFang SC"/>
              </a:rPr>
              <a:t>排序（</a:t>
            </a:r>
            <a:r>
              <a:rPr lang="en-US" altLang="zh-CN" sz="1600">
                <a:solidFill>
                  <a:srgbClr val="FF0000"/>
                </a:solidFill>
                <a:latin typeface="PingFang SC"/>
              </a:rPr>
              <a:t>ORDER BY</a:t>
            </a:r>
            <a:r>
              <a:rPr lang="zh-CN" altLang="en-US" sz="1600">
                <a:solidFill>
                  <a:srgbClr val="FF0000"/>
                </a:solidFill>
                <a:latin typeface="PingFang SC"/>
              </a:rPr>
              <a:t>）</a:t>
            </a:r>
            <a:endParaRPr lang="en-US" altLang="zh-CN" sz="1600">
              <a:solidFill>
                <a:srgbClr val="FF0000"/>
              </a:solidFill>
              <a:latin typeface="PingFang SC"/>
            </a:endParaRPr>
          </a:p>
          <a:p>
            <a:r>
              <a:rPr lang="en-US" altLang="zh-CN" sz="1600" b="0" i="0">
                <a:solidFill>
                  <a:srgbClr val="222222"/>
                </a:solidFill>
                <a:effectLst/>
                <a:latin typeface="PingFang SC"/>
              </a:rPr>
              <a:t>OVER </a:t>
            </a:r>
            <a:r>
              <a:rPr lang="zh-CN" altLang="en-US" sz="1600" b="0" i="0">
                <a:solidFill>
                  <a:srgbClr val="222222"/>
                </a:solidFill>
                <a:effectLst/>
                <a:latin typeface="PingFang SC"/>
              </a:rPr>
              <a:t>子句中的</a:t>
            </a:r>
            <a:r>
              <a:rPr lang="en-US" altLang="zh-CN" sz="1600" b="0" i="0">
                <a:solidFill>
                  <a:srgbClr val="222222"/>
                </a:solidFill>
                <a:effectLst/>
                <a:latin typeface="PingFang SC"/>
              </a:rPr>
              <a:t>ORDER BY</a:t>
            </a:r>
            <a:r>
              <a:rPr lang="zh-CN" altLang="en-US" sz="1600" b="0" i="0">
                <a:solidFill>
                  <a:srgbClr val="222222"/>
                </a:solidFill>
                <a:effectLst/>
                <a:latin typeface="PingFang SC"/>
              </a:rPr>
              <a:t>选项用于指定</a:t>
            </a:r>
            <a:r>
              <a:rPr lang="zh-CN" altLang="en-US" sz="1600" b="1" i="0">
                <a:solidFill>
                  <a:srgbClr val="222222"/>
                </a:solidFill>
                <a:effectLst/>
                <a:latin typeface="PingFang SC"/>
              </a:rPr>
              <a:t>分区内</a:t>
            </a:r>
            <a:r>
              <a:rPr lang="zh-CN" altLang="en-US" sz="1600" b="0" i="0">
                <a:solidFill>
                  <a:srgbClr val="222222"/>
                </a:solidFill>
                <a:effectLst/>
                <a:latin typeface="PingFang SC"/>
              </a:rPr>
              <a:t>的排序方式，与 </a:t>
            </a:r>
            <a:r>
              <a:rPr lang="en-US" altLang="zh-CN" sz="1600" b="0" i="0">
                <a:solidFill>
                  <a:srgbClr val="222222"/>
                </a:solidFill>
                <a:effectLst/>
                <a:latin typeface="PingFang SC"/>
              </a:rPr>
              <a:t>ORDER BY </a:t>
            </a:r>
            <a:r>
              <a:rPr lang="zh-CN" altLang="en-US" sz="1600" b="0" i="0">
                <a:solidFill>
                  <a:srgbClr val="222222"/>
                </a:solidFill>
                <a:effectLst/>
                <a:latin typeface="PingFang SC"/>
              </a:rPr>
              <a:t>子句的作用类似</a:t>
            </a:r>
            <a:endParaRPr lang="en-US" altLang="zh-CN" sz="1600" b="0" i="0">
              <a:solidFill>
                <a:srgbClr val="FF0000"/>
              </a:solidFill>
              <a:effectLst/>
              <a:latin typeface="PingFang SC"/>
            </a:endParaRPr>
          </a:p>
          <a:p>
            <a:pPr marL="285750" indent="-285750">
              <a:buFont typeface="Wingdings" panose="05000000000000000000" pitchFamily="2" charset="2"/>
              <a:buChar char="Ø"/>
            </a:pPr>
            <a:r>
              <a:rPr lang="zh-CN" altLang="en-US" sz="1600">
                <a:solidFill>
                  <a:srgbClr val="FF0000"/>
                </a:solidFill>
                <a:latin typeface="PingFang SC"/>
              </a:rPr>
              <a:t>以及窗口大小（</a:t>
            </a:r>
            <a:r>
              <a:rPr lang="en-US" altLang="zh-CN" sz="1600">
                <a:solidFill>
                  <a:srgbClr val="FF0000"/>
                </a:solidFill>
                <a:latin typeface="PingFang SC"/>
              </a:rPr>
              <a:t>frame_clause</a:t>
            </a:r>
            <a:r>
              <a:rPr lang="zh-CN" altLang="en-US" sz="1600">
                <a:solidFill>
                  <a:srgbClr val="FF0000"/>
                </a:solidFill>
                <a:latin typeface="PingFang SC"/>
              </a:rPr>
              <a:t>）。</a:t>
            </a:r>
            <a:endParaRPr lang="en-US" altLang="zh-CN" sz="1600">
              <a:solidFill>
                <a:srgbClr val="FF0000"/>
              </a:solidFill>
              <a:latin typeface="PingFang SC"/>
            </a:endParaRPr>
          </a:p>
          <a:p>
            <a:r>
              <a:rPr lang="en-US" altLang="zh-CN" sz="1600" b="0" i="0">
                <a:solidFill>
                  <a:srgbClr val="222222"/>
                </a:solidFill>
                <a:effectLst/>
                <a:latin typeface="PingFang SC"/>
              </a:rPr>
              <a:t>frame_clause</a:t>
            </a:r>
            <a:r>
              <a:rPr lang="zh-CN" altLang="en-US" sz="1600" b="0" i="0">
                <a:solidFill>
                  <a:srgbClr val="222222"/>
                </a:solidFill>
                <a:effectLst/>
                <a:latin typeface="PingFang SC"/>
              </a:rPr>
              <a:t>选项用于在</a:t>
            </a:r>
            <a:r>
              <a:rPr lang="zh-CN" altLang="en-US" sz="1600" b="1" i="0">
                <a:solidFill>
                  <a:srgbClr val="222222"/>
                </a:solidFill>
                <a:effectLst/>
                <a:latin typeface="PingFang SC"/>
              </a:rPr>
              <a:t>当前分区</a:t>
            </a:r>
            <a:r>
              <a:rPr lang="zh-CN" altLang="en-US" sz="1600" b="0" i="0">
                <a:solidFill>
                  <a:srgbClr val="222222"/>
                </a:solidFill>
                <a:effectLst/>
                <a:latin typeface="PingFang SC"/>
              </a:rPr>
              <a:t>内指定一个计算窗口，也就是一个与当前行相关的数据子集。 </a:t>
            </a:r>
            <a:endParaRPr lang="zh-CN" altLang="en-US" sz="1600">
              <a:solidFill>
                <a:srgbClr val="FF0000"/>
              </a:solidFill>
              <a:latin typeface="PingFang SC"/>
            </a:endParaRPr>
          </a:p>
        </p:txBody>
      </p:sp>
    </p:spTree>
    <p:extLst>
      <p:ext uri="{BB962C8B-B14F-4D97-AF65-F5344CB8AC3E}">
        <p14:creationId xmlns:p14="http://schemas.microsoft.com/office/powerpoint/2010/main" val="3415386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Tree>
    <p:extLst>
      <p:ext uri="{BB962C8B-B14F-4D97-AF65-F5344CB8AC3E}">
        <p14:creationId xmlns:p14="http://schemas.microsoft.com/office/powerpoint/2010/main" val="20597287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9" name="文本框 8">
            <a:extLst>
              <a:ext uri="{FF2B5EF4-FFF2-40B4-BE49-F238E27FC236}">
                <a16:creationId xmlns:a16="http://schemas.microsoft.com/office/drawing/2014/main" id="{2DFEE038-A65F-4023-950A-E08FBF5ED742}"/>
              </a:ext>
            </a:extLst>
          </p:cNvPr>
          <p:cNvSpPr txBox="1"/>
          <p:nvPr/>
        </p:nvSpPr>
        <p:spPr>
          <a:xfrm>
            <a:off x="994172" y="1717604"/>
            <a:ext cx="10856813" cy="338554"/>
          </a:xfrm>
          <a:prstGeom prst="rect">
            <a:avLst/>
          </a:prstGeom>
          <a:noFill/>
        </p:spPr>
        <p:txBody>
          <a:bodyPr wrap="square">
            <a:spAutoFit/>
          </a:bodyPr>
          <a:lstStyle/>
          <a:p>
            <a:r>
              <a:rPr lang="zh-CN" altLang="en-US" sz="1600">
                <a:solidFill>
                  <a:srgbClr val="17233F"/>
                </a:solidFill>
                <a:latin typeface="-apple-system"/>
                <a:ea typeface="Alibaba PuHuiTi B"/>
              </a:rPr>
              <a:t>序号函数有三个：</a:t>
            </a:r>
            <a:r>
              <a:rPr lang="en-US" altLang="zh-CN" sz="1600">
                <a:solidFill>
                  <a:srgbClr val="17233F"/>
                </a:solidFill>
                <a:latin typeface="-apple-system"/>
                <a:ea typeface="Alibaba PuHuiTi B"/>
              </a:rPr>
              <a:t>ROW_NUMBER()</a:t>
            </a:r>
            <a:r>
              <a:rPr lang="zh-CN" altLang="en-US" sz="1600">
                <a:solidFill>
                  <a:srgbClr val="17233F"/>
                </a:solidFill>
                <a:latin typeface="-apple-system"/>
                <a:ea typeface="Alibaba PuHuiTi B"/>
              </a:rPr>
              <a:t>、</a:t>
            </a:r>
            <a:r>
              <a:rPr lang="en-US" altLang="zh-CN" sz="1600">
                <a:solidFill>
                  <a:srgbClr val="17233F"/>
                </a:solidFill>
                <a:latin typeface="-apple-system"/>
                <a:ea typeface="Alibaba PuHuiTi B"/>
              </a:rPr>
              <a:t>RANK()</a:t>
            </a:r>
            <a:r>
              <a:rPr lang="zh-CN" altLang="en-US" sz="1600">
                <a:solidFill>
                  <a:srgbClr val="17233F"/>
                </a:solidFill>
                <a:latin typeface="-apple-system"/>
                <a:ea typeface="Alibaba PuHuiTi B"/>
              </a:rPr>
              <a:t>、</a:t>
            </a:r>
            <a:r>
              <a:rPr lang="en-US" altLang="zh-CN" sz="1600">
                <a:solidFill>
                  <a:srgbClr val="17233F"/>
                </a:solidFill>
                <a:latin typeface="-apple-system"/>
                <a:ea typeface="Alibaba PuHuiTi B"/>
              </a:rPr>
              <a:t>DENSE_RANK()</a:t>
            </a:r>
            <a:r>
              <a:rPr lang="zh-CN" altLang="en-US" sz="1600">
                <a:solidFill>
                  <a:srgbClr val="17233F"/>
                </a:solidFill>
                <a:latin typeface="-apple-system"/>
                <a:ea typeface="Alibaba PuHuiTi B"/>
              </a:rPr>
              <a:t>，可以用来实现分组排序，并添加序号。</a:t>
            </a:r>
            <a:endParaRPr lang="en-US" altLang="zh-CN" sz="1600">
              <a:solidFill>
                <a:srgbClr val="17233F"/>
              </a:solidFill>
              <a:latin typeface="-apple-system"/>
              <a:ea typeface="Alibaba PuHuiTi B"/>
            </a:endParaRPr>
          </a:p>
        </p:txBody>
      </p:sp>
      <p:sp>
        <p:nvSpPr>
          <p:cNvPr id="10" name="文本框 9">
            <a:extLst>
              <a:ext uri="{FF2B5EF4-FFF2-40B4-BE49-F238E27FC236}">
                <a16:creationId xmlns:a16="http://schemas.microsoft.com/office/drawing/2014/main" id="{2A4EC21F-9A3E-49E5-8C54-3240058AC3AF}"/>
              </a:ext>
            </a:extLst>
          </p:cNvPr>
          <p:cNvSpPr txBox="1"/>
          <p:nvPr/>
        </p:nvSpPr>
        <p:spPr>
          <a:xfrm>
            <a:off x="1148080" y="2362812"/>
            <a:ext cx="8412377" cy="1200329"/>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row_number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rank</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dense_rank</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over</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partition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80"/>
                </a:solidFill>
                <a:effectLst/>
                <a:latin typeface="Courier New" panose="02070309020205020404" pitchFamily="49" charset="0"/>
              </a:rPr>
              <a:t>) </a:t>
            </a:r>
            <a:endParaRPr lang="en-US" altLang="zh-CN">
              <a:effectLst/>
            </a:endParaRPr>
          </a:p>
        </p:txBody>
      </p:sp>
      <p:sp>
        <p:nvSpPr>
          <p:cNvPr id="12" name="文本框 11">
            <a:extLst>
              <a:ext uri="{FF2B5EF4-FFF2-40B4-BE49-F238E27FC236}">
                <a16:creationId xmlns:a16="http://schemas.microsoft.com/office/drawing/2014/main" id="{1A6109E1-D8E9-47D7-A975-A1BECD2AAF66}"/>
              </a:ext>
            </a:extLst>
          </p:cNvPr>
          <p:cNvSpPr txBox="1"/>
          <p:nvPr/>
        </p:nvSpPr>
        <p:spPr>
          <a:xfrm>
            <a:off x="994172" y="2011547"/>
            <a:ext cx="847857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a:solidFill>
                  <a:srgbClr val="FF0000"/>
                </a:solidFill>
                <a:latin typeface="-apple-system"/>
                <a:ea typeface="Alibaba PuHuiTi B"/>
              </a:rPr>
              <a:t>格式</a:t>
            </a:r>
            <a:endParaRPr lang="zh-CN" altLang="en-US" sz="1600">
              <a:solidFill>
                <a:srgbClr val="FF0000"/>
              </a:solidFill>
            </a:endParaRP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3720191"/>
            <a:ext cx="847857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a:solidFill>
                  <a:srgbClr val="FF0000"/>
                </a:solidFill>
                <a:latin typeface="-apple-system"/>
              </a:rPr>
              <a:t>操作</a:t>
            </a:r>
            <a:endParaRPr lang="zh-CN" altLang="en-US" sz="1600">
              <a:solidFill>
                <a:srgbClr val="FF0000"/>
              </a:solidFill>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148080" y="4058745"/>
            <a:ext cx="8478570" cy="2585323"/>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use</a:t>
            </a:r>
            <a:r>
              <a:rPr lang="en-US" altLang="zh-CN" sz="1800">
                <a:solidFill>
                  <a:srgbClr val="000000"/>
                </a:solidFill>
                <a:effectLst/>
                <a:latin typeface="Courier New" panose="02070309020205020404" pitchFamily="49" charset="0"/>
              </a:rPr>
              <a:t> mydb4</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b="1">
                <a:solidFill>
                  <a:srgbClr val="0000FF"/>
                </a:solidFill>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b="1">
                <a:solidFill>
                  <a:srgbClr val="0000FF"/>
                </a:solidFill>
                <a:latin typeface="Courier New" panose="02070309020205020404" pitchFamily="49" charset="0"/>
              </a:rPr>
              <a:t>table</a:t>
            </a:r>
            <a:r>
              <a:rPr lang="en-US" altLang="zh-CN" sz="1800">
                <a:solidFill>
                  <a:srgbClr val="000000"/>
                </a:solidFill>
                <a:effectLst/>
                <a:latin typeface="Courier New" panose="02070309020205020404" pitchFamily="49" charset="0"/>
              </a:rPr>
              <a:t> employee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dname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部门名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eid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ename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hiredate </a:t>
            </a:r>
            <a:r>
              <a:rPr lang="en-US" altLang="zh-CN" sz="1800">
                <a:solidFill>
                  <a:srgbClr val="800080"/>
                </a:solidFill>
                <a:effectLst/>
                <a:latin typeface="Courier New" panose="02070309020205020404" pitchFamily="49" charset="0"/>
              </a:rPr>
              <a:t>date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入职日期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salary </a:t>
            </a:r>
            <a:r>
              <a:rPr lang="en-US" altLang="zh-CN" sz="1800">
                <a:solidFill>
                  <a:srgbClr val="800080"/>
                </a:solidFill>
                <a:effectLst/>
                <a:latin typeface="Courier New" panose="02070309020205020404" pitchFamily="49" charset="0"/>
              </a:rPr>
              <a:t>double</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薪资</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zh-CN" altLang="en-US">
              <a:effectLst/>
            </a:endParaRPr>
          </a:p>
          <a:p>
            <a:endParaRPr lang="zh-CN" altLang="en-US">
              <a:effectLst/>
            </a:endParaRPr>
          </a:p>
        </p:txBody>
      </p:sp>
    </p:spTree>
    <p:extLst>
      <p:ext uri="{BB962C8B-B14F-4D97-AF65-F5344CB8AC3E}">
        <p14:creationId xmlns:p14="http://schemas.microsoft.com/office/powerpoint/2010/main" val="262327553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721200" y="17176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A236DCDA-F189-4B59-BBB7-6589442D225C}"/>
              </a:ext>
            </a:extLst>
          </p:cNvPr>
          <p:cNvSpPr txBox="1"/>
          <p:nvPr/>
        </p:nvSpPr>
        <p:spPr>
          <a:xfrm>
            <a:off x="970984" y="2262224"/>
            <a:ext cx="10852842"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刘备</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关羽</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张飞</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赵云</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马超</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黄忠</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'1007'</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曹操</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许褚</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'1009'</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典韦</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张辽</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'1011'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徐晃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'1012'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曹洪</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728609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347257" y="2069710"/>
            <a:ext cx="9987681"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对每个部门的员工按照薪资排序，并给出排名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row_number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2B33110B-1049-4227-8321-558BC22E2CD1}"/>
              </a:ext>
            </a:extLst>
          </p:cNvPr>
          <p:cNvPicPr>
            <a:picLocks noChangeAspect="1"/>
          </p:cNvPicPr>
          <p:nvPr/>
        </p:nvPicPr>
        <p:blipFill>
          <a:blip r:embed="rId2"/>
          <a:stretch>
            <a:fillRect/>
          </a:stretch>
        </p:blipFill>
        <p:spPr>
          <a:xfrm>
            <a:off x="4562947" y="4169643"/>
            <a:ext cx="2054523" cy="2498540"/>
          </a:xfrm>
          <a:prstGeom prst="rect">
            <a:avLst/>
          </a:prstGeom>
        </p:spPr>
      </p:pic>
    </p:spTree>
    <p:extLst>
      <p:ext uri="{BB962C8B-B14F-4D97-AF65-F5344CB8AC3E}">
        <p14:creationId xmlns:p14="http://schemas.microsoft.com/office/powerpoint/2010/main" val="11460812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013651" y="2069710"/>
            <a:ext cx="9480687" cy="200054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对每个部门的员工按照薪资排序，并给出排名</a:t>
            </a:r>
            <a:r>
              <a:rPr lang="en-US"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rank</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BC12AE87-A200-43A0-9EE1-93C40F1DD930}"/>
              </a:ext>
            </a:extLst>
          </p:cNvPr>
          <p:cNvPicPr>
            <a:picLocks noChangeAspect="1"/>
          </p:cNvPicPr>
          <p:nvPr/>
        </p:nvPicPr>
        <p:blipFill>
          <a:blip r:embed="rId2"/>
          <a:stretch>
            <a:fillRect/>
          </a:stretch>
        </p:blipFill>
        <p:spPr>
          <a:xfrm>
            <a:off x="3873616" y="4173194"/>
            <a:ext cx="2202297" cy="2639576"/>
          </a:xfrm>
          <a:prstGeom prst="rect">
            <a:avLst/>
          </a:prstGeom>
        </p:spPr>
      </p:pic>
    </p:spTree>
    <p:extLst>
      <p:ext uri="{BB962C8B-B14F-4D97-AF65-F5344CB8AC3E}">
        <p14:creationId xmlns:p14="http://schemas.microsoft.com/office/powerpoint/2010/main" val="16073452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347257" y="2069710"/>
            <a:ext cx="9679863" cy="200054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对每个部门的员工按照薪资排序，并给出排名</a:t>
            </a:r>
            <a:r>
              <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dense-rank</a:t>
            </a: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dense_rank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7D446309-14E5-4DB1-96BD-5711FF895B7F}"/>
              </a:ext>
            </a:extLst>
          </p:cNvPr>
          <p:cNvPicPr>
            <a:picLocks noChangeAspect="1"/>
          </p:cNvPicPr>
          <p:nvPr/>
        </p:nvPicPr>
        <p:blipFill>
          <a:blip r:embed="rId2"/>
          <a:stretch>
            <a:fillRect/>
          </a:stretch>
        </p:blipFill>
        <p:spPr>
          <a:xfrm>
            <a:off x="4128381" y="4118021"/>
            <a:ext cx="2145326" cy="2629000"/>
          </a:xfrm>
          <a:prstGeom prst="rect">
            <a:avLst/>
          </a:prstGeom>
        </p:spPr>
      </p:pic>
    </p:spTree>
    <p:extLst>
      <p:ext uri="{BB962C8B-B14F-4D97-AF65-F5344CB8AC3E}">
        <p14:creationId xmlns:p14="http://schemas.microsoft.com/office/powerpoint/2010/main" val="12949591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961759" y="16729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840264" y="2148250"/>
            <a:ext cx="7860116" cy="396797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求出每个部门薪资排在前三名的员工</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分组求</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TOPN</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dense_rank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7D446309-14E5-4DB1-96BD-5711FF895B7F}"/>
              </a:ext>
            </a:extLst>
          </p:cNvPr>
          <p:cNvPicPr>
            <a:picLocks noChangeAspect="1"/>
          </p:cNvPicPr>
          <p:nvPr/>
        </p:nvPicPr>
        <p:blipFill>
          <a:blip r:embed="rId2"/>
          <a:stretch>
            <a:fillRect/>
          </a:stretch>
        </p:blipFill>
        <p:spPr>
          <a:xfrm>
            <a:off x="9206410" y="2817738"/>
            <a:ext cx="2145326" cy="2629000"/>
          </a:xfrm>
          <a:prstGeom prst="rect">
            <a:avLst/>
          </a:prstGeom>
        </p:spPr>
      </p:pic>
    </p:spTree>
    <p:extLst>
      <p:ext uri="{BB962C8B-B14F-4D97-AF65-F5344CB8AC3E}">
        <p14:creationId xmlns:p14="http://schemas.microsoft.com/office/powerpoint/2010/main" val="35559041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347257" y="2069710"/>
            <a:ext cx="9679863" cy="2062103"/>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对所有员工进行全局排序（不分组）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不加</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partition by</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表示全局排序</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dense_rank</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2D10BC3-F86C-44C6-8A11-7FA2F30AADA1}"/>
              </a:ext>
            </a:extLst>
          </p:cNvPr>
          <p:cNvPicPr>
            <a:picLocks noChangeAspect="1"/>
          </p:cNvPicPr>
          <p:nvPr/>
        </p:nvPicPr>
        <p:blipFill>
          <a:blip r:embed="rId2"/>
          <a:stretch>
            <a:fillRect/>
          </a:stretch>
        </p:blipFill>
        <p:spPr>
          <a:xfrm>
            <a:off x="3901654" y="4131813"/>
            <a:ext cx="2194346" cy="2599823"/>
          </a:xfrm>
          <a:prstGeom prst="rect">
            <a:avLst/>
          </a:prstGeom>
        </p:spPr>
      </p:pic>
    </p:spTree>
    <p:extLst>
      <p:ext uri="{BB962C8B-B14F-4D97-AF65-F5344CB8AC3E}">
        <p14:creationId xmlns:p14="http://schemas.microsoft.com/office/powerpoint/2010/main" val="14594794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概念</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32C6ACE-84F6-40EB-98B6-28D62221B5C8}"/>
              </a:ext>
            </a:extLst>
          </p:cNvPr>
          <p:cNvSpPr txBox="1"/>
          <p:nvPr/>
        </p:nvSpPr>
        <p:spPr>
          <a:xfrm>
            <a:off x="1090565" y="2151154"/>
            <a:ext cx="10010870" cy="584775"/>
          </a:xfrm>
          <a:prstGeom prst="rect">
            <a:avLst/>
          </a:prstGeom>
          <a:noFill/>
        </p:spPr>
        <p:txBody>
          <a:bodyPr wrap="square">
            <a:spAutoFit/>
          </a:bodyPr>
          <a:lstStyle/>
          <a:p>
            <a:r>
              <a:rPr lang="zh-CN" altLang="en-US" sz="1600">
                <a:ea typeface="Alibaba PuHuiTi B"/>
              </a:rPr>
              <a:t>在窗口中每条记录动态地应用聚合函数（SUM()、AVG()、MAX()、MIN()、COUNT()），可以动态计算在指定的窗口内的各种聚合函数值。</a:t>
            </a:r>
          </a:p>
        </p:txBody>
      </p:sp>
      <p:sp>
        <p:nvSpPr>
          <p:cNvPr id="12" name="文本框 11">
            <a:extLst>
              <a:ext uri="{FF2B5EF4-FFF2-40B4-BE49-F238E27FC236}">
                <a16:creationId xmlns:a16="http://schemas.microsoft.com/office/drawing/2014/main" id="{06D55BD5-4745-4DAB-BD99-36191BEAABD6}"/>
              </a:ext>
            </a:extLst>
          </p:cNvPr>
          <p:cNvSpPr txBox="1"/>
          <p:nvPr/>
        </p:nvSpPr>
        <p:spPr>
          <a:xfrm>
            <a:off x="1090565" y="281737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10774986-39DC-4839-AEDF-9D425BD223E5}"/>
              </a:ext>
            </a:extLst>
          </p:cNvPr>
          <p:cNvSpPr txBox="1"/>
          <p:nvPr/>
        </p:nvSpPr>
        <p:spPr>
          <a:xfrm>
            <a:off x="1206374" y="3253215"/>
            <a:ext cx="8478570" cy="3416320"/>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pv1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cookieid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createtime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cookieid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pv3</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如果没有</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order  by</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排序语句</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默认把分组内的所有数据进行</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sum</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操作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107506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概念</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10774986-39DC-4839-AEDF-9D425BD223E5}"/>
              </a:ext>
            </a:extLst>
          </p:cNvPr>
          <p:cNvSpPr txBox="1"/>
          <p:nvPr/>
        </p:nvSpPr>
        <p:spPr>
          <a:xfrm>
            <a:off x="989508" y="2127917"/>
            <a:ext cx="8478570"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unbounded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6449096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6742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10774986-39DC-4839-AEDF-9D425BD223E5}"/>
              </a:ext>
            </a:extLst>
          </p:cNvPr>
          <p:cNvSpPr txBox="1"/>
          <p:nvPr/>
        </p:nvSpPr>
        <p:spPr>
          <a:xfrm>
            <a:off x="1459870" y="2422770"/>
            <a:ext cx="8478570"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following</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unbounded following</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36310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a:spcBef>
                <a:spcPts val="360"/>
              </a:spcBef>
              <a:spcAft>
                <a:spcPts val="360"/>
              </a:spcAft>
              <a:buFont typeface="Wingdings" panose="05000000000000000000" pitchFamily="2" charset="2"/>
              <a:buChar char="u"/>
            </a:pPr>
            <a:r>
              <a:rPr lang="zh-CN" altLang="en-US">
                <a:solidFill>
                  <a:srgbClr val="333333"/>
                </a:solidFill>
                <a:latin typeface="Helvetica Neue"/>
              </a:rPr>
              <a:t> </a:t>
            </a:r>
            <a:r>
              <a:rPr lang="en-US" altLang="zh-CN">
                <a:solidFill>
                  <a:srgbClr val="333333"/>
                </a:solidFill>
                <a:latin typeface="Helvetica Neue"/>
              </a:rPr>
              <a:t>SQL</a:t>
            </a:r>
            <a:r>
              <a:rPr lang="zh-CN" altLang="en-US" b="0" i="0">
                <a:solidFill>
                  <a:srgbClr val="333333"/>
                </a:solidFill>
                <a:effectLst/>
                <a:latin typeface="Helvetica Neue"/>
              </a:rPr>
              <a:t>全称</a:t>
            </a:r>
            <a:r>
              <a:rPr lang="zh-CN" altLang="en-US" b="0" i="0" dirty="0">
                <a:solidFill>
                  <a:srgbClr val="333333"/>
                </a:solidFill>
                <a:effectLst/>
                <a:latin typeface="Helvetica Neue"/>
              </a:rPr>
              <a:t>：</a:t>
            </a:r>
            <a:r>
              <a:rPr lang="en-US" altLang="zh-CN" b="0" i="0" dirty="0">
                <a:solidFill>
                  <a:srgbClr val="333333"/>
                </a:solidFill>
                <a:effectLst/>
                <a:latin typeface="Helvetica Neue"/>
              </a:rPr>
              <a:t> Structured Query Language</a:t>
            </a:r>
            <a:r>
              <a:rPr lang="zh-CN" altLang="en-US" b="0" i="0" dirty="0">
                <a:solidFill>
                  <a:srgbClr val="333333"/>
                </a:solidFill>
                <a:effectLst/>
                <a:latin typeface="Helvetica Neue"/>
              </a:rPr>
              <a:t>，是结构化查询语言，</a:t>
            </a:r>
            <a:r>
              <a:rPr lang="zh-CN" altLang="zh-CN" dirty="0"/>
              <a:t>用于</a:t>
            </a:r>
            <a:r>
              <a:rPr lang="zh-CN" altLang="zh-CN" dirty="0">
                <a:solidFill>
                  <a:srgbClr val="FF0000"/>
                </a:solidFill>
              </a:rPr>
              <a:t>访问和处理数据库的标准的计算机语言</a:t>
            </a:r>
            <a:r>
              <a:rPr lang="zh-CN" altLang="en-US" dirty="0"/>
              <a:t>。</a:t>
            </a:r>
            <a:endParaRPr lang="en-US" altLang="zh-CN" dirty="0"/>
          </a:p>
          <a:p>
            <a:pPr marL="0" indent="0">
              <a:spcBef>
                <a:spcPts val="360"/>
              </a:spcBef>
              <a:spcAft>
                <a:spcPts val="360"/>
              </a:spcAft>
              <a:buNone/>
            </a:pPr>
            <a:r>
              <a:rPr lang="en-US" altLang="zh-CN"/>
              <a:t>     </a:t>
            </a:r>
            <a:r>
              <a:rPr lang="en-US" altLang="zh-CN" dirty="0"/>
              <a:t>SQL</a:t>
            </a:r>
            <a:r>
              <a:rPr lang="zh-CN" altLang="en-US" dirty="0"/>
              <a:t>语言</a:t>
            </a:r>
            <a:r>
              <a:rPr lang="en-US" altLang="zh-CN" dirty="0"/>
              <a:t>1974</a:t>
            </a:r>
            <a:r>
              <a:rPr lang="zh-CN" altLang="en-US" dirty="0"/>
              <a:t>年由</a:t>
            </a:r>
            <a:r>
              <a:rPr lang="en-US" altLang="zh-CN" dirty="0"/>
              <a:t>Boyce</a:t>
            </a:r>
            <a:r>
              <a:rPr lang="zh-CN" altLang="en-US" dirty="0"/>
              <a:t>和</a:t>
            </a:r>
            <a:r>
              <a:rPr lang="en-US" altLang="zh-CN" dirty="0"/>
              <a:t>Chamberlin</a:t>
            </a:r>
            <a:r>
              <a:rPr lang="zh-CN" altLang="en-US" dirty="0"/>
              <a:t>提出，并首先在</a:t>
            </a:r>
            <a:r>
              <a:rPr lang="en-US" altLang="zh-CN" dirty="0"/>
              <a:t>IBM</a:t>
            </a:r>
            <a:r>
              <a:rPr lang="zh-CN" altLang="en-US" dirty="0"/>
              <a:t>公司研制的关系数据库系统</a:t>
            </a:r>
            <a:r>
              <a:rPr lang="en-US" altLang="zh-CN" dirty="0" err="1"/>
              <a:t>SystemR</a:t>
            </a:r>
            <a:r>
              <a:rPr lang="zh-CN" altLang="en-US" dirty="0"/>
              <a:t>上</a:t>
            </a:r>
            <a:r>
              <a:rPr lang="zh-CN" altLang="en-US"/>
              <a:t>实现。</a:t>
            </a:r>
            <a:endParaRPr lang="en-US" altLang="zh-CN"/>
          </a:p>
          <a:p>
            <a:pPr marL="0" indent="0">
              <a:spcBef>
                <a:spcPts val="360"/>
              </a:spcBef>
              <a:spcAft>
                <a:spcPts val="360"/>
              </a:spcAft>
              <a:buNone/>
            </a:pPr>
            <a:endParaRPr lang="en-US" altLang="zh-CN"/>
          </a:p>
          <a:p>
            <a:pPr>
              <a:spcBef>
                <a:spcPts val="360"/>
              </a:spcBef>
              <a:spcAft>
                <a:spcPts val="360"/>
              </a:spcAft>
              <a:buFont typeface="Wingdings" panose="05000000000000000000" pitchFamily="2" charset="2"/>
              <a:buChar char="u"/>
            </a:pPr>
            <a:r>
              <a:rPr lang="zh-CN" altLang="zh-CN"/>
              <a:t>美国国家标准局</a:t>
            </a:r>
            <a:r>
              <a:rPr lang="en-US" altLang="zh-CN" dirty="0"/>
              <a:t>(ANSI)</a:t>
            </a:r>
            <a:r>
              <a:rPr lang="zh-CN" altLang="zh-CN" dirty="0"/>
              <a:t>开始着手制定</a:t>
            </a:r>
            <a:r>
              <a:rPr lang="en-US" altLang="zh-CN" dirty="0"/>
              <a:t>SQL</a:t>
            </a:r>
            <a:r>
              <a:rPr lang="zh-CN" altLang="zh-CN" dirty="0"/>
              <a:t>标准，并在</a:t>
            </a:r>
            <a:r>
              <a:rPr lang="en-US" altLang="zh-CN" dirty="0"/>
              <a:t>1986</a:t>
            </a:r>
            <a:r>
              <a:rPr lang="zh-CN" altLang="zh-CN" dirty="0"/>
              <a:t>年</a:t>
            </a:r>
            <a:r>
              <a:rPr lang="en-US" altLang="zh-CN" dirty="0"/>
              <a:t>10</a:t>
            </a:r>
            <a:r>
              <a:rPr lang="zh-CN" altLang="zh-CN" dirty="0"/>
              <a:t>月公布了最早的</a:t>
            </a:r>
            <a:r>
              <a:rPr lang="en-US" altLang="zh-CN" dirty="0"/>
              <a:t>SQL</a:t>
            </a:r>
            <a:r>
              <a:rPr lang="zh-CN" altLang="zh-CN" dirty="0"/>
              <a:t>标准</a:t>
            </a:r>
            <a:r>
              <a:rPr lang="zh-CN" altLang="en-US" dirty="0"/>
              <a:t>，</a:t>
            </a:r>
            <a:r>
              <a:rPr lang="zh-CN" altLang="zh-CN" dirty="0"/>
              <a:t>扩展的标准版本是</a:t>
            </a:r>
            <a:r>
              <a:rPr lang="en-US" altLang="zh-CN"/>
              <a:t>1989</a:t>
            </a:r>
            <a:r>
              <a:rPr lang="zh-CN" altLang="zh-CN"/>
              <a:t>年发表</a:t>
            </a:r>
            <a:r>
              <a:rPr lang="zh-CN" altLang="zh-CN" dirty="0"/>
              <a:t>的</a:t>
            </a:r>
            <a:r>
              <a:rPr lang="en-US" altLang="zh-CN" dirty="0"/>
              <a:t>SQL-89</a:t>
            </a:r>
            <a:r>
              <a:rPr lang="zh-CN" altLang="zh-CN" dirty="0"/>
              <a:t>，之后还有</a:t>
            </a:r>
            <a:r>
              <a:rPr lang="en-US" altLang="zh-CN" dirty="0"/>
              <a:t>1992</a:t>
            </a:r>
            <a:r>
              <a:rPr lang="zh-CN" altLang="zh-CN" dirty="0"/>
              <a:t>年制定的版本</a:t>
            </a:r>
            <a:r>
              <a:rPr lang="en-US" altLang="zh-CN" dirty="0"/>
              <a:t>SQL-92</a:t>
            </a:r>
            <a:r>
              <a:rPr lang="zh-CN" altLang="zh-CN" dirty="0"/>
              <a:t>和</a:t>
            </a:r>
            <a:r>
              <a:rPr lang="en-US" altLang="zh-CN" dirty="0"/>
              <a:t>1999</a:t>
            </a:r>
            <a:r>
              <a:rPr lang="zh-CN" altLang="zh-CN" dirty="0"/>
              <a:t>年</a:t>
            </a:r>
            <a:r>
              <a:rPr lang="en-US" altLang="zh-CN" dirty="0"/>
              <a:t>ISO</a:t>
            </a:r>
            <a:r>
              <a:rPr lang="zh-CN" altLang="zh-CN" dirty="0"/>
              <a:t>发布的版本</a:t>
            </a:r>
            <a:r>
              <a:rPr lang="en-US" altLang="zh-CN"/>
              <a:t>SQL-99</a:t>
            </a:r>
            <a:r>
              <a:rPr lang="zh-CN" altLang="zh-CN"/>
              <a:t>。</a:t>
            </a:r>
            <a:endParaRPr lang="en-US" altLang="zh-CN"/>
          </a:p>
          <a:p>
            <a:pPr>
              <a:spcBef>
                <a:spcPts val="360"/>
              </a:spcBef>
              <a:spcAft>
                <a:spcPts val="360"/>
              </a:spcAft>
              <a:buFont typeface="Wingdings" panose="05000000000000000000" pitchFamily="2" charset="2"/>
              <a:buChar char="u"/>
            </a:pPr>
            <a:endParaRPr lang="en-US" altLang="zh-CN"/>
          </a:p>
          <a:p>
            <a:pPr>
              <a:spcBef>
                <a:spcPts val="360"/>
              </a:spcBef>
              <a:spcAft>
                <a:spcPts val="360"/>
              </a:spcAft>
              <a:buFont typeface="Wingdings" panose="05000000000000000000" pitchFamily="2" charset="2"/>
              <a:buChar char="u"/>
            </a:pPr>
            <a:r>
              <a:rPr lang="zh-CN" altLang="en-US"/>
              <a:t> </a:t>
            </a:r>
            <a:r>
              <a:rPr lang="en-US" altLang="zh-CN" dirty="0"/>
              <a:t>SQL</a:t>
            </a:r>
            <a:r>
              <a:rPr lang="zh-CN" altLang="zh-CN" dirty="0"/>
              <a:t>标准几经修改和完善，其功能更加强大，但目前很多数据库系统只支持</a:t>
            </a:r>
            <a:r>
              <a:rPr lang="en-US" altLang="zh-CN" dirty="0"/>
              <a:t>SQL-99</a:t>
            </a:r>
            <a:r>
              <a:rPr lang="zh-CN" altLang="zh-CN" dirty="0"/>
              <a:t>的部分特征，而大部分数据库系统都能支持</a:t>
            </a:r>
            <a:r>
              <a:rPr lang="en-US" altLang="zh-CN" dirty="0"/>
              <a:t>1992</a:t>
            </a:r>
            <a:r>
              <a:rPr lang="zh-CN" altLang="zh-CN" dirty="0"/>
              <a:t>年制定的</a:t>
            </a:r>
            <a:r>
              <a:rPr lang="en-US" altLang="zh-CN" dirty="0"/>
              <a:t>SQL-92</a:t>
            </a:r>
            <a:r>
              <a:rPr lang="zh-CN" altLang="zh-CN" dirty="0"/>
              <a:t>。</a:t>
            </a:r>
          </a:p>
          <a:p>
            <a:pPr marL="0" indent="0">
              <a:buNone/>
            </a:pPr>
            <a:endParaRPr lang="en-US" altLang="zh-CN"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a:t>
            </a:r>
            <a:r>
              <a:rPr lang="en-US" altLang="zh-CN" sz="1800" b="1">
                <a:effectLst/>
                <a:latin typeface="微软雅黑" panose="020B0503020204020204" pitchFamily="34" charset="-122"/>
                <a:ea typeface="宋体" panose="02010600030101010101" pitchFamily="2" charset="-122"/>
                <a:cs typeface="宋体" panose="02010600030101010101" pitchFamily="2" charset="-122"/>
              </a:rPr>
              <a:t>SQL</a:t>
            </a:r>
            <a:r>
              <a:rPr lang="zh-CN" altLang="zh-CN" sz="1800" b="1">
                <a:effectLst/>
                <a:latin typeface="微软雅黑" panose="020B0503020204020204" pitchFamily="34" charset="-122"/>
                <a:ea typeface="宋体" panose="02010600030101010101" pitchFamily="2" charset="-122"/>
                <a:cs typeface="宋体" panose="02010600030101010101" pitchFamily="2" charset="-122"/>
              </a:rPr>
              <a:t>的概述</a:t>
            </a:r>
          </a:p>
        </p:txBody>
      </p:sp>
    </p:spTree>
    <p:extLst>
      <p:ext uri="{BB962C8B-B14F-4D97-AF65-F5344CB8AC3E}">
        <p14:creationId xmlns:p14="http://schemas.microsoft.com/office/powerpoint/2010/main" val="28599239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分布</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-CUME_DIST</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A774B13-A6DE-46D9-B4CB-5FD84AC4DB6A}"/>
              </a:ext>
            </a:extLst>
          </p:cNvPr>
          <p:cNvSpPr txBox="1"/>
          <p:nvPr/>
        </p:nvSpPr>
        <p:spPr>
          <a:xfrm>
            <a:off x="1115839" y="2331820"/>
            <a:ext cx="8478570" cy="523220"/>
          </a:xfrm>
          <a:prstGeom prst="rect">
            <a:avLst/>
          </a:prstGeom>
          <a:noFill/>
        </p:spPr>
        <p:txBody>
          <a:bodyPr wrap="square">
            <a:spAutoFit/>
          </a:bodyPr>
          <a:lstStyle/>
          <a:p>
            <a:pPr algn="l">
              <a:buFont typeface="Arial" panose="020B0604020202020204" pitchFamily="34" charset="0"/>
              <a:buChar char="•"/>
            </a:pPr>
            <a:r>
              <a:rPr lang="zh-CN" altLang="en-US" sz="1400" b="0" i="0">
                <a:effectLst/>
                <a:latin typeface="-apple-system"/>
              </a:rPr>
              <a:t> 用途：分组内小于、等于当前</a:t>
            </a:r>
            <a:r>
              <a:rPr lang="en-US" altLang="zh-CN" sz="1400" b="0" i="0">
                <a:effectLst/>
                <a:latin typeface="-apple-system"/>
              </a:rPr>
              <a:t>rank</a:t>
            </a:r>
            <a:r>
              <a:rPr lang="zh-CN" altLang="en-US" sz="1400" b="0" i="0">
                <a:effectLst/>
                <a:latin typeface="-apple-system"/>
              </a:rPr>
              <a:t>值的行数 </a:t>
            </a:r>
            <a:r>
              <a:rPr lang="en-US" altLang="zh-CN" sz="1400" b="0" i="0">
                <a:effectLst/>
                <a:latin typeface="-apple-system"/>
              </a:rPr>
              <a:t>/ </a:t>
            </a:r>
            <a:r>
              <a:rPr lang="zh-CN" altLang="en-US" sz="1400" b="0" i="0">
                <a:effectLst/>
                <a:latin typeface="-apple-system"/>
              </a:rPr>
              <a:t>分组内总行数</a:t>
            </a:r>
          </a:p>
          <a:p>
            <a:pPr algn="l">
              <a:buFont typeface="Arial" panose="020B0604020202020204" pitchFamily="34" charset="0"/>
              <a:buChar char="•"/>
            </a:pPr>
            <a:r>
              <a:rPr lang="zh-CN" altLang="en-US" sz="1400" b="0" i="0">
                <a:effectLst/>
                <a:latin typeface="-apple-system"/>
              </a:rPr>
              <a:t> 应用场景：查询小于等于当前</a:t>
            </a:r>
            <a:r>
              <a:rPr lang="zh-CN" altLang="en-US" sz="1400">
                <a:latin typeface="-apple-system"/>
              </a:rPr>
              <a:t>薪资</a:t>
            </a:r>
            <a:r>
              <a:rPr lang="zh-CN" altLang="en-US" sz="1400" b="0" i="0">
                <a:effectLst/>
                <a:latin typeface="-apple-system"/>
              </a:rPr>
              <a:t>（</a:t>
            </a:r>
            <a:r>
              <a:rPr lang="en-US" altLang="zh-CN" sz="1400">
                <a:latin typeface="-apple-system"/>
              </a:rPr>
              <a:t>salary</a:t>
            </a:r>
            <a:r>
              <a:rPr lang="zh-CN" altLang="en-US" sz="1400" b="0" i="0">
                <a:effectLst/>
                <a:latin typeface="-apple-system"/>
              </a:rPr>
              <a:t>）的比例</a:t>
            </a:r>
            <a:endParaRPr lang="en-US" altLang="zh-CN" sz="1400" b="0" i="0">
              <a:effectLst/>
              <a:latin typeface="-apple-system"/>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338406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809800"/>
            <a:ext cx="8478570" cy="2308324"/>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cume_dist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a:t>
            </a:r>
            <a:r>
              <a:rPr lang="zh-CN" altLang="zh-CN" sz="18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所有的数据位于一组</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cume_dist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rn2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044182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分布</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96368" y="176266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D5184FA2-75A3-4F13-801D-62CEB7F88BFC}"/>
              </a:ext>
            </a:extLst>
          </p:cNvPr>
          <p:cNvPicPr>
            <a:picLocks noChangeAspect="1"/>
          </p:cNvPicPr>
          <p:nvPr/>
        </p:nvPicPr>
        <p:blipFill>
          <a:blip r:embed="rId2"/>
          <a:stretch>
            <a:fillRect/>
          </a:stretch>
        </p:blipFill>
        <p:spPr>
          <a:xfrm>
            <a:off x="2673509" y="4412876"/>
            <a:ext cx="3599882" cy="2283014"/>
          </a:xfrm>
          <a:prstGeom prst="rect">
            <a:avLst/>
          </a:prstGeom>
        </p:spPr>
      </p:pic>
      <p:sp>
        <p:nvSpPr>
          <p:cNvPr id="13" name="文本框 12">
            <a:extLst>
              <a:ext uri="{FF2B5EF4-FFF2-40B4-BE49-F238E27FC236}">
                <a16:creationId xmlns:a16="http://schemas.microsoft.com/office/drawing/2014/main" id="{17D401BE-77AA-41DF-91FB-0F873D6C2C66}"/>
              </a:ext>
            </a:extLst>
          </p:cNvPr>
          <p:cNvSpPr txBox="1"/>
          <p:nvPr/>
        </p:nvSpPr>
        <p:spPr>
          <a:xfrm>
            <a:off x="1052465" y="2101222"/>
            <a:ext cx="9856961"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rn1: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所有数据均为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组，总行数为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第一行：小于等于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3/12=0.25</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第二行：小于等于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4000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5</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5/12=0.4166666666666667</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rn2: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按照部门分组，</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6,</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第一行：研发部小于等于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1/6=0.16666666666666666</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03029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分布函数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-PERCENT_RANK</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A774B13-A6DE-46D9-B4CB-5FD84AC4DB6A}"/>
              </a:ext>
            </a:extLst>
          </p:cNvPr>
          <p:cNvSpPr txBox="1"/>
          <p:nvPr/>
        </p:nvSpPr>
        <p:spPr>
          <a:xfrm>
            <a:off x="1115839" y="2250754"/>
            <a:ext cx="847857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用途：每行按照公式</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(rank-1) / (rows-1)</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进行计算。其中，</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为</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函数产生的序号，</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rows</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为当前窗口的记录总行数</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应用场景：不常用</a:t>
            </a: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338406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1994E2CE-968B-4E73-81BF-A5B6E78B3D79}"/>
              </a:ext>
            </a:extLst>
          </p:cNvPr>
          <p:cNvSpPr txBox="1"/>
          <p:nvPr/>
        </p:nvSpPr>
        <p:spPr>
          <a:xfrm>
            <a:off x="1013651" y="3932590"/>
            <a:ext cx="10056137" cy="203132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percent_rank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rn2</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1245082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分布函数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7410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3" name="文本框 12">
            <a:extLst>
              <a:ext uri="{FF2B5EF4-FFF2-40B4-BE49-F238E27FC236}">
                <a16:creationId xmlns:a16="http://schemas.microsoft.com/office/drawing/2014/main" id="{F5520FBA-A4AE-4399-A091-3B083E6EEFDA}"/>
              </a:ext>
            </a:extLst>
          </p:cNvPr>
          <p:cNvSpPr txBox="1"/>
          <p:nvPr/>
        </p:nvSpPr>
        <p:spPr>
          <a:xfrm>
            <a:off x="1191023" y="2147613"/>
            <a:ext cx="10056137" cy="1569660"/>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rn2: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第一行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(1 - 1) / (6 - 1) = 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第二行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(1 - 1) / (6 - 1) = 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第三行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(3 - 1) / (6 - 1) = 0.4</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D40A4807-8729-485A-8831-3BBA812F421D}"/>
              </a:ext>
            </a:extLst>
          </p:cNvPr>
          <p:cNvPicPr>
            <a:picLocks noChangeAspect="1"/>
          </p:cNvPicPr>
          <p:nvPr/>
        </p:nvPicPr>
        <p:blipFill>
          <a:blip r:embed="rId2"/>
          <a:stretch>
            <a:fillRect/>
          </a:stretch>
        </p:blipFill>
        <p:spPr>
          <a:xfrm>
            <a:off x="1191023" y="3862943"/>
            <a:ext cx="3474382" cy="2607774"/>
          </a:xfrm>
          <a:prstGeom prst="rect">
            <a:avLst/>
          </a:prstGeom>
        </p:spPr>
      </p:pic>
    </p:spTree>
    <p:extLst>
      <p:ext uri="{BB962C8B-B14F-4D97-AF65-F5344CB8AC3E}">
        <p14:creationId xmlns:p14="http://schemas.microsoft.com/office/powerpoint/2010/main" val="11503283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lang="en-US" altLang="zh-CN" b="1">
                <a:solidFill>
                  <a:srgbClr val="4BACC6"/>
                </a:solidFill>
                <a:latin typeface="PingFang SC"/>
                <a:ea typeface="阿里巴巴普惠体" panose="00020600040101010101" pitchFamily="18" charset="-122"/>
              </a:rPr>
              <a:t>-</a:t>
            </a:r>
            <a:r>
              <a:rPr lang="pt-BR" altLang="zh-CN" b="1">
                <a:solidFill>
                  <a:srgbClr val="4BACC6"/>
                </a:solidFill>
                <a:latin typeface="PingFang SC"/>
                <a:ea typeface="阿里巴巴普惠体" panose="00020600040101010101" pitchFamily="18" charset="-122"/>
              </a:rPr>
              <a:t>LAG</a:t>
            </a:r>
            <a:r>
              <a:rPr lang="zh-CN" altLang="en-US" b="1">
                <a:solidFill>
                  <a:srgbClr val="4BACC6"/>
                </a:solidFill>
                <a:latin typeface="PingFang SC"/>
                <a:ea typeface="阿里巴巴普惠体" panose="00020600040101010101" pitchFamily="18" charset="-122"/>
              </a:rPr>
              <a:t>和</a:t>
            </a:r>
            <a:r>
              <a:rPr lang="pt-BR" altLang="zh-CN" b="1">
                <a:solidFill>
                  <a:srgbClr val="4BACC6"/>
                </a:solidFill>
                <a:latin typeface="PingFang SC"/>
                <a:ea typeface="阿里巴巴普惠体" panose="00020600040101010101" pitchFamily="18" charset="-122"/>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A774B13-A6DE-46D9-B4CB-5FD84AC4DB6A}"/>
              </a:ext>
            </a:extLst>
          </p:cNvPr>
          <p:cNvSpPr txBox="1"/>
          <p:nvPr/>
        </p:nvSpPr>
        <p:spPr>
          <a:xfrm>
            <a:off x="1115839" y="2250754"/>
            <a:ext cx="847857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用途：返回位于当前行的前</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行（</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LAG(expr,n)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）或后</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行（</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LEAD(expr,n)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）的</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expr</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的值</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应用场景：查询前</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1</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名同学的成绩和当前同学成绩的差值</a:t>
            </a: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297251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597743"/>
            <a:ext cx="10608399" cy="2554545"/>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lag</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的用法</a:t>
            </a:r>
            <a:endPar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lag</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'2000-01-01'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last_1_time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lag</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last_2_time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8419726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90420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06786" y="2474024"/>
            <a:ext cx="10056138" cy="280076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last_1_time: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指定了往上第</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行的值，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'2000-01-01'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第一行，往上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因此取默认值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'2000-01-01'</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第二行，往上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行值为第一行值，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2021-11-01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第三行，往上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行值为第二行值，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2021-11-02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last_2_time: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指定了往上第</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行的值，为指定默认值</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第一行，往上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第二行，往上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第四行，往上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行为第二行值，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2021-11-01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第七行，往上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行为第五行值，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2021-11-02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259438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90420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A3FFC3F3-86F1-458C-BC12-D659D2AB1C43}"/>
              </a:ext>
            </a:extLst>
          </p:cNvPr>
          <p:cNvPicPr>
            <a:picLocks noChangeAspect="1"/>
          </p:cNvPicPr>
          <p:nvPr/>
        </p:nvPicPr>
        <p:blipFill>
          <a:blip r:embed="rId2"/>
          <a:stretch>
            <a:fillRect/>
          </a:stretch>
        </p:blipFill>
        <p:spPr>
          <a:xfrm>
            <a:off x="1671582" y="2600771"/>
            <a:ext cx="5064488" cy="2711131"/>
          </a:xfrm>
          <a:prstGeom prst="rect">
            <a:avLst/>
          </a:prstGeom>
        </p:spPr>
      </p:pic>
    </p:spTree>
    <p:extLst>
      <p:ext uri="{BB962C8B-B14F-4D97-AF65-F5344CB8AC3E}">
        <p14:creationId xmlns:p14="http://schemas.microsoft.com/office/powerpoint/2010/main" val="35357691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88280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988619" y="2431215"/>
            <a:ext cx="10608399"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lead</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的用法</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'2000-01-01'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last_1_time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lead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last_2_time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495566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88280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F4F71EC6-30AB-4773-881B-C09FA0407D38}"/>
              </a:ext>
            </a:extLst>
          </p:cNvPr>
          <p:cNvPicPr>
            <a:picLocks noChangeAspect="1"/>
          </p:cNvPicPr>
          <p:nvPr/>
        </p:nvPicPr>
        <p:blipFill>
          <a:blip r:embed="rId2"/>
          <a:stretch>
            <a:fillRect/>
          </a:stretch>
        </p:blipFill>
        <p:spPr>
          <a:xfrm>
            <a:off x="1460841" y="2578340"/>
            <a:ext cx="4635159" cy="2687279"/>
          </a:xfrm>
          <a:prstGeom prst="rect">
            <a:avLst/>
          </a:prstGeom>
        </p:spPr>
      </p:pic>
    </p:spTree>
    <p:extLst>
      <p:ext uri="{BB962C8B-B14F-4D97-AF65-F5344CB8AC3E}">
        <p14:creationId xmlns:p14="http://schemas.microsoft.com/office/powerpoint/2010/main" val="36824681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头尾函数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-FIRST_VALUE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LAST_VALUE</a:t>
            </a: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297251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597743"/>
            <a:ext cx="10608399" cy="2585323"/>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注意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如果不指定</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ORDER BY</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，则进行排序混乱，会出现错误的结果</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first_value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first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last_value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last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242587" y="2250755"/>
            <a:ext cx="8906347"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用途：返回第一个（</a:t>
            </a:r>
            <a:r>
              <a:rPr kumimoji="0" lang="zh-CN" altLang="zh-CN" sz="1600" b="0" i="0" u="none" strike="noStrike" cap="none" normalizeH="0" baseline="0">
                <a:ln>
                  <a:noFill/>
                </a:ln>
                <a:solidFill>
                  <a:srgbClr val="C7254E"/>
                </a:solidFill>
                <a:effectLst/>
                <a:latin typeface="Arial Unicode MS" panose="020B0604020202020204" pitchFamily="34" charset="-122"/>
                <a:ea typeface="Alibaba PuHuiTi B"/>
              </a:rPr>
              <a:t>FIRST_VALUE(expr)</a:t>
            </a:r>
            <a:r>
              <a:rPr kumimoji="0" lang="zh-CN" altLang="zh-CN" sz="1600" b="0" i="0" u="none" strike="noStrike" cap="none" normalizeH="0" baseline="0">
                <a:ln>
                  <a:noFill/>
                </a:ln>
                <a:solidFill>
                  <a:schemeClr val="tx1"/>
                </a:solidFill>
                <a:effectLst/>
                <a:ea typeface="Alibaba PuHuiTi B"/>
              </a:rPr>
              <a:t>）或最后一个（</a:t>
            </a:r>
            <a:r>
              <a:rPr kumimoji="0" lang="zh-CN" altLang="zh-CN" sz="1600" b="0" i="0" u="none" strike="noStrike" cap="none" normalizeH="0" baseline="0">
                <a:ln>
                  <a:noFill/>
                </a:ln>
                <a:solidFill>
                  <a:srgbClr val="C7254E"/>
                </a:solidFill>
                <a:effectLst/>
                <a:latin typeface="Arial Unicode MS" panose="020B0604020202020204" pitchFamily="34" charset="-122"/>
                <a:ea typeface="Alibaba PuHuiTi B"/>
              </a:rPr>
              <a:t>LAST_VALUE(expr)</a:t>
            </a:r>
            <a:r>
              <a:rPr kumimoji="0" lang="zh-CN" altLang="zh-CN" sz="1600" b="0" i="0" u="none" strike="noStrike" cap="none" normalizeH="0" baseline="0">
                <a:ln>
                  <a:noFill/>
                </a:ln>
                <a:solidFill>
                  <a:schemeClr val="tx1"/>
                </a:solidFill>
                <a:effectLst/>
                <a:ea typeface="Alibaba PuHuiTi B"/>
              </a:rPr>
              <a:t>）expr的值</a:t>
            </a:r>
            <a:endParaRPr kumimoji="0" lang="zh-CN" altLang="zh-CN" sz="1600" b="0" i="0" u="none" strike="noStrike" cap="none" normalizeH="0" baseline="0">
              <a:ln>
                <a:noFill/>
              </a:ln>
              <a:solidFill>
                <a:schemeClr val="tx1"/>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应用场景：截止到当前，按照日期排序查询第1个</a:t>
            </a:r>
            <a:r>
              <a:rPr lang="zh-CN" altLang="en-US" sz="1600">
                <a:latin typeface="Arial" panose="020B0604020202020204" pitchFamily="34" charset="0"/>
                <a:ea typeface="Alibaba PuHuiTi B"/>
              </a:rPr>
              <a:t>入职</a:t>
            </a: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和最后1个</a:t>
            </a:r>
            <a:r>
              <a:rPr lang="zh-CN" altLang="en-US" sz="1600">
                <a:latin typeface="Arial" panose="020B0604020202020204" pitchFamily="34" charset="0"/>
                <a:ea typeface="Alibaba PuHuiTi B"/>
              </a:rPr>
              <a:t>入职员工的薪资</a:t>
            </a:r>
            <a:endParaRPr kumimoji="0" lang="zh-CN" altLang="zh-CN" sz="1600" b="0" i="0" u="none" strike="noStrike" cap="none" normalizeH="0" baseline="0">
              <a:ln>
                <a:noFill/>
              </a:ln>
              <a:solidFill>
                <a:schemeClr val="tx1"/>
              </a:solidFill>
              <a:effectLst/>
              <a:latin typeface="Arial" panose="020B0604020202020204" pitchFamily="34" charset="0"/>
              <a:ea typeface="Alibaba PuHuiTi B"/>
            </a:endParaRPr>
          </a:p>
        </p:txBody>
      </p:sp>
    </p:spTree>
    <p:extLst>
      <p:ext uri="{BB962C8B-B14F-4D97-AF65-F5344CB8AC3E}">
        <p14:creationId xmlns:p14="http://schemas.microsoft.com/office/powerpoint/2010/main" val="1724522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1635973"/>
            <a:ext cx="10749598" cy="4219575"/>
          </a:xfrm>
        </p:spPr>
        <p:txBody>
          <a:bodyPr/>
          <a:lstStyle/>
          <a:p>
            <a:pPr marL="342900" lvl="0" indent="-342900">
              <a:spcBef>
                <a:spcPts val="360"/>
              </a:spcBef>
              <a:spcAft>
                <a:spcPts val="360"/>
              </a:spcAft>
              <a:buFont typeface="Wingdings" panose="05000000000000000000" pitchFamily="2" charset="2"/>
              <a:buChar char=""/>
              <a:tabLst>
                <a:tab pos="457200" algn="l"/>
              </a:tabLst>
            </a:pPr>
            <a:r>
              <a:rPr lang="zh-CN" altLang="zh-CN"/>
              <a:t>具有综合统一性，不同数据库的</a:t>
            </a:r>
            <a:r>
              <a:rPr lang="zh-CN" altLang="en-US"/>
              <a:t>支持的</a:t>
            </a:r>
            <a:r>
              <a:rPr lang="en-US" altLang="zh-CN"/>
              <a:t>SQL</a:t>
            </a:r>
            <a:r>
              <a:rPr lang="zh-CN" altLang="zh-CN"/>
              <a:t>稍有不同</a:t>
            </a:r>
          </a:p>
          <a:p>
            <a:pPr marL="342900" lvl="0" indent="-342900">
              <a:spcBef>
                <a:spcPts val="360"/>
              </a:spcBef>
              <a:spcAft>
                <a:spcPts val="360"/>
              </a:spcAft>
              <a:buFont typeface="Wingdings" panose="05000000000000000000" pitchFamily="2" charset="2"/>
              <a:buChar char=""/>
              <a:tabLst>
                <a:tab pos="457200" algn="l"/>
              </a:tabLst>
            </a:pPr>
            <a:r>
              <a:rPr lang="zh-CN" altLang="zh-CN"/>
              <a:t>非过程化语言</a:t>
            </a:r>
          </a:p>
          <a:p>
            <a:pPr marL="342900" lvl="0" indent="-342900">
              <a:spcBef>
                <a:spcPts val="360"/>
              </a:spcBef>
              <a:spcAft>
                <a:spcPts val="360"/>
              </a:spcAft>
              <a:buFont typeface="Wingdings" panose="05000000000000000000" pitchFamily="2" charset="2"/>
              <a:buChar char=""/>
              <a:tabLst>
                <a:tab pos="457200" algn="l"/>
              </a:tabLst>
            </a:pPr>
            <a:r>
              <a:rPr lang="zh-CN" altLang="zh-CN"/>
              <a:t>语言简捷，用户容易接受</a:t>
            </a:r>
          </a:p>
          <a:p>
            <a:pPr marL="342900" lvl="0" indent="-342900">
              <a:spcBef>
                <a:spcPts val="360"/>
              </a:spcBef>
              <a:spcAft>
                <a:spcPts val="360"/>
              </a:spcAft>
              <a:buFont typeface="Wingdings" panose="05000000000000000000" pitchFamily="2" charset="2"/>
              <a:buChar char=""/>
              <a:tabLst>
                <a:tab pos="457200" algn="l"/>
              </a:tabLst>
            </a:pPr>
            <a:r>
              <a:rPr lang="zh-CN" altLang="zh-CN"/>
              <a:t>以一种语法结构提供两种使用方式</a:t>
            </a:r>
          </a:p>
          <a:p>
            <a:pPr marL="0" indent="0">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lang="en-US" altLang="zh-CN" sz="1800" b="1">
                <a:effectLst/>
                <a:latin typeface="微软雅黑" panose="020B0503020204020204" pitchFamily="34" charset="-122"/>
                <a:ea typeface="宋体" panose="02010600030101010101" pitchFamily="2" charset="-122"/>
                <a:cs typeface="宋体" panose="02010600030101010101" pitchFamily="2" charset="-122"/>
              </a:rPr>
              <a:t> SQL</a:t>
            </a:r>
            <a:r>
              <a:rPr lang="zh-CN" altLang="zh-CN" sz="1800" b="1">
                <a:effectLst/>
                <a:latin typeface="微软雅黑" panose="020B0503020204020204" pitchFamily="34" charset="-122"/>
                <a:ea typeface="宋体" panose="02010600030101010101" pitchFamily="2" charset="-122"/>
                <a:cs typeface="宋体" panose="02010600030101010101" pitchFamily="2" charset="-122"/>
              </a:rPr>
              <a:t>的特点</a:t>
            </a:r>
          </a:p>
        </p:txBody>
      </p:sp>
    </p:spTree>
    <p:extLst>
      <p:ext uri="{BB962C8B-B14F-4D97-AF65-F5344CB8AC3E}">
        <p14:creationId xmlns:p14="http://schemas.microsoft.com/office/powerpoint/2010/main" val="11782286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头尾函数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-FIRST_VALUE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LAST_VALUE</a:t>
            </a: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90874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40382AEA-83AC-4A80-87AD-C9507057C265}"/>
              </a:ext>
            </a:extLst>
          </p:cNvPr>
          <p:cNvPicPr>
            <a:picLocks noChangeAspect="1"/>
          </p:cNvPicPr>
          <p:nvPr/>
        </p:nvPicPr>
        <p:blipFill>
          <a:blip r:embed="rId2"/>
          <a:stretch>
            <a:fillRect/>
          </a:stretch>
        </p:blipFill>
        <p:spPr>
          <a:xfrm>
            <a:off x="2480306" y="2659223"/>
            <a:ext cx="3736749" cy="2663428"/>
          </a:xfrm>
          <a:prstGeom prst="rect">
            <a:avLst/>
          </a:prstGeom>
        </p:spPr>
      </p:pic>
    </p:spTree>
    <p:extLst>
      <p:ext uri="{BB962C8B-B14F-4D97-AF65-F5344CB8AC3E}">
        <p14:creationId xmlns:p14="http://schemas.microsoft.com/office/powerpoint/2010/main" val="67696542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-NTH_VALUE(expr,n)</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292833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543629"/>
            <a:ext cx="10608399"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查询每个部门截止目前薪资排在第二和第三的员工信息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nth_value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second_score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nth_value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third_score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115839" y="2010462"/>
            <a:ext cx="8975301"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Alibaba PuHuiTi B"/>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用途：返回窗口中第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n</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个</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expr</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的值。</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expr</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可以是表达式，也可以是列名</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应用场景：截止到当前薪资，显示每个员工的薪资中排名第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2</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或者第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3</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的薪资</a:t>
            </a:r>
            <a:endParaRPr kumimoji="0" lang="zh-CN" altLang="zh-CN" sz="1600" b="0" i="0" u="none" strike="noStrike" kern="1200" cap="none" spc="0" normalizeH="0" baseline="0" noProof="0">
              <a:ln>
                <a:noFill/>
              </a:ln>
              <a:solidFill>
                <a:prstClr val="black"/>
              </a:solidFill>
              <a:effectLst/>
              <a:uLnTx/>
              <a:uFillTx/>
              <a:latin typeface="Alibaba PuHuiTi B"/>
              <a:ea typeface="Alibaba PuHuiTi B"/>
            </a:endParaRPr>
          </a:p>
        </p:txBody>
      </p:sp>
    </p:spTree>
    <p:extLst>
      <p:ext uri="{BB962C8B-B14F-4D97-AF65-F5344CB8AC3E}">
        <p14:creationId xmlns:p14="http://schemas.microsoft.com/office/powerpoint/2010/main" val="151342284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21200" y="191600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1DE398F4-776E-48DE-9AEA-8A69AE07C653}"/>
              </a:ext>
            </a:extLst>
          </p:cNvPr>
          <p:cNvPicPr>
            <a:picLocks noChangeAspect="1"/>
          </p:cNvPicPr>
          <p:nvPr/>
        </p:nvPicPr>
        <p:blipFill>
          <a:blip r:embed="rId2"/>
          <a:stretch>
            <a:fillRect/>
          </a:stretch>
        </p:blipFill>
        <p:spPr>
          <a:xfrm>
            <a:off x="1289798" y="2336764"/>
            <a:ext cx="4579505" cy="2790636"/>
          </a:xfrm>
          <a:prstGeom prst="rect">
            <a:avLst/>
          </a:prstGeom>
        </p:spPr>
      </p:pic>
    </p:spTree>
    <p:extLst>
      <p:ext uri="{BB962C8B-B14F-4D97-AF65-F5344CB8AC3E}">
        <p14:creationId xmlns:p14="http://schemas.microsoft.com/office/powerpoint/2010/main" val="223788508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67425" y="184087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-NTILE</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292833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485959"/>
            <a:ext cx="10608399" cy="2585323"/>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根据入职日期将每个部门的员工分成</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组</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ntile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115839" y="1959620"/>
            <a:ext cx="8975301"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Alibaba PuHuiTi B"/>
              <a:cs typeface="+mn-cs"/>
            </a:endParaRPr>
          </a:p>
          <a:p>
            <a:pPr algn="l">
              <a:buFont typeface="Arial" panose="020B0604020202020204" pitchFamily="34" charset="0"/>
              <a:buChar char="•"/>
            </a:pPr>
            <a:r>
              <a:rPr lang="zh-CN" altLang="en-US" sz="1600" b="0" i="0">
                <a:effectLst/>
                <a:latin typeface="Alibaba PuHuiTi B"/>
              </a:rPr>
              <a:t>用途：将分区中的有序数据分为</a:t>
            </a:r>
            <a:r>
              <a:rPr lang="en-US" altLang="zh-CN" sz="1600" b="0" i="0">
                <a:effectLst/>
                <a:latin typeface="Alibaba PuHuiTi B"/>
              </a:rPr>
              <a:t>n</a:t>
            </a:r>
            <a:r>
              <a:rPr lang="zh-CN" altLang="en-US" sz="1600" b="0" i="0">
                <a:effectLst/>
                <a:latin typeface="Alibaba PuHuiTi B"/>
              </a:rPr>
              <a:t>个等级，记录等级数</a:t>
            </a:r>
          </a:p>
          <a:p>
            <a:pPr algn="l">
              <a:buFont typeface="Arial" panose="020B0604020202020204" pitchFamily="34" charset="0"/>
              <a:buChar char="•"/>
            </a:pPr>
            <a:r>
              <a:rPr lang="zh-CN" altLang="en-US" sz="1600" b="0" i="0">
                <a:effectLst/>
                <a:latin typeface="Alibaba PuHuiTi B"/>
              </a:rPr>
              <a:t>应用场景：将每个部门员工按照入职日期分成</a:t>
            </a:r>
            <a:r>
              <a:rPr lang="en-US" altLang="zh-CN" sz="1600" b="0" i="0">
                <a:effectLst/>
                <a:latin typeface="Alibaba PuHuiTi B"/>
              </a:rPr>
              <a:t>3</a:t>
            </a:r>
            <a:r>
              <a:rPr lang="zh-CN" altLang="en-US" sz="1600" b="0" i="0">
                <a:effectLst/>
                <a:latin typeface="Alibaba PuHuiTi B"/>
              </a:rPr>
              <a:t>组</a:t>
            </a:r>
          </a:p>
        </p:txBody>
      </p:sp>
    </p:spTree>
    <p:extLst>
      <p:ext uri="{BB962C8B-B14F-4D97-AF65-F5344CB8AC3E}">
        <p14:creationId xmlns:p14="http://schemas.microsoft.com/office/powerpoint/2010/main" val="10279898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86462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31E60989-648D-4563-B4EB-7C2396251F72}"/>
              </a:ext>
            </a:extLst>
          </p:cNvPr>
          <p:cNvPicPr>
            <a:picLocks noChangeAspect="1"/>
          </p:cNvPicPr>
          <p:nvPr/>
        </p:nvPicPr>
        <p:blipFill>
          <a:blip r:embed="rId2"/>
          <a:stretch>
            <a:fillRect/>
          </a:stretch>
        </p:blipFill>
        <p:spPr>
          <a:xfrm>
            <a:off x="1343857" y="2364657"/>
            <a:ext cx="3664077" cy="3226292"/>
          </a:xfrm>
          <a:prstGeom prst="rect">
            <a:avLst/>
          </a:prstGeom>
        </p:spPr>
      </p:pic>
    </p:spTree>
    <p:extLst>
      <p:ext uri="{BB962C8B-B14F-4D97-AF65-F5344CB8AC3E}">
        <p14:creationId xmlns:p14="http://schemas.microsoft.com/office/powerpoint/2010/main" val="22314072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21200" y="177801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07981" y="2191431"/>
            <a:ext cx="10608399" cy="381642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取出每个部门的第一组员工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NTILE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843216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21200" y="184212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32161437-4200-40A5-B176-A3825C9912B9}"/>
              </a:ext>
            </a:extLst>
          </p:cNvPr>
          <p:cNvPicPr>
            <a:picLocks noChangeAspect="1"/>
          </p:cNvPicPr>
          <p:nvPr/>
        </p:nvPicPr>
        <p:blipFill>
          <a:blip r:embed="rId2"/>
          <a:stretch>
            <a:fillRect/>
          </a:stretch>
        </p:blipFill>
        <p:spPr>
          <a:xfrm>
            <a:off x="1249459" y="2394069"/>
            <a:ext cx="4525422" cy="1528218"/>
          </a:xfrm>
          <a:prstGeom prst="rect">
            <a:avLst/>
          </a:prstGeom>
        </p:spPr>
      </p:pic>
    </p:spTree>
    <p:extLst>
      <p:ext uri="{BB962C8B-B14F-4D97-AF65-F5344CB8AC3E}">
        <p14:creationId xmlns:p14="http://schemas.microsoft.com/office/powerpoint/2010/main" val="42246989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的视图</a:t>
            </a:r>
            <a:endParaRPr kumimoji="1" lang="zh-CN" altLang="en-US" dirty="0"/>
          </a:p>
        </p:txBody>
      </p:sp>
    </p:spTree>
    <p:extLst>
      <p:ext uri="{BB962C8B-B14F-4D97-AF65-F5344CB8AC3E}">
        <p14:creationId xmlns:p14="http://schemas.microsoft.com/office/powerpoint/2010/main" val="1938445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CA65968D-5F86-4787-BF61-01C5E5C3CDB3}"/>
              </a:ext>
            </a:extLst>
          </p:cNvPr>
          <p:cNvSpPr txBox="1"/>
          <p:nvPr/>
        </p:nvSpPr>
        <p:spPr>
          <a:xfrm>
            <a:off x="917179" y="1579046"/>
            <a:ext cx="9911281"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视图（</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view</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）是一个虚拟表，非真实存在，其本质是根据</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语句获取动态的数据集，并为其命名，用户使用时只需使用视图名称即可获取结果集，并可以将其当作表来使用。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数据库中只存放了视图的定义，而并没有存放视图中的数据。这些数据存放在原来的表中。</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使用视图查询数据时，数据库系统会从原来的表中取出对应的数据。因此，视图中的数据是依赖于原来的表中的数据的。一旦表中的数据发生改变，显示在视图中的数据也会发生改变。</a:t>
            </a:r>
          </a:p>
        </p:txBody>
      </p:sp>
      <p:sp>
        <p:nvSpPr>
          <p:cNvPr id="13" name="文本框 12">
            <a:extLst>
              <a:ext uri="{FF2B5EF4-FFF2-40B4-BE49-F238E27FC236}">
                <a16:creationId xmlns:a16="http://schemas.microsoft.com/office/drawing/2014/main" id="{45C5B5D4-54BE-46FE-80DE-5197C778398B}"/>
              </a:ext>
            </a:extLst>
          </p:cNvPr>
          <p:cNvSpPr txBox="1"/>
          <p:nvPr/>
        </p:nvSpPr>
        <p:spPr>
          <a:xfrm>
            <a:off x="792271" y="396123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作用</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1013651" y="4528537"/>
            <a:ext cx="8478570"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简化代码，可以把重复使用的查询封装成视图重复使用，同时可以使复杂的查询易于理解和使用。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安全原因，如果一张表中有很多数据，很多信息不希望让所有人看到，此时可以使用视图视，如：社会保险基金表，可以用视图只显示姓名，地址，而不显示社会保险号和工资数等，</a:t>
            </a:r>
            <a:r>
              <a:rPr kumimoji="0" lang="zh-CN" altLang="en-US" sz="1600" b="0" i="0" u="none" strike="noStrike" kern="1200" cap="none" spc="0" normalizeH="0" baseline="0" noProof="0">
                <a:ln>
                  <a:noFill/>
                </a:ln>
                <a:solidFill>
                  <a:srgbClr val="555555"/>
                </a:solidFill>
                <a:effectLst/>
                <a:uLnTx/>
                <a:uFillTx/>
                <a:latin typeface="Helvetica Neue"/>
                <a:ea typeface="黑体"/>
                <a:cs typeface="+mn-cs"/>
              </a:rPr>
              <a:t>可以对不同的用户，设定不同的视图。</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p:txBody>
      </p:sp>
    </p:spTree>
    <p:extLst>
      <p:ext uri="{BB962C8B-B14F-4D97-AF65-F5344CB8AC3E}">
        <p14:creationId xmlns:p14="http://schemas.microsoft.com/office/powerpoint/2010/main" val="279389598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视图的创建</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1057611" y="2293342"/>
            <a:ext cx="10873550" cy="399625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algorithm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undefined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merge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temptable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view_name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column_list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select_statement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with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cascaded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local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check</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option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参数说明：</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1</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algorithm</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：可选项，表示视图选择的算法。</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2</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view_name </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：表示要创建的视图名称。</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3</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column_list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：可选项，指定视图中各个属性的名词，默认情况下与</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SELECT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语句中的查询的属性相同。</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4</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select_statement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：表示一个完整的查询语句，将查询记录导入视图中。</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5</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with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cascaded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local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check</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：可选项，表示更新视图时要保证在该视图的权限范围之内</a:t>
            </a:r>
            <a:r>
              <a:rPr kumimoji="0" lang="zh-CN" altLang="en-US"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p>
        </p:txBody>
      </p:sp>
      <p:sp>
        <p:nvSpPr>
          <p:cNvPr id="6" name="文本框 5">
            <a:extLst>
              <a:ext uri="{FF2B5EF4-FFF2-40B4-BE49-F238E27FC236}">
                <a16:creationId xmlns:a16="http://schemas.microsoft.com/office/drawing/2014/main" id="{5C60B47C-6961-4A97-A872-3FAD876CA10A}"/>
              </a:ext>
            </a:extLst>
          </p:cNvPr>
          <p:cNvSpPr txBox="1"/>
          <p:nvPr/>
        </p:nvSpPr>
        <p:spPr>
          <a:xfrm>
            <a:off x="1180704"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创建视图的语法为：</a:t>
            </a:r>
          </a:p>
        </p:txBody>
      </p:sp>
    </p:spTree>
    <p:extLst>
      <p:ext uri="{BB962C8B-B14F-4D97-AF65-F5344CB8AC3E}">
        <p14:creationId xmlns:p14="http://schemas.microsoft.com/office/powerpoint/2010/main" val="363411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a:buFont typeface="Wingdings" panose="05000000000000000000" pitchFamily="2" charset="2"/>
              <a:buChar char="u"/>
            </a:pPr>
            <a:r>
              <a:rPr lang="zh-CN" altLang="en-US">
                <a:solidFill>
                  <a:srgbClr val="FF0000"/>
                </a:solidFill>
              </a:rPr>
              <a:t>数据定义语言</a:t>
            </a:r>
            <a:r>
              <a:rPr lang="en-US" altLang="zh-CN">
                <a:solidFill>
                  <a:srgbClr val="FF0000"/>
                </a:solidFill>
              </a:rPr>
              <a:t>-DDL</a:t>
            </a:r>
          </a:p>
          <a:p>
            <a:pPr>
              <a:buFont typeface="Wingdings" panose="05000000000000000000" pitchFamily="2" charset="2"/>
              <a:buChar char="u"/>
            </a:pPr>
            <a:r>
              <a:rPr lang="zh-CN" altLang="en-US">
                <a:solidFill>
                  <a:srgbClr val="FF0000"/>
                </a:solidFill>
              </a:rPr>
              <a:t>数据操纵语言</a:t>
            </a:r>
            <a:r>
              <a:rPr lang="en-US" altLang="zh-CN" dirty="0">
                <a:solidFill>
                  <a:srgbClr val="FF0000"/>
                </a:solidFill>
              </a:rPr>
              <a:t>-DML</a:t>
            </a:r>
          </a:p>
          <a:p>
            <a:pPr>
              <a:buFont typeface="Wingdings" panose="05000000000000000000" pitchFamily="2" charset="2"/>
              <a:buChar char="u"/>
            </a:pPr>
            <a:r>
              <a:rPr lang="zh-CN" altLang="en-US"/>
              <a:t>数据控制语言</a:t>
            </a:r>
            <a:r>
              <a:rPr lang="en-US" altLang="zh-CN" dirty="0"/>
              <a:t>-DCL</a:t>
            </a:r>
          </a:p>
          <a:p>
            <a:pPr>
              <a:buFont typeface="Wingdings" panose="05000000000000000000" pitchFamily="2" charset="2"/>
              <a:buChar char="u"/>
            </a:pPr>
            <a:r>
              <a:rPr lang="zh-CN" altLang="en-US">
                <a:solidFill>
                  <a:srgbClr val="FF0000"/>
                </a:solidFill>
              </a:rPr>
              <a:t>数据查询语言</a:t>
            </a:r>
            <a:r>
              <a:rPr lang="en-US" altLang="zh-CN">
                <a:solidFill>
                  <a:srgbClr val="FF0000"/>
                </a:solidFill>
              </a:rPr>
              <a:t>-DQL</a:t>
            </a:r>
            <a:endParaRPr lang="en-US" altLang="zh-CN" dirty="0">
              <a:solidFill>
                <a:srgbClr val="FF0000"/>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SQL</a:t>
            </a:r>
            <a:r>
              <a:rPr kumimoji="1" lang="zh-CN" altLang="en-US"/>
              <a:t>语言的组成</a:t>
            </a:r>
            <a:endParaRPr kumimoji="1" lang="zh-CN" altLang="en-US" dirty="0"/>
          </a:p>
        </p:txBody>
      </p:sp>
    </p:spTree>
    <p:extLst>
      <p:ext uri="{BB962C8B-B14F-4D97-AF65-F5344CB8AC3E}">
        <p14:creationId xmlns:p14="http://schemas.microsoft.com/office/powerpoint/2010/main" val="420248477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视图的创建</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932A8F30-E36C-4935-B735-A7DC8DD44374}"/>
              </a:ext>
            </a:extLst>
          </p:cNvPr>
          <p:cNvSpPr txBox="1"/>
          <p:nvPr/>
        </p:nvSpPr>
        <p:spPr>
          <a:xfrm>
            <a:off x="1129691" y="4301091"/>
            <a:ext cx="9932617"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replace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view1_emp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ename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job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查看表和视图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full</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tables</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867425" y="382565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2E9E6FE5-ACF9-4A93-AE11-D56AE8EB05E7}"/>
              </a:ext>
            </a:extLst>
          </p:cNvPr>
          <p:cNvSpPr txBox="1"/>
          <p:nvPr/>
        </p:nvSpPr>
        <p:spPr>
          <a:xfrm>
            <a:off x="889865" y="187214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D116CA6-4085-4629-9A83-F3FE0E9A0314}"/>
              </a:ext>
            </a:extLst>
          </p:cNvPr>
          <p:cNvSpPr txBox="1"/>
          <p:nvPr/>
        </p:nvSpPr>
        <p:spPr>
          <a:xfrm>
            <a:off x="1022691" y="2363439"/>
            <a:ext cx="864723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创建 数据库</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mydb6_view,</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然后在该数据库下执行</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sql</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脚本</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view_data.sql </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导入数据</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CF211ADA-2F4E-4FAD-AFAC-6606EDB8CF89}"/>
              </a:ext>
            </a:extLst>
          </p:cNvPr>
          <p:cNvSpPr txBox="1"/>
          <p:nvPr/>
        </p:nvSpPr>
        <p:spPr>
          <a:xfrm>
            <a:off x="1022691" y="3165663"/>
            <a:ext cx="9932616"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database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mydb6_view</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51230415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修改视图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77848" y="1712778"/>
            <a:ext cx="1073774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修改视图是指修改数据库中已存在的表的定义。当基本表的某些字段发生改变时，可以通过修改视图来保持视图和基本表之间一致。</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MySQL</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中通过</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CREATE OR REPLACE VIEW</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语句和</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ALTER VIEW</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语句来修改视图。</a:t>
            </a:r>
          </a:p>
        </p:txBody>
      </p:sp>
      <p:sp>
        <p:nvSpPr>
          <p:cNvPr id="7" name="文本框 6">
            <a:extLst>
              <a:ext uri="{FF2B5EF4-FFF2-40B4-BE49-F238E27FC236}">
                <a16:creationId xmlns:a16="http://schemas.microsoft.com/office/drawing/2014/main" id="{932A8F30-E36C-4935-B735-A7DC8DD44374}"/>
              </a:ext>
            </a:extLst>
          </p:cNvPr>
          <p:cNvSpPr txBox="1"/>
          <p:nvPr/>
        </p:nvSpPr>
        <p:spPr>
          <a:xfrm>
            <a:off x="877848" y="3944893"/>
            <a:ext cx="10200993"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loc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721200" y="345326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A592C045-D8F6-4A1C-A671-1938C3737A0E}"/>
              </a:ext>
            </a:extLst>
          </p:cNvPr>
          <p:cNvSpPr txBox="1"/>
          <p:nvPr/>
        </p:nvSpPr>
        <p:spPr>
          <a:xfrm>
            <a:off x="721200" y="243709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 </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0FDBFAB1-2E48-4BDB-82D5-59F8EFFC4E5A}"/>
              </a:ext>
            </a:extLst>
          </p:cNvPr>
          <p:cNvSpPr txBox="1"/>
          <p:nvPr/>
        </p:nvSpPr>
        <p:spPr>
          <a:xfrm>
            <a:off x="877848" y="2923646"/>
            <a:ext cx="10200992"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alter</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视图名 </a:t>
            </a: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as</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select</a:t>
            </a:r>
            <a:r>
              <a:rPr kumimoji="0" lang="zh-CN" altLang="en-US"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语句</a:t>
            </a:r>
            <a:endParaRPr kumimoji="0" lang="zh-CN" altLang="en-US" sz="18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8617719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727126" y="1776152"/>
            <a:ext cx="10737748" cy="35394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某些视图是可更新的。也就是说，可以在</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UPDATE</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DELETE</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或</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INSERT</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等语句中使用它们，以更新基表的内容。对于可更新的视图，在视图中的行和基表中的行之间必须具有一对一的关系。如果视图包含下述结构中的任何一种，那么它就是不可更新的：</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聚合函数（</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SUM(), MIN(), MAX(), COUNT()</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等）</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DISTINCT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GROUP BY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HAVING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UNION</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或</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UNION ALL</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位于选择列表中的子查询</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JOIN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FROM</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子句中的不可更新视图</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WHERE</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子句中的子查询，引用</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FROM</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子句中的表。</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仅引用文字值（在该情况下，没有要更新的基本表）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4D4D4D"/>
              </a:solidFill>
              <a:effectLst/>
              <a:uLnTx/>
              <a:uFillTx/>
              <a:latin typeface="-apple-system"/>
              <a:ea typeface="黑体"/>
              <a:cs typeface="+mn-cs"/>
            </a:endParaRPr>
          </a:p>
        </p:txBody>
      </p:sp>
      <p:sp>
        <p:nvSpPr>
          <p:cNvPr id="9" name="文本框 8">
            <a:extLst>
              <a:ext uri="{FF2B5EF4-FFF2-40B4-BE49-F238E27FC236}">
                <a16:creationId xmlns:a16="http://schemas.microsoft.com/office/drawing/2014/main" id="{8529334D-7EBC-425C-B5CD-A10A60A55CD7}"/>
              </a:ext>
            </a:extLst>
          </p:cNvPr>
          <p:cNvSpPr txBox="1"/>
          <p:nvPr/>
        </p:nvSpPr>
        <p:spPr>
          <a:xfrm>
            <a:off x="792187" y="5306650"/>
            <a:ext cx="106076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505050"/>
                </a:solidFill>
                <a:effectLst/>
                <a:highlight>
                  <a:srgbClr val="FFFF00"/>
                </a:highlight>
                <a:uLnTx/>
                <a:uFillTx/>
                <a:latin typeface="Alibaba PuHuiTi B"/>
                <a:ea typeface="黑体"/>
                <a:cs typeface="+mn-cs"/>
              </a:rPr>
              <a:t>视图中虽然可以更新数据，但是有很多的限制。一般情况下，最好将视图作为查询数据的虚拟表，而不要通过视图更新数据。因为，使用视图更新数据时，如果没有全面考虑在视图中更新数据的限制，就可能会造成数据更新失败。</a:t>
            </a:r>
            <a:endPar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endParaRPr>
          </a:p>
        </p:txBody>
      </p:sp>
    </p:spTree>
    <p:extLst>
      <p:ext uri="{BB962C8B-B14F-4D97-AF65-F5344CB8AC3E}">
        <p14:creationId xmlns:p14="http://schemas.microsoft.com/office/powerpoint/2010/main" val="31900352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51471" y="2145484"/>
            <a:ext cx="10737748"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更新视图</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job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周瑜</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鲁肃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可以修改</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孙权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文员</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不可以插入</a:t>
            </a:r>
            <a:endPar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视图包含聚合函数不可更新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view2_emp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view2_emp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view2_emp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851471" y="171761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4377878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07510" y="2380993"/>
            <a:ext cx="10737748"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view3_emp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job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view3_emp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财务</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goup by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view4_emp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view4_emp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721200" y="184238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69434415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727126" y="2145484"/>
            <a:ext cx="10737748"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union</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或者</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union all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view5_emp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view5_emp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1015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视图包含子查询不可更新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view6_emp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max</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view6_emp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1015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798718" y="171761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9656901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727126" y="1888624"/>
            <a:ext cx="10737748"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view7_emp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view7_emp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视图包含常量文字值不可更新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view8_emp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杨过</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view8_emp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1533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其他操作</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919092" y="5206068"/>
            <a:ext cx="107377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D4D4D"/>
                </a:solidFill>
                <a:effectLst/>
                <a:highlight>
                  <a:srgbClr val="FFFF00"/>
                </a:highlight>
                <a:uLnTx/>
                <a:uFillTx/>
                <a:latin typeface="-apple-system"/>
                <a:ea typeface="黑体"/>
                <a:cs typeface="+mn-cs"/>
              </a:rPr>
              <a:t>删除视图时，只能删除视图的定义，不会删除数据。</a:t>
            </a:r>
          </a:p>
        </p:txBody>
      </p:sp>
      <p:sp>
        <p:nvSpPr>
          <p:cNvPr id="7" name="文本框 6">
            <a:extLst>
              <a:ext uri="{FF2B5EF4-FFF2-40B4-BE49-F238E27FC236}">
                <a16:creationId xmlns:a16="http://schemas.microsoft.com/office/drawing/2014/main" id="{932A8F30-E36C-4935-B735-A7DC8DD44374}"/>
              </a:ext>
            </a:extLst>
          </p:cNvPr>
          <p:cNvSpPr txBox="1"/>
          <p:nvPr/>
        </p:nvSpPr>
        <p:spPr>
          <a:xfrm>
            <a:off x="995504" y="4187492"/>
            <a:ext cx="9098066"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drop view </a:t>
            </a:r>
            <a:r>
              <a:rPr kumimoji="0" lang="zh-CN" altLang="en-US"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视图名</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视图名</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a:t>
            </a:r>
            <a:endPar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drop</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if</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exists</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dirty="0" err="1">
                <a:ln>
                  <a:noFill/>
                </a:ln>
                <a:solidFill>
                  <a:srgbClr val="000000"/>
                </a:solidFill>
                <a:effectLst/>
                <a:uLnTx/>
                <a:uFillTx/>
                <a:latin typeface="Courier New" panose="02070309020205020404" pitchFamily="49" charset="0"/>
                <a:ea typeface="黑体"/>
                <a:cs typeface="+mn-cs"/>
              </a:rPr>
              <a:t>view_student</a:t>
            </a: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1013651" y="34935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删除视图</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684CE79-F0AA-467F-84DA-3BC94E437ECE}"/>
              </a:ext>
            </a:extLst>
          </p:cNvPr>
          <p:cNvSpPr txBox="1"/>
          <p:nvPr/>
        </p:nvSpPr>
        <p:spPr>
          <a:xfrm>
            <a:off x="995504" y="1864627"/>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 重命名视图</a:t>
            </a:r>
            <a:r>
              <a:rPr kumimoji="0" lang="zh-CN" altLang="en-US" sz="1800" b="0" i="0" u="none" strike="noStrike" kern="1200" cap="none" spc="0" normalizeH="0" baseline="0" noProof="0">
                <a:ln>
                  <a:noFill/>
                </a:ln>
                <a:solidFill>
                  <a:srgbClr val="000000"/>
                </a:solidFill>
                <a:effectLst/>
                <a:uLnTx/>
                <a:uFillTx/>
                <a:latin typeface="PingFang SC"/>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F66F2681-67D0-4059-8D32-AA817D36C019}"/>
              </a:ext>
            </a:extLst>
          </p:cNvPr>
          <p:cNvSpPr txBox="1"/>
          <p:nvPr/>
        </p:nvSpPr>
        <p:spPr>
          <a:xfrm>
            <a:off x="1083427" y="2463759"/>
            <a:ext cx="9215722"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rename table </a:t>
            </a:r>
            <a:r>
              <a:rPr kumimoji="0" lang="zh-CN" altLang="en-US"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视图名 </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to </a:t>
            </a:r>
            <a:r>
              <a:rPr kumimoji="0" lang="zh-CN" altLang="en-US"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新视图名</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rename</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view1_emp </a:t>
            </a: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to</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my_view1</a:t>
            </a:r>
            <a:endParaRPr kumimoji="0" lang="en-US" altLang="zh-CN" sz="18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57507519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C51DD5C3-D112-4AE1-83D2-FC45ADE5408C}"/>
              </a:ext>
            </a:extLst>
          </p:cNvPr>
          <p:cNvSpPr txBox="1"/>
          <p:nvPr/>
        </p:nvSpPr>
        <p:spPr>
          <a:xfrm>
            <a:off x="721200" y="1881554"/>
            <a:ext cx="9478108" cy="310854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：查询部门平均薪水最高的部门名称</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avg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avg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：查询员工比所属领导薪资高的部门名、员工名、员工领导编号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aname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bname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bsal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mgr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y</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2049569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C51DD5C3-D112-4AE1-83D2-FC45ADE5408C}"/>
              </a:ext>
            </a:extLst>
          </p:cNvPr>
          <p:cNvSpPr txBox="1"/>
          <p:nvPr/>
        </p:nvSpPr>
        <p:spPr>
          <a:xfrm>
            <a:off x="721200" y="1714500"/>
            <a:ext cx="9478108"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：查询工资等级为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级，</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2000</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年以后入职的工作地点为北京的员工编号、姓名和工资，并查询出薪资在前三名的员工信息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xxx</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 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salgrade s</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losal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GRADE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year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'2000'</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loc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dense_rank</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xxx</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1400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a:t>SQL</a:t>
            </a:r>
            <a:r>
              <a:rPr kumimoji="1" lang="zh-CN" altLang="en-US"/>
              <a:t>语言基础</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0568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语法特点</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DD6372B-0671-4FC6-BC74-692B8CC75368}"/>
              </a:ext>
            </a:extLst>
          </p:cNvPr>
          <p:cNvSpPr txBox="1"/>
          <p:nvPr/>
        </p:nvSpPr>
        <p:spPr>
          <a:xfrm>
            <a:off x="932216" y="1999381"/>
            <a:ext cx="9994078" cy="1323439"/>
          </a:xfrm>
          <a:prstGeom prst="rect">
            <a:avLst/>
          </a:prstGeom>
          <a:noFill/>
        </p:spPr>
        <p:txBody>
          <a:bodyPr wrap="square">
            <a:spAutoFit/>
          </a:bodyPr>
          <a:lstStyle/>
          <a:p>
            <a:pPr algn="l">
              <a:buFont typeface="Arial" panose="020B0604020202020204" pitchFamily="34" charset="0"/>
              <a:buChar char="•"/>
            </a:pPr>
            <a:r>
              <a:rPr lang="en-US" altLang="zh-CN" sz="1600" b="0" i="0">
                <a:solidFill>
                  <a:srgbClr val="000000"/>
                </a:solidFill>
                <a:effectLst/>
                <a:latin typeface="Microsoft YaHei" panose="020B0503020204020204" pitchFamily="34" charset="-122"/>
                <a:ea typeface="Microsoft YaHei" panose="020B0503020204020204" pitchFamily="34" charset="-122"/>
              </a:rPr>
              <a:t>SQL </a:t>
            </a:r>
            <a:r>
              <a:rPr lang="zh-CN" altLang="en-US" sz="1600" b="0" i="0">
                <a:solidFill>
                  <a:srgbClr val="000000"/>
                </a:solidFill>
                <a:effectLst/>
                <a:latin typeface="Microsoft YaHei" panose="020B0503020204020204" pitchFamily="34" charset="-122"/>
                <a:ea typeface="Microsoft YaHei" panose="020B0503020204020204" pitchFamily="34" charset="-122"/>
              </a:rPr>
              <a:t>对关键字的大小写不敏感</a:t>
            </a:r>
            <a:endParaRPr lang="en-US" altLang="zh-CN" sz="1600" b="0" i="0">
              <a:solidFill>
                <a:srgbClr val="000000"/>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zh-CN" altLang="en-US" sz="1600" b="0" i="0">
              <a:solidFill>
                <a:srgbClr val="000000"/>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altLang="zh-CN" sz="1600" b="0" i="0">
                <a:solidFill>
                  <a:srgbClr val="000000"/>
                </a:solidFill>
                <a:effectLst/>
                <a:latin typeface="Microsoft YaHei" panose="020B0503020204020204" pitchFamily="34" charset="-122"/>
                <a:ea typeface="Microsoft YaHei" panose="020B0503020204020204" pitchFamily="34" charset="-122"/>
              </a:rPr>
              <a:t>SQL</a:t>
            </a:r>
            <a:r>
              <a:rPr lang="zh-CN" altLang="en-US" sz="1600" b="0" i="0">
                <a:solidFill>
                  <a:srgbClr val="000000"/>
                </a:solidFill>
                <a:effectLst/>
                <a:latin typeface="Microsoft YaHei" panose="020B0503020204020204" pitchFamily="34" charset="-122"/>
                <a:ea typeface="Microsoft YaHei" panose="020B0503020204020204" pitchFamily="34" charset="-122"/>
              </a:rPr>
              <a:t>语句可以以单行或者多行书写，以分行结束</a:t>
            </a:r>
            <a:endParaRPr lang="en-US" altLang="zh-CN" sz="1600" b="0" i="0">
              <a:solidFill>
                <a:srgbClr val="000000"/>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zh-CN" altLang="en-US" sz="1600" b="0" i="0">
              <a:solidFill>
                <a:srgbClr val="000000"/>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altLang="zh-CN" sz="1600" b="0" i="0">
                <a:solidFill>
                  <a:srgbClr val="000000"/>
                </a:solidFill>
                <a:effectLst/>
                <a:latin typeface="Microsoft YaHei" panose="020B0503020204020204" pitchFamily="34" charset="-122"/>
                <a:ea typeface="Microsoft YaHei" panose="020B0503020204020204" pitchFamily="34" charset="-122"/>
              </a:rPr>
              <a:t>SQL</a:t>
            </a:r>
            <a:r>
              <a:rPr lang="zh-CN" altLang="en-US" sz="1600" b="0" i="0">
                <a:solidFill>
                  <a:srgbClr val="000000"/>
                </a:solidFill>
                <a:effectLst/>
                <a:latin typeface="Microsoft YaHei" panose="020B0503020204020204" pitchFamily="34" charset="-122"/>
                <a:ea typeface="Microsoft YaHei" panose="020B0503020204020204" pitchFamily="34" charset="-122"/>
              </a:rPr>
              <a:t>的注释：</a:t>
            </a:r>
          </a:p>
        </p:txBody>
      </p:sp>
      <p:pic>
        <p:nvPicPr>
          <p:cNvPr id="3" name="图片 2">
            <a:extLst>
              <a:ext uri="{FF2B5EF4-FFF2-40B4-BE49-F238E27FC236}">
                <a16:creationId xmlns:a16="http://schemas.microsoft.com/office/drawing/2014/main" id="{2A21BDA6-7AD9-4C34-88E1-E2D1570CA153}"/>
              </a:ext>
            </a:extLst>
          </p:cNvPr>
          <p:cNvPicPr>
            <a:picLocks noChangeAspect="1"/>
          </p:cNvPicPr>
          <p:nvPr/>
        </p:nvPicPr>
        <p:blipFill>
          <a:blip r:embed="rId2"/>
          <a:stretch>
            <a:fillRect/>
          </a:stretch>
        </p:blipFill>
        <p:spPr>
          <a:xfrm>
            <a:off x="1090064" y="3647189"/>
            <a:ext cx="4428445" cy="2075088"/>
          </a:xfrm>
          <a:prstGeom prst="rect">
            <a:avLst/>
          </a:prstGeom>
        </p:spPr>
      </p:pic>
    </p:spTree>
    <p:extLst>
      <p:ext uri="{BB962C8B-B14F-4D97-AF65-F5344CB8AC3E}">
        <p14:creationId xmlns:p14="http://schemas.microsoft.com/office/powerpoint/2010/main" val="324414353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MySQL</a:t>
            </a:r>
            <a:r>
              <a:rPr lang="zh-CN" altLang="en-US"/>
              <a:t>视图</a:t>
            </a:r>
            <a:endParaRPr lang="zh-CN" altLang="en-US" dirty="0"/>
          </a:p>
        </p:txBody>
      </p:sp>
      <p:pic>
        <p:nvPicPr>
          <p:cNvPr id="7" name="图片 6">
            <a:extLst>
              <a:ext uri="{FF2B5EF4-FFF2-40B4-BE49-F238E27FC236}">
                <a16:creationId xmlns:a16="http://schemas.microsoft.com/office/drawing/2014/main" id="{A126371F-E629-44AC-BB65-9AAE0EA485BA}"/>
              </a:ext>
            </a:extLst>
          </p:cNvPr>
          <p:cNvPicPr>
            <a:picLocks noChangeAspect="1"/>
          </p:cNvPicPr>
          <p:nvPr/>
        </p:nvPicPr>
        <p:blipFill>
          <a:blip r:embed="rId2"/>
          <a:stretch>
            <a:fillRect/>
          </a:stretch>
        </p:blipFill>
        <p:spPr>
          <a:xfrm>
            <a:off x="5425671" y="1759296"/>
            <a:ext cx="3696996" cy="3005300"/>
          </a:xfrm>
          <a:prstGeom prst="rect">
            <a:avLst/>
          </a:prstGeom>
        </p:spPr>
      </p:pic>
    </p:spTree>
    <p:extLst>
      <p:ext uri="{BB962C8B-B14F-4D97-AF65-F5344CB8AC3E}">
        <p14:creationId xmlns:p14="http://schemas.microsoft.com/office/powerpoint/2010/main" val="26311010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的存储过程</a:t>
            </a:r>
            <a:endParaRPr kumimoji="1" lang="zh-CN" altLang="en-US" dirty="0"/>
          </a:p>
        </p:txBody>
      </p:sp>
    </p:spTree>
    <p:extLst>
      <p:ext uri="{BB962C8B-B14F-4D97-AF65-F5344CB8AC3E}">
        <p14:creationId xmlns:p14="http://schemas.microsoft.com/office/powerpoint/2010/main" val="107272512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什么是存储过程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67424" y="1830153"/>
            <a:ext cx="11090113"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MySQL 5.0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版本开始支持存储过程。</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简单的说，存储过程就是一组</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语句集，功能强大，可以实现一些比较复杂的逻辑功能，类似于</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JAVA</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语言中的方法；</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存储过就是数据库 </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语言层面的代码封装与重用。</a:t>
            </a:r>
          </a:p>
        </p:txBody>
      </p:sp>
      <p:sp>
        <p:nvSpPr>
          <p:cNvPr id="9" name="文本框 8">
            <a:extLst>
              <a:ext uri="{FF2B5EF4-FFF2-40B4-BE49-F238E27FC236}">
                <a16:creationId xmlns:a16="http://schemas.microsoft.com/office/drawing/2014/main" id="{872D60C5-1007-4895-813F-7D781D7D5390}"/>
              </a:ext>
            </a:extLst>
          </p:cNvPr>
          <p:cNvSpPr txBox="1"/>
          <p:nvPr/>
        </p:nvSpPr>
        <p:spPr>
          <a:xfrm>
            <a:off x="721200" y="333507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有哪些特性</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867424" y="3944146"/>
            <a:ext cx="10975814"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有输入输出参数，可以声明变量，有</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if/else, case,while</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等控制语句，通过编写存储过程，可以实现复杂的逻辑功能；</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函数的普遍特性：模块化，封装，代码复用；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速度快，只有首次执行需经过编译和优化步骤，后续被调用可以直接执行，省去以上步骤；</a:t>
            </a:r>
          </a:p>
        </p:txBody>
      </p:sp>
    </p:spTree>
    <p:extLst>
      <p:ext uri="{BB962C8B-B14F-4D97-AF65-F5344CB8AC3E}">
        <p14:creationId xmlns:p14="http://schemas.microsoft.com/office/powerpoint/2010/main" val="284835218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941282" y="2082081"/>
            <a:ext cx="8478570"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zh-CN"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自定义结束</a:t>
            </a:r>
            <a:r>
              <a:rPr kumimoji="0" lang="zh-CN"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符</a:t>
            </a:r>
            <a:r>
              <a:rPr kumimoji="0" lang="zh-CN"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号</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储存名</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inout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参数名</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数据</a:t>
            </a:r>
            <a:r>
              <a:rPr kumimoji="0" lang="zh-CN"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类</a:t>
            </a:r>
            <a:r>
              <a:rPr kumimoji="0" lang="zh-CN"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形</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sql</a:t>
            </a:r>
            <a:r>
              <a:rPr kumimoji="0" lang="zh-CN"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语句</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自定义的结束</a:t>
            </a:r>
            <a:r>
              <a:rPr kumimoji="0" lang="zh-CN"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符</a:t>
            </a:r>
            <a:r>
              <a:rPr kumimoji="0" lang="zh-CN"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合</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867425" y="4388842"/>
            <a:ext cx="8478570"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-- 1</a:t>
            </a:r>
            <a:r>
              <a:rPr kumimoji="0" lang="zh-CN" altLang="en-US"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：创建数据库 </a:t>
            </a:r>
            <a:endPar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database</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mydb7_procedure</a:t>
            </a: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-- 2</a:t>
            </a:r>
            <a:r>
              <a:rPr kumimoji="0" lang="zh-CN" altLang="en-US"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：在该数据库下导入</a:t>
            </a:r>
            <a:r>
              <a:rPr kumimoji="0" lang="en-US" altLang="zh-CN" sz="1800" b="0" i="0" u="none" strike="noStrike" kern="1200" cap="none" spc="0" normalizeH="0" baseline="0" noProof="0" dirty="0" err="1">
                <a:ln>
                  <a:noFill/>
                </a:ln>
                <a:solidFill>
                  <a:srgbClr val="008000"/>
                </a:solidFill>
                <a:effectLst/>
                <a:uLnTx/>
                <a:uFillTx/>
                <a:latin typeface="Courier New" panose="02070309020205020404" pitchFamily="49" charset="0"/>
                <a:ea typeface="黑体"/>
                <a:cs typeface="+mn-cs"/>
              </a:rPr>
              <a:t>sql</a:t>
            </a:r>
            <a:r>
              <a:rPr kumimoji="0" lang="zh-CN" altLang="en-US"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脚本</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dirty="0" err="1">
                <a:ln>
                  <a:noFill/>
                </a:ln>
                <a:solidFill>
                  <a:srgbClr val="008000"/>
                </a:solidFill>
                <a:effectLst/>
                <a:uLnTx/>
                <a:uFillTx/>
                <a:latin typeface="Courier New" panose="02070309020205020404" pitchFamily="49" charset="0"/>
                <a:ea typeface="黑体"/>
                <a:cs typeface="+mn-cs"/>
              </a:rPr>
              <a:t>procedure_data.sql</a:t>
            </a: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C474E0FD-2B61-48E7-AB15-7AFB0BC99754}"/>
              </a:ext>
            </a:extLst>
          </p:cNvPr>
          <p:cNvSpPr txBox="1"/>
          <p:nvPr/>
        </p:nvSpPr>
        <p:spPr>
          <a:xfrm>
            <a:off x="733052" y="17127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733052" y="390260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40886824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2662674"/>
            <a:ext cx="8478570"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empno</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调用存储过程</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call</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proc01</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197620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创建存储过程</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7508974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1013651" y="2820900"/>
            <a:ext cx="8478570"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语法： 声明变量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declare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黑体"/>
                <a:cs typeface="+mn-cs"/>
              </a:rPr>
              <a:t>var_name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type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default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黑体"/>
                <a:cs typeface="+mn-cs"/>
              </a:rPr>
              <a:t>var_value</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举</a:t>
            </a:r>
            <a:r>
              <a:rPr kumimoji="0" lang="zh-CN" altLang="en-US"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例：</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declare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nickname </a:t>
            </a:r>
            <a:r>
              <a:rPr kumimoji="0" lang="en-US" altLang="zh-CN" sz="1600" b="0" i="0" u="none" strike="noStrike" kern="1200" cap="none" spc="0" normalizeH="0" baseline="0" noProof="0" dirty="0">
                <a:ln>
                  <a:noFill/>
                </a:ln>
                <a:solidFill>
                  <a:srgbClr val="800080"/>
                </a:solidFill>
                <a:effectLst/>
                <a:uLnTx/>
                <a:uFillTx/>
                <a:latin typeface="Courier New" panose="02070309020205020404" pitchFamily="49" charset="0"/>
                <a:ea typeface="黑体"/>
                <a:cs typeface="+mn-cs"/>
              </a:rPr>
              <a:t>varchar</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FF8000"/>
                </a:solidFill>
                <a:effectLst/>
                <a:uLnTx/>
                <a:uFillTx/>
                <a:latin typeface="Courier New" panose="02070309020205020404" pitchFamily="49" charset="0"/>
                <a:ea typeface="黑体"/>
                <a:cs typeface="+mn-cs"/>
              </a:rPr>
              <a:t>32</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4095789"/>
            <a:ext cx="8478570"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proc02</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a:t>
            </a:r>
            <a:r>
              <a:rPr kumimoji="0" lang="en-US" altLang="zh-CN" sz="1600" b="0" i="0" u="none" strike="noStrike" kern="0" cap="none" spc="0" normalizeH="0" baseline="0" noProof="0" dirty="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err="1">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aaa</a:t>
            </a:r>
            <a:r>
              <a:rPr kumimoji="0" lang="en-US" altLang="zh-CN" sz="1600" b="0" i="0" u="none" strike="noStrike" kern="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定义局部变量</a:t>
            </a:r>
            <a:endParaRPr kumimoji="0" lang="zh-CN"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err="1">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zhangsan</a:t>
            </a:r>
            <a:r>
              <a:rPr kumimoji="0" lang="en-US" altLang="zh-CN" sz="1600" b="0" i="0" u="none" strike="noStrike" kern="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调用存储过程</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proc02</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474E0FD-2B61-48E7-AB15-7AFB0BC99754}"/>
              </a:ext>
            </a:extLst>
          </p:cNvPr>
          <p:cNvSpPr txBox="1"/>
          <p:nvPr/>
        </p:nvSpPr>
        <p:spPr>
          <a:xfrm>
            <a:off x="733052" y="17127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721200" y="36696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FE549D1F-AA97-4046-B3D8-B38B67293BA9}"/>
              </a:ext>
            </a:extLst>
          </p:cNvPr>
          <p:cNvSpPr txBox="1"/>
          <p:nvPr/>
        </p:nvSpPr>
        <p:spPr>
          <a:xfrm>
            <a:off x="867425" y="203666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局部变量</a:t>
            </a:r>
          </a:p>
        </p:txBody>
      </p:sp>
      <p:sp>
        <p:nvSpPr>
          <p:cNvPr id="17" name="文本框 16">
            <a:extLst>
              <a:ext uri="{FF2B5EF4-FFF2-40B4-BE49-F238E27FC236}">
                <a16:creationId xmlns:a16="http://schemas.microsoft.com/office/drawing/2014/main" id="{0EEDB6F7-DFF4-4ADB-A4C2-67C00377C381}"/>
              </a:ext>
            </a:extLst>
          </p:cNvPr>
          <p:cNvSpPr txBox="1"/>
          <p:nvPr/>
        </p:nvSpPr>
        <p:spPr>
          <a:xfrm>
            <a:off x="1013651" y="2405997"/>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libaba PuHuiTi B"/>
                <a:ea typeface="黑体"/>
                <a:cs typeface="+mn-cs"/>
              </a:rPr>
              <a:t>用户自定义，在</a:t>
            </a:r>
            <a:r>
              <a:rPr kumimoji="0" lang="en-US" altLang="zh-CN" sz="1600" b="0" i="0" u="none" strike="noStrike" kern="1200" cap="none" spc="0" normalizeH="0" baseline="0" noProof="0" dirty="0">
                <a:ln>
                  <a:noFill/>
                </a:ln>
                <a:solidFill>
                  <a:prstClr val="black"/>
                </a:solidFill>
                <a:effectLst/>
                <a:uLnTx/>
                <a:uFillTx/>
                <a:latin typeface="Alibaba PuHuiTi B"/>
                <a:ea typeface="黑体"/>
                <a:cs typeface="+mn-cs"/>
              </a:rPr>
              <a:t>begin/end</a:t>
            </a:r>
            <a:r>
              <a:rPr kumimoji="0" lang="zh-CN" altLang="en-US" sz="1600" b="0" i="0" u="none" strike="noStrike" kern="1200" cap="none" spc="0" normalizeH="0" baseline="0" noProof="0" dirty="0">
                <a:ln>
                  <a:noFill/>
                </a:ln>
                <a:solidFill>
                  <a:prstClr val="black"/>
                </a:solidFill>
                <a:effectLst/>
                <a:uLnTx/>
                <a:uFillTx/>
                <a:latin typeface="Alibaba PuHuiTi B"/>
                <a:ea typeface="黑体"/>
                <a:cs typeface="+mn-cs"/>
              </a:rPr>
              <a:t>块中有效 </a:t>
            </a:r>
          </a:p>
        </p:txBody>
      </p:sp>
    </p:spTree>
    <p:extLst>
      <p:ext uri="{BB962C8B-B14F-4D97-AF65-F5344CB8AC3E}">
        <p14:creationId xmlns:p14="http://schemas.microsoft.com/office/powerpoint/2010/main" val="1656013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2630078"/>
            <a:ext cx="9741866" cy="230406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err="1">
                <a:ln>
                  <a:noFill/>
                </a:ln>
                <a:solidFill>
                  <a:srgbClr val="0000FF"/>
                </a:solidFill>
                <a:effectLst/>
                <a:uLnTx/>
                <a:uFillTx/>
                <a:latin typeface="Courier New" panose="02070309020205020404" pitchFamily="49" charset="0"/>
                <a:ea typeface="黑体"/>
                <a:cs typeface="+mn-cs"/>
              </a:rPr>
              <a:t>col_name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into</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黑体"/>
                <a:cs typeface="+mn-cs"/>
              </a:rPr>
              <a:t>var_name</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黑体"/>
                <a:cs typeface="+mn-cs"/>
              </a:rPr>
              <a:t>table_name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黑体"/>
                <a:cs typeface="+mn-cs"/>
              </a:rPr>
              <a:t>wehre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condition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其中：</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Calibri"/>
                <a:ea typeface="黑体"/>
                <a:cs typeface="+mn-cs"/>
              </a:rPr>
              <a:t>col_name</a:t>
            </a: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参数表示查询的字段名称；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Calibri"/>
                <a:ea typeface="黑体"/>
                <a:cs typeface="+mn-cs"/>
              </a:rPr>
              <a:t>var_name</a:t>
            </a: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dirty="0">
                <a:ln>
                  <a:noFill/>
                </a:ln>
                <a:solidFill>
                  <a:prstClr val="black"/>
                </a:solidFill>
                <a:effectLst/>
                <a:uLnTx/>
                <a:uFillTx/>
                <a:latin typeface="Calibri"/>
                <a:ea typeface="Alibaba PuHuiTi B"/>
                <a:cs typeface="+mn-cs"/>
              </a:rPr>
              <a:t>参数是变量的名称</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Calibri"/>
                <a:ea typeface="黑体"/>
                <a:cs typeface="+mn-cs"/>
              </a:rPr>
              <a:t>table_name</a:t>
            </a: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参数指表的名称；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condition </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参数指查询条件。</a:t>
            </a:r>
            <a:endPar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444444"/>
                </a:solidFill>
                <a:effectLst/>
                <a:highlight>
                  <a:srgbClr val="FFFF00"/>
                </a:highlight>
                <a:uLnTx/>
                <a:uFillTx/>
                <a:latin typeface="Helvetica Neue"/>
                <a:ea typeface="黑体"/>
                <a:cs typeface="+mn-cs"/>
              </a:rPr>
              <a:t>注意：当将查询结果赋值给变量时，该查询语句的返回结果只能是单行单列</a:t>
            </a:r>
            <a:r>
              <a:rPr kumimoji="0" lang="zh-CN" altLang="en-US" sz="1600" b="0" i="0" u="none" strike="noStrike" kern="1200" cap="none" spc="0" normalizeH="0" baseline="0" noProof="0" dirty="0">
                <a:ln>
                  <a:noFill/>
                </a:ln>
                <a:solidFill>
                  <a:srgbClr val="444444"/>
                </a:solidFill>
                <a:effectLst/>
                <a:highlight>
                  <a:srgbClr val="FFFFFF"/>
                </a:highlight>
                <a:uLnTx/>
                <a:uFillTx/>
                <a:latin typeface="Helvetica Neue"/>
                <a:ea typeface="黑体"/>
                <a:cs typeface="+mn-cs"/>
              </a:rPr>
              <a:t>。</a:t>
            </a:r>
            <a:endParaRPr kumimoji="0" lang="en-US" altLang="zh-CN" sz="1600" b="0" i="0" u="none" strike="noStrike" kern="1200" cap="none" spc="0" normalizeH="0" baseline="0" noProof="0" dirty="0">
              <a:ln>
                <a:noFill/>
              </a:ln>
              <a:solidFill>
                <a:prstClr val="black"/>
              </a:solidFill>
              <a:effectLst/>
              <a:highlight>
                <a:srgbClr val="FFFFFF"/>
              </a:highligh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180693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CD90D24-BC75-4C8F-A25E-62EC2EC4C09B}"/>
              </a:ext>
            </a:extLst>
          </p:cNvPr>
          <p:cNvSpPr txBox="1"/>
          <p:nvPr/>
        </p:nvSpPr>
        <p:spPr>
          <a:xfrm>
            <a:off x="1013651" y="2183371"/>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444444"/>
                </a:solidFill>
                <a:effectLst/>
                <a:uLnTx/>
                <a:uFillTx/>
                <a:latin typeface="Alibaba PuHuiTi B"/>
                <a:ea typeface="黑体"/>
                <a:cs typeface="+mn-cs"/>
              </a:rPr>
              <a:t>MySQL </a:t>
            </a:r>
            <a:r>
              <a:rPr kumimoji="0" lang="zh-CN" altLang="en-US" sz="1600" b="0" i="0" u="none" strike="noStrike" kern="1200" cap="none" spc="0" normalizeH="0" baseline="0" noProof="0" dirty="0">
                <a:ln>
                  <a:noFill/>
                </a:ln>
                <a:solidFill>
                  <a:srgbClr val="444444"/>
                </a:solidFill>
                <a:effectLst/>
                <a:uLnTx/>
                <a:uFillTx/>
                <a:latin typeface="Alibaba PuHuiTi B"/>
                <a:ea typeface="黑体"/>
                <a:cs typeface="+mn-cs"/>
              </a:rPr>
              <a:t>中还可以使用 </a:t>
            </a:r>
            <a:r>
              <a:rPr kumimoji="0" lang="en-US" altLang="zh-CN" sz="1600" b="1" i="0" u="none" strike="noStrike" kern="1200" cap="none" spc="0" normalizeH="0" baseline="0" noProof="0" dirty="0">
                <a:ln>
                  <a:noFill/>
                </a:ln>
                <a:solidFill>
                  <a:srgbClr val="008000"/>
                </a:solidFill>
                <a:effectLst/>
                <a:uLnTx/>
                <a:uFillTx/>
                <a:latin typeface="Alibaba PuHuiTi B"/>
                <a:ea typeface="黑体"/>
                <a:cs typeface="+mn-cs"/>
              </a:rPr>
              <a:t>SELECT..INTO</a:t>
            </a:r>
            <a:r>
              <a:rPr kumimoji="0" lang="zh-CN" altLang="en-US" sz="1600" b="0" i="0" u="none" strike="noStrike" kern="1200" cap="none" spc="0" normalizeH="0" baseline="0" noProof="0" dirty="0">
                <a:ln>
                  <a:noFill/>
                </a:ln>
                <a:solidFill>
                  <a:srgbClr val="444444"/>
                </a:solidFill>
                <a:effectLst/>
                <a:uLnTx/>
                <a:uFillTx/>
                <a:latin typeface="Alibaba PuHuiTi B"/>
                <a:ea typeface="黑体"/>
                <a:cs typeface="+mn-cs"/>
              </a:rPr>
              <a:t> 语句为变量赋值。其基本语法如下：</a:t>
            </a:r>
            <a:endParaRPr kumimoji="0" lang="zh-CN" altLang="en-US" sz="1600" b="0" i="0" u="none" strike="noStrike" kern="1200" cap="none" spc="0" normalizeH="0" baseline="0" noProof="0" dirty="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96251998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2630078"/>
            <a:ext cx="9741866" cy="338554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my_ename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调用存储过程</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highlight>
                <a:srgbClr val="FFFFFF"/>
              </a:highligh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180693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CD90D24-BC75-4C8F-A25E-62EC2EC4C09B}"/>
              </a:ext>
            </a:extLst>
          </p:cNvPr>
          <p:cNvSpPr txBox="1"/>
          <p:nvPr/>
        </p:nvSpPr>
        <p:spPr>
          <a:xfrm>
            <a:off x="1013651" y="2183371"/>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44444"/>
                </a:solidFill>
                <a:effectLst/>
                <a:uLnTx/>
                <a:uFillTx/>
                <a:latin typeface="Alibaba PuHuiTi B"/>
                <a:ea typeface="黑体"/>
                <a:cs typeface="+mn-cs"/>
              </a:rPr>
              <a:t>MySQL </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中还可以使用 </a:t>
            </a:r>
            <a:r>
              <a:rPr kumimoji="0" lang="en-US" altLang="zh-CN" sz="1600" b="1" i="0" u="none" strike="noStrike" kern="1200" cap="none" spc="0" normalizeH="0" baseline="0" noProof="0">
                <a:ln>
                  <a:noFill/>
                </a:ln>
                <a:solidFill>
                  <a:srgbClr val="008000"/>
                </a:solidFill>
                <a:effectLst/>
                <a:uLnTx/>
                <a:uFillTx/>
                <a:latin typeface="Alibaba PuHuiTi B"/>
                <a:ea typeface="黑体"/>
                <a:cs typeface="+mn-cs"/>
              </a:rPr>
              <a:t>SELECT..INTO</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 语句为变量赋值。其基本语法如下：</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39454501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dirty="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dirty="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dirty="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dirty="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dirty="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69009" y="2739262"/>
            <a:ext cx="9741866"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语法：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@var_name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不需要提前声明，使用即声明</a:t>
            </a: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370323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37F8867F-D5AA-4BAA-8B1F-506C38CF4071}"/>
              </a:ext>
            </a:extLst>
          </p:cNvPr>
          <p:cNvSpPr txBox="1"/>
          <p:nvPr/>
        </p:nvSpPr>
        <p:spPr>
          <a:xfrm>
            <a:off x="1131684" y="4073970"/>
            <a:ext cx="9750920"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可以看到结果</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用户变量</a:t>
            </a:r>
          </a:p>
        </p:txBody>
      </p:sp>
      <p:sp>
        <p:nvSpPr>
          <p:cNvPr id="3" name="Rectangle 2">
            <a:extLst>
              <a:ext uri="{FF2B5EF4-FFF2-40B4-BE49-F238E27FC236}">
                <a16:creationId xmlns:a16="http://schemas.microsoft.com/office/drawing/2014/main" id="{C4C0D184-C5E7-42FE-AE7A-0675E3813822}"/>
              </a:ext>
            </a:extLst>
          </p:cNvPr>
          <p:cNvSpPr>
            <a:spLocks noChangeArrowheads="1"/>
          </p:cNvSpPr>
          <p:nvPr/>
        </p:nvSpPr>
        <p:spPr bwMode="auto">
          <a:xfrm>
            <a:off x="932508" y="2368531"/>
            <a:ext cx="55130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dirty="0">
                <a:ln>
                  <a:noFill/>
                </a:ln>
                <a:solidFill>
                  <a:srgbClr val="333333"/>
                </a:solidFill>
                <a:effectLst/>
                <a:uLnTx/>
                <a:uFillTx/>
                <a:latin typeface="Alibaba PuHuiTi B"/>
                <a:ea typeface="黑体"/>
                <a:cs typeface="Open Sans" panose="020B0606030504020204" pitchFamily="34" charset="0"/>
              </a:rPr>
              <a:t>用户自定义，当前会话（连接）有效。类比java的成员变量</a:t>
            </a:r>
            <a:r>
              <a:rPr kumimoji="0" lang="zh-CN" altLang="zh-CN" sz="800" b="0" i="0" u="none" strike="noStrike" kern="1200" cap="none" spc="0" normalizeH="0" baseline="0" noProof="0" dirty="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endParaRPr>
          </a:p>
        </p:txBody>
      </p:sp>
      <p:sp>
        <p:nvSpPr>
          <p:cNvPr id="14" name="文本框 13">
            <a:extLst>
              <a:ext uri="{FF2B5EF4-FFF2-40B4-BE49-F238E27FC236}">
                <a16:creationId xmlns:a16="http://schemas.microsoft.com/office/drawing/2014/main" id="{AC158439-0AD4-4282-AB33-44A5F7A6A9D1}"/>
              </a:ext>
            </a:extLst>
          </p:cNvPr>
          <p:cNvSpPr txBox="1"/>
          <p:nvPr/>
        </p:nvSpPr>
        <p:spPr>
          <a:xfrm>
            <a:off x="898857" y="208710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9950026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系统变量</a:t>
            </a:r>
          </a:p>
        </p:txBody>
      </p:sp>
      <p:sp>
        <p:nvSpPr>
          <p:cNvPr id="14" name="文本框 13">
            <a:extLst>
              <a:ext uri="{FF2B5EF4-FFF2-40B4-BE49-F238E27FC236}">
                <a16:creationId xmlns:a16="http://schemas.microsoft.com/office/drawing/2014/main" id="{B1BE52A3-5DCA-4F2D-8FD9-93C862D60CCD}"/>
              </a:ext>
            </a:extLst>
          </p:cNvPr>
          <p:cNvSpPr txBox="1"/>
          <p:nvPr/>
        </p:nvSpPr>
        <p:spPr>
          <a:xfrm>
            <a:off x="1121155" y="219703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F29073C9-1E94-402B-A2EF-2A486388DD4F}"/>
              </a:ext>
            </a:extLst>
          </p:cNvPr>
          <p:cNvSpPr txBox="1"/>
          <p:nvPr/>
        </p:nvSpPr>
        <p:spPr>
          <a:xfrm>
            <a:off x="1031898" y="2676296"/>
            <a:ext cx="10793755" cy="378565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黑体"/>
                <a:cs typeface="Open Sans" panose="020B0606030504020204" pitchFamily="34" charset="0"/>
              </a:rPr>
              <a:t>系统变量又分为全局变量与会话变量</a:t>
            </a:r>
            <a:endParaRPr kumimoji="0" lang="en-US" altLang="zh-CN" sz="1600" b="0" i="0" u="none" strike="noStrike" kern="1200" cap="none" spc="0" normalizeH="0" baseline="0" noProof="0" dirty="0">
              <a:ln>
                <a:noFill/>
              </a:ln>
              <a:solidFill>
                <a:srgbClr val="333333"/>
              </a:solidFill>
              <a:effectLst/>
              <a:uLnTx/>
              <a:uFillTx/>
              <a:latin typeface="Open Sans" panose="020B0606030504020204" pitchFamily="34" charset="0"/>
              <a:ea typeface="黑体"/>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srgbClr val="333333"/>
              </a:solidFill>
              <a:effectLst/>
              <a:uLnTx/>
              <a:uFillTx/>
              <a:latin typeface="Open Sans" panose="020B0606030504020204" pitchFamily="34" charset="0"/>
              <a:ea typeface="黑体"/>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PingFang SC"/>
                <a:ea typeface="黑体"/>
                <a:cs typeface="+mn-cs"/>
              </a:rPr>
              <a:t>全局变量在</a:t>
            </a:r>
            <a:r>
              <a:rPr kumimoji="0" lang="en-US" altLang="zh-CN" sz="1600" b="0" i="0" u="none" strike="noStrike" kern="1200" cap="none" spc="0" normalizeH="0" baseline="0" noProof="0" dirty="0">
                <a:ln>
                  <a:noFill/>
                </a:ln>
                <a:solidFill>
                  <a:srgbClr val="000000"/>
                </a:solidFill>
                <a:effectLst/>
                <a:uLnTx/>
                <a:uFillTx/>
                <a:latin typeface="PingFang SC"/>
                <a:ea typeface="黑体"/>
                <a:cs typeface="+mn-cs"/>
              </a:rPr>
              <a:t>MYSQL</a:t>
            </a:r>
            <a:r>
              <a:rPr kumimoji="0" lang="zh-CN" altLang="en-US" sz="1600" b="0" i="0" u="none" strike="noStrike" kern="1200" cap="none" spc="0" normalizeH="0" baseline="0" noProof="0" dirty="0">
                <a:ln>
                  <a:noFill/>
                </a:ln>
                <a:solidFill>
                  <a:srgbClr val="000000"/>
                </a:solidFill>
                <a:effectLst/>
                <a:uLnTx/>
                <a:uFillTx/>
                <a:latin typeface="PingFang SC"/>
                <a:ea typeface="黑体"/>
                <a:cs typeface="+mn-cs"/>
              </a:rPr>
              <a:t>启动的时候由服务器自动将它们初始化为默认值，这些默认值可以通过更改</a:t>
            </a:r>
            <a:r>
              <a:rPr kumimoji="0" lang="en-US" altLang="zh-CN" sz="1600" b="0" i="0" u="none" strike="noStrike" kern="1200" cap="none" spc="0" normalizeH="0" baseline="0" noProof="0" dirty="0">
                <a:ln>
                  <a:noFill/>
                </a:ln>
                <a:solidFill>
                  <a:srgbClr val="000000"/>
                </a:solidFill>
                <a:effectLst/>
                <a:uLnTx/>
                <a:uFillTx/>
                <a:latin typeface="PingFang SC"/>
                <a:ea typeface="黑体"/>
                <a:cs typeface="+mn-cs"/>
              </a:rPr>
              <a:t>my.ini</a:t>
            </a:r>
            <a:r>
              <a:rPr kumimoji="0" lang="zh-CN" altLang="en-US" sz="1600" b="0" i="0" u="none" strike="noStrike" kern="1200" cap="none" spc="0" normalizeH="0" baseline="0" noProof="0" dirty="0">
                <a:ln>
                  <a:noFill/>
                </a:ln>
                <a:solidFill>
                  <a:srgbClr val="000000"/>
                </a:solidFill>
                <a:effectLst/>
                <a:uLnTx/>
                <a:uFillTx/>
                <a:latin typeface="PingFang SC"/>
                <a:ea typeface="黑体"/>
                <a:cs typeface="+mn-cs"/>
              </a:rPr>
              <a:t>这个文件来更改。</a:t>
            </a:r>
            <a:endParaRPr kumimoji="0" lang="en-US" altLang="zh-CN" sz="1600" b="0" i="0" u="none" strike="noStrike" kern="1200" cap="none" spc="0" normalizeH="0" baseline="0" noProof="0" dirty="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PingFang SC"/>
                <a:ea typeface="黑体"/>
                <a:cs typeface="+mn-cs"/>
              </a:rPr>
              <a:t>会话变量在每次建立一个新的连接的时候，由</a:t>
            </a:r>
            <a:r>
              <a:rPr kumimoji="0" lang="en-US" altLang="zh-CN" sz="1600" b="0" i="0" u="none" strike="noStrike" kern="1200" cap="none" spc="0" normalizeH="0" baseline="0" noProof="0" dirty="0">
                <a:ln>
                  <a:noFill/>
                </a:ln>
                <a:solidFill>
                  <a:srgbClr val="000000"/>
                </a:solidFill>
                <a:effectLst/>
                <a:uLnTx/>
                <a:uFillTx/>
                <a:latin typeface="PingFang SC"/>
                <a:ea typeface="黑体"/>
                <a:cs typeface="+mn-cs"/>
              </a:rPr>
              <a:t>MYSQL</a:t>
            </a:r>
            <a:r>
              <a:rPr kumimoji="0" lang="zh-CN" altLang="en-US" sz="1600" b="0" i="0" u="none" strike="noStrike" kern="1200" cap="none" spc="0" normalizeH="0" baseline="0" noProof="0" dirty="0">
                <a:ln>
                  <a:noFill/>
                </a:ln>
                <a:solidFill>
                  <a:srgbClr val="000000"/>
                </a:solidFill>
                <a:effectLst/>
                <a:uLnTx/>
                <a:uFillTx/>
                <a:latin typeface="PingFang SC"/>
                <a:ea typeface="黑体"/>
                <a:cs typeface="+mn-cs"/>
              </a:rPr>
              <a:t>来初始化。</a:t>
            </a:r>
            <a:r>
              <a:rPr kumimoji="0" lang="en-US" altLang="zh-CN" sz="1600" b="0" i="0" u="none" strike="noStrike" kern="1200" cap="none" spc="0" normalizeH="0" baseline="0" noProof="0" dirty="0">
                <a:ln>
                  <a:noFill/>
                </a:ln>
                <a:solidFill>
                  <a:srgbClr val="000000"/>
                </a:solidFill>
                <a:effectLst/>
                <a:uLnTx/>
                <a:uFillTx/>
                <a:latin typeface="PingFang SC"/>
                <a:ea typeface="黑体"/>
                <a:cs typeface="+mn-cs"/>
              </a:rPr>
              <a:t>MYSQL</a:t>
            </a:r>
            <a:r>
              <a:rPr kumimoji="0" lang="zh-CN" altLang="en-US" sz="1600" b="0" i="0" u="none" strike="noStrike" kern="1200" cap="none" spc="0" normalizeH="0" baseline="0" noProof="0" dirty="0">
                <a:ln>
                  <a:noFill/>
                </a:ln>
                <a:solidFill>
                  <a:srgbClr val="000000"/>
                </a:solidFill>
                <a:effectLst/>
                <a:uLnTx/>
                <a:uFillTx/>
                <a:latin typeface="PingFang SC"/>
                <a:ea typeface="黑体"/>
                <a:cs typeface="+mn-cs"/>
              </a:rPr>
              <a:t>会将当前所有全局变量的值复制一份。来做为会话变量。</a:t>
            </a:r>
            <a:endParaRPr kumimoji="0" lang="en-US" altLang="zh-CN" sz="1600" b="0" i="0" u="none" strike="noStrike" kern="1200" cap="none" spc="0" normalizeH="0" baseline="0" noProof="0" dirty="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PingFang SC"/>
                <a:ea typeface="黑体"/>
                <a:cs typeface="+mn-cs"/>
              </a:rPr>
              <a:t>也就是说，如果在建立会话以后，没有手动更改过会话变量与全局变量的值，那所有这些变量的值都是一样的。</a:t>
            </a:r>
            <a:endParaRPr kumimoji="0" lang="en-US" altLang="zh-CN" sz="1600" b="0" i="0" u="none" strike="noStrike" kern="1200" cap="none" spc="0" normalizeH="0" baseline="0" noProof="0" dirty="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PingFang SC"/>
                <a:ea typeface="黑体"/>
                <a:cs typeface="+mn-cs"/>
              </a:rPr>
              <a:t>全局变量与会话变量的区别就在于，对全局变量的修改会影响到整个服务器，但是对会话变量的修改，只会影响到当前的会话（也就是当前的数据库连接）。</a:t>
            </a:r>
            <a:endParaRPr kumimoji="0" lang="en-US" altLang="zh-CN" sz="1600" b="0" i="0" u="none" strike="noStrike" kern="1200" cap="none" spc="0" normalizeH="0" baseline="0" noProof="0" dirty="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PingFang SC"/>
                <a:ea typeface="黑体"/>
                <a:cs typeface="+mn-cs"/>
              </a:rPr>
              <a:t>有些系统变量的值是可以利用语句来动态进行更改的，但是有些系统变量的值却是只读的，对于那些可以更改的系统变量，我们可以利用</a:t>
            </a:r>
            <a:r>
              <a:rPr kumimoji="0" lang="en-US" altLang="zh-CN" sz="1600" b="0" i="0" u="none" strike="noStrike" kern="1200" cap="none" spc="0" normalizeH="0" baseline="0" noProof="0" dirty="0">
                <a:ln>
                  <a:noFill/>
                </a:ln>
                <a:solidFill>
                  <a:srgbClr val="000000"/>
                </a:solidFill>
                <a:effectLst/>
                <a:uLnTx/>
                <a:uFillTx/>
                <a:latin typeface="PingFang SC"/>
                <a:ea typeface="黑体"/>
                <a:cs typeface="+mn-cs"/>
              </a:rPr>
              <a:t>set</a:t>
            </a:r>
            <a:r>
              <a:rPr kumimoji="0" lang="zh-CN" altLang="en-US" sz="1600" b="0" i="0" u="none" strike="noStrike" kern="1200" cap="none" spc="0" normalizeH="0" baseline="0" noProof="0" dirty="0">
                <a:ln>
                  <a:noFill/>
                </a:ln>
                <a:solidFill>
                  <a:srgbClr val="000000"/>
                </a:solidFill>
                <a:effectLst/>
                <a:uLnTx/>
                <a:uFillTx/>
                <a:latin typeface="PingFang SC"/>
                <a:ea typeface="黑体"/>
                <a:cs typeface="+mn-cs"/>
              </a:rPr>
              <a:t>语句进行更改。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黑体"/>
              <a:cs typeface="Open Sans" panose="020B0606030504020204" pitchFamily="34" charset="0"/>
            </a:endParaRPr>
          </a:p>
        </p:txBody>
      </p:sp>
    </p:spTree>
    <p:extLst>
      <p:ext uri="{BB962C8B-B14F-4D97-AF65-F5344CB8AC3E}">
        <p14:creationId xmlns:p14="http://schemas.microsoft.com/office/powerpoint/2010/main" val="2550894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zh-CN" altLang="en-US"/>
              <a:t>数据库系统</a:t>
            </a:r>
            <a:endParaRPr kumimoji="1" lang="zh-CN" altLang="en-US" dirty="0"/>
          </a:p>
        </p:txBody>
      </p:sp>
    </p:spTree>
    <p:extLst>
      <p:ext uri="{BB962C8B-B14F-4D97-AF65-F5344CB8AC3E}">
        <p14:creationId xmlns:p14="http://schemas.microsoft.com/office/powerpoint/2010/main" val="192681461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867425" y="3344544"/>
            <a:ext cx="974186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libaba PuHuiTi B"/>
                <a:ea typeface="黑体"/>
                <a:cs typeface="+mn-cs"/>
              </a:rPr>
              <a:t>语法：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libaba PuHuiTi B"/>
                <a:ea typeface="黑体"/>
                <a:cs typeface="+mn-cs"/>
              </a:rPr>
              <a:t>@@global.var_name</a:t>
            </a:r>
          </a:p>
        </p:txBody>
      </p:sp>
      <p:sp>
        <p:nvSpPr>
          <p:cNvPr id="11" name="文本框 10">
            <a:extLst>
              <a:ext uri="{FF2B5EF4-FFF2-40B4-BE49-F238E27FC236}">
                <a16:creationId xmlns:a16="http://schemas.microsoft.com/office/drawing/2014/main" id="{4ADBCCB2-FC00-44D3-BCC8-88A9E71FDEFD}"/>
              </a:ext>
            </a:extLst>
          </p:cNvPr>
          <p:cNvSpPr txBox="1"/>
          <p:nvPr/>
        </p:nvSpPr>
        <p:spPr>
          <a:xfrm>
            <a:off x="1139085" y="40123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37F8867F-D5AA-4BAA-8B1F-506C38CF4071}"/>
              </a:ext>
            </a:extLst>
          </p:cNvPr>
          <p:cNvSpPr txBox="1"/>
          <p:nvPr/>
        </p:nvSpPr>
        <p:spPr>
          <a:xfrm>
            <a:off x="1130031" y="4516975"/>
            <a:ext cx="9750920" cy="181588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查看全局变量 </a:t>
            </a:r>
            <a:endPar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show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global</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variables</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查看某全局变量 </a:t>
            </a:r>
            <a:endPar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global</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auto_increment_increment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修改全局变量的值 </a:t>
            </a:r>
            <a:endPar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global</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黑体"/>
                <a:cs typeface="+mn-cs"/>
              </a:rPr>
              <a:t>sort_buffer_size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dirty="0">
                <a:ln>
                  <a:noFill/>
                </a:ln>
                <a:solidFill>
                  <a:srgbClr val="FF8000"/>
                </a:solidFill>
                <a:effectLst/>
                <a:uLnTx/>
                <a:uFillTx/>
                <a:latin typeface="Courier New" panose="02070309020205020404" pitchFamily="49" charset="0"/>
                <a:ea typeface="黑体"/>
                <a:cs typeface="+mn-cs"/>
              </a:rPr>
              <a:t>40000</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global</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sort_buffer_size </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dirty="0">
                <a:ln>
                  <a:noFill/>
                </a:ln>
                <a:solidFill>
                  <a:srgbClr val="FF8000"/>
                </a:solidFill>
                <a:effectLst/>
                <a:uLnTx/>
                <a:uFillTx/>
                <a:latin typeface="Courier New" panose="02070309020205020404" pitchFamily="49" charset="0"/>
                <a:ea typeface="黑体"/>
                <a:cs typeface="+mn-cs"/>
              </a:rPr>
              <a:t>40000</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系统变量</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全局变量</a:t>
            </a:r>
          </a:p>
        </p:txBody>
      </p:sp>
      <p:sp>
        <p:nvSpPr>
          <p:cNvPr id="6" name="Rectangle 3">
            <a:extLst>
              <a:ext uri="{FF2B5EF4-FFF2-40B4-BE49-F238E27FC236}">
                <a16:creationId xmlns:a16="http://schemas.microsoft.com/office/drawing/2014/main" id="{42E53B71-4152-4B4A-9C21-32A1B05A9F03}"/>
              </a:ext>
            </a:extLst>
          </p:cNvPr>
          <p:cNvSpPr>
            <a:spLocks noChangeArrowheads="1"/>
          </p:cNvSpPr>
          <p:nvPr/>
        </p:nvSpPr>
        <p:spPr bwMode="auto">
          <a:xfrm>
            <a:off x="1321520" y="2231194"/>
            <a:ext cx="4315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dirty="0">
                <a:ln>
                  <a:noFill/>
                </a:ln>
                <a:solidFill>
                  <a:srgbClr val="333333"/>
                </a:solidFill>
                <a:effectLst/>
                <a:uLnTx/>
                <a:uFillTx/>
                <a:latin typeface="Open Sans" panose="020B0606030504020204" pitchFamily="34" charset="0"/>
                <a:ea typeface="黑体"/>
                <a:cs typeface="Open Sans" panose="020B0606030504020204" pitchFamily="34" charset="0"/>
              </a:rPr>
              <a:t>由系统提供，</a:t>
            </a:r>
            <a:r>
              <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黑体"/>
                <a:cs typeface="Open Sans" panose="020B0606030504020204" pitchFamily="34" charset="0"/>
              </a:rPr>
              <a:t>在整个数据库</a:t>
            </a:r>
            <a:r>
              <a:rPr kumimoji="0" lang="zh-CN" altLang="zh-CN" sz="1600" b="0" i="0" u="none" strike="noStrike" kern="1200" cap="none" spc="0" normalizeH="0" baseline="0" noProof="0" dirty="0">
                <a:ln>
                  <a:noFill/>
                </a:ln>
                <a:solidFill>
                  <a:srgbClr val="333333"/>
                </a:solidFill>
                <a:effectLst/>
                <a:uLnTx/>
                <a:uFillTx/>
                <a:latin typeface="Open Sans" panose="020B0606030504020204" pitchFamily="34" charset="0"/>
                <a:ea typeface="黑体"/>
                <a:cs typeface="Open Sans" panose="020B0606030504020204" pitchFamily="34" charset="0"/>
              </a:rPr>
              <a:t>有效</a:t>
            </a:r>
            <a:r>
              <a:rPr kumimoji="0" lang="zh-CN" altLang="en-US" sz="1600" b="0" i="0" u="none" strike="noStrike" kern="1200" cap="none" spc="0" normalizeH="0" baseline="0" noProof="0" dirty="0">
                <a:ln>
                  <a:noFill/>
                </a:ln>
                <a:solidFill>
                  <a:srgbClr val="333333"/>
                </a:solidFill>
                <a:effectLst/>
                <a:uLnTx/>
                <a:uFillTx/>
                <a:latin typeface="Open Sans" panose="020B0606030504020204" pitchFamily="34" charset="0"/>
                <a:ea typeface="黑体"/>
                <a:cs typeface="Open Sans" panose="020B0606030504020204" pitchFamily="34" charset="0"/>
              </a:rPr>
              <a:t>。</a:t>
            </a:r>
            <a:r>
              <a:rPr kumimoji="0" lang="zh-CN" altLang="zh-CN" sz="1600" b="0" i="0" u="none" strike="noStrike" kern="1200" cap="none" spc="0" normalizeH="0" baseline="0" noProof="0" dirty="0">
                <a:ln>
                  <a:noFill/>
                </a:ln>
                <a:solidFill>
                  <a:prstClr val="black"/>
                </a:solidFill>
                <a:effectLst/>
                <a:uLnTx/>
                <a:uFillTx/>
                <a:latin typeface="Calibri"/>
                <a:ea typeface="黑体"/>
                <a:cs typeface="+mn-cs"/>
              </a:rPr>
              <a:t> </a:t>
            </a:r>
            <a:endParaRPr kumimoji="0" lang="zh-CN"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endParaRPr>
          </a:p>
        </p:txBody>
      </p:sp>
      <p:sp>
        <p:nvSpPr>
          <p:cNvPr id="14" name="文本框 13">
            <a:extLst>
              <a:ext uri="{FF2B5EF4-FFF2-40B4-BE49-F238E27FC236}">
                <a16:creationId xmlns:a16="http://schemas.microsoft.com/office/drawing/2014/main" id="{B1BE52A3-5DCA-4F2D-8FD9-93C862D60CCD}"/>
              </a:ext>
            </a:extLst>
          </p:cNvPr>
          <p:cNvSpPr txBox="1"/>
          <p:nvPr/>
        </p:nvSpPr>
        <p:spPr>
          <a:xfrm>
            <a:off x="1013651" y="266082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3" name="Rectangle 1">
            <a:extLst>
              <a:ext uri="{FF2B5EF4-FFF2-40B4-BE49-F238E27FC236}">
                <a16:creationId xmlns:a16="http://schemas.microsoft.com/office/drawing/2014/main" id="{75250897-E602-4FB2-9C86-C7580E4D55D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900" b="0" i="0" u="none" strike="noStrike" kern="1200" cap="none" spc="0" normalizeH="0" baseline="0" noProof="0">
                <a:ln>
                  <a:noFill/>
                </a:ln>
                <a:solidFill>
                  <a:srgbClr val="0000FF"/>
                </a:solidFill>
                <a:effectLst/>
                <a:uLnTx/>
                <a:uFillTx/>
                <a:latin typeface="Courier New" panose="02070309020205020404" pitchFamily="49" charset="0"/>
                <a:ea typeface="黑体"/>
                <a:cs typeface="Courier New" panose="02070309020205020404" pitchFamily="49" charset="0"/>
              </a:rPr>
              <a:t>set</a:t>
            </a:r>
            <a:r>
              <a:rPr kumimoji="0" lang="zh-CN" altLang="zh-CN" sz="900" b="0" i="0" u="none" strike="noStrike" kern="1200" cap="none" spc="0" normalizeH="0" baseline="0" noProof="0">
                <a:ln>
                  <a:noFill/>
                </a:ln>
                <a:solidFill>
                  <a:srgbClr val="000000"/>
                </a:solidFill>
                <a:effectLst/>
                <a:uLnTx/>
                <a:uFillTx/>
                <a:latin typeface="Courier New" panose="02070309020205020404" pitchFamily="49" charset="0"/>
                <a:ea typeface="黑体"/>
                <a:cs typeface="Courier New" panose="02070309020205020404" pitchFamily="49" charset="0"/>
              </a:rPr>
              <a:t> session varname = value;或者set @@session.varname = value</a:t>
            </a:r>
            <a:r>
              <a:rPr kumimoji="0" lang="zh-CN" altLang="zh-CN" sz="8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Tree>
    <p:extLst>
      <p:ext uri="{BB962C8B-B14F-4D97-AF65-F5344CB8AC3E}">
        <p14:creationId xmlns:p14="http://schemas.microsoft.com/office/powerpoint/2010/main" val="42760779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139085" y="3174238"/>
            <a:ext cx="974186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libaba PuHuiTi B"/>
                <a:ea typeface="黑体"/>
                <a:cs typeface="+mn-cs"/>
              </a:rPr>
              <a:t>语法：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libaba PuHuiTi B"/>
                <a:ea typeface="黑体"/>
                <a:cs typeface="+mn-cs"/>
              </a:rPr>
              <a:t>@@session.var_name</a:t>
            </a:r>
          </a:p>
        </p:txBody>
      </p:sp>
      <p:sp>
        <p:nvSpPr>
          <p:cNvPr id="11" name="文本框 10">
            <a:extLst>
              <a:ext uri="{FF2B5EF4-FFF2-40B4-BE49-F238E27FC236}">
                <a16:creationId xmlns:a16="http://schemas.microsoft.com/office/drawing/2014/main" id="{4ADBCCB2-FC00-44D3-BCC8-88A9E71FDEFD}"/>
              </a:ext>
            </a:extLst>
          </p:cNvPr>
          <p:cNvSpPr txBox="1"/>
          <p:nvPr/>
        </p:nvSpPr>
        <p:spPr>
          <a:xfrm>
            <a:off x="1139085" y="40123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37F8867F-D5AA-4BAA-8B1F-506C38CF4071}"/>
              </a:ext>
            </a:extLst>
          </p:cNvPr>
          <p:cNvSpPr txBox="1"/>
          <p:nvPr/>
        </p:nvSpPr>
        <p:spPr>
          <a:xfrm>
            <a:off x="1130031" y="4485024"/>
            <a:ext cx="9750920" cy="18774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查看会话变量</a:t>
            </a:r>
            <a:endPar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show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session</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variables</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查看某会话变量 </a:t>
            </a:r>
            <a:endPar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session.auto_increment_increment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rPr>
              <a:t>修改会话变量的值</a:t>
            </a:r>
            <a:endPar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session</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黑体"/>
                <a:cs typeface="+mn-cs"/>
              </a:rPr>
              <a:t>sort_buffer_size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dirty="0">
                <a:ln>
                  <a:noFill/>
                </a:ln>
                <a:solidFill>
                  <a:srgbClr val="FF8000"/>
                </a:solidFill>
                <a:effectLst/>
                <a:uLnTx/>
                <a:uFillTx/>
                <a:latin typeface="Courier New" panose="02070309020205020404" pitchFamily="49" charset="0"/>
                <a:ea typeface="黑体"/>
                <a:cs typeface="+mn-cs"/>
              </a:rPr>
              <a:t>50000</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黑体"/>
                <a:cs typeface="+mn-cs"/>
              </a:rPr>
              <a:t>session</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sort_buffer_size </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dirty="0">
                <a:ln>
                  <a:noFill/>
                </a:ln>
                <a:solidFill>
                  <a:srgbClr val="FF8000"/>
                </a:solidFill>
                <a:effectLst/>
                <a:uLnTx/>
                <a:uFillTx/>
                <a:latin typeface="Courier New" panose="02070309020205020404" pitchFamily="49" charset="0"/>
                <a:ea typeface="黑体"/>
                <a:cs typeface="+mn-cs"/>
              </a:rPr>
              <a:t>50000</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系统变量</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会话变量</a:t>
            </a:r>
          </a:p>
        </p:txBody>
      </p:sp>
      <p:sp>
        <p:nvSpPr>
          <p:cNvPr id="6" name="Rectangle 3">
            <a:extLst>
              <a:ext uri="{FF2B5EF4-FFF2-40B4-BE49-F238E27FC236}">
                <a16:creationId xmlns:a16="http://schemas.microsoft.com/office/drawing/2014/main" id="{42E53B71-4152-4B4A-9C21-32A1B05A9F03}"/>
              </a:ext>
            </a:extLst>
          </p:cNvPr>
          <p:cNvSpPr>
            <a:spLocks noChangeArrowheads="1"/>
          </p:cNvSpPr>
          <p:nvPr/>
        </p:nvSpPr>
        <p:spPr bwMode="auto">
          <a:xfrm>
            <a:off x="1321520" y="2231194"/>
            <a:ext cx="4315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dirty="0">
                <a:ln>
                  <a:noFill/>
                </a:ln>
                <a:solidFill>
                  <a:srgbClr val="333333"/>
                </a:solidFill>
                <a:effectLst/>
                <a:uLnTx/>
                <a:uFillTx/>
                <a:latin typeface="Open Sans" panose="020B0606030504020204" pitchFamily="34" charset="0"/>
                <a:ea typeface="黑体"/>
                <a:cs typeface="Open Sans" panose="020B0606030504020204" pitchFamily="34" charset="0"/>
              </a:rPr>
              <a:t>由系统提供，当前会话（连接）有效</a:t>
            </a:r>
            <a:r>
              <a:rPr kumimoji="0" lang="zh-CN" altLang="zh-CN" sz="1600" b="0" i="0" u="none" strike="noStrike" kern="1200" cap="none" spc="0" normalizeH="0" baseline="0" noProof="0" dirty="0">
                <a:ln>
                  <a:noFill/>
                </a:ln>
                <a:solidFill>
                  <a:prstClr val="black"/>
                </a:solidFill>
                <a:effectLst/>
                <a:uLnTx/>
                <a:uFillTx/>
                <a:latin typeface="Calibri"/>
                <a:ea typeface="黑体"/>
                <a:cs typeface="+mn-cs"/>
              </a:rPr>
              <a:t> </a:t>
            </a:r>
            <a:endParaRPr kumimoji="0" lang="zh-CN"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a:cs typeface="+mn-cs"/>
            </a:endParaRPr>
          </a:p>
        </p:txBody>
      </p:sp>
      <p:sp>
        <p:nvSpPr>
          <p:cNvPr id="14" name="文本框 13">
            <a:extLst>
              <a:ext uri="{FF2B5EF4-FFF2-40B4-BE49-F238E27FC236}">
                <a16:creationId xmlns:a16="http://schemas.microsoft.com/office/drawing/2014/main" id="{B1BE52A3-5DCA-4F2D-8FD9-93C862D60CCD}"/>
              </a:ext>
            </a:extLst>
          </p:cNvPr>
          <p:cNvSpPr txBox="1"/>
          <p:nvPr/>
        </p:nvSpPr>
        <p:spPr>
          <a:xfrm>
            <a:off x="1013651" y="266082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3" name="Rectangle 1">
            <a:extLst>
              <a:ext uri="{FF2B5EF4-FFF2-40B4-BE49-F238E27FC236}">
                <a16:creationId xmlns:a16="http://schemas.microsoft.com/office/drawing/2014/main" id="{75250897-E602-4FB2-9C86-C7580E4D55D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900" b="0" i="0" u="none" strike="noStrike" kern="1200" cap="none" spc="0" normalizeH="0" baseline="0" noProof="0">
                <a:ln>
                  <a:noFill/>
                </a:ln>
                <a:solidFill>
                  <a:srgbClr val="0000FF"/>
                </a:solidFill>
                <a:effectLst/>
                <a:uLnTx/>
                <a:uFillTx/>
                <a:latin typeface="Courier New" panose="02070309020205020404" pitchFamily="49" charset="0"/>
                <a:ea typeface="黑体"/>
                <a:cs typeface="Courier New" panose="02070309020205020404" pitchFamily="49" charset="0"/>
              </a:rPr>
              <a:t>set</a:t>
            </a:r>
            <a:r>
              <a:rPr kumimoji="0" lang="zh-CN" altLang="zh-CN" sz="900" b="0" i="0" u="none" strike="noStrike" kern="1200" cap="none" spc="0" normalizeH="0" baseline="0" noProof="0">
                <a:ln>
                  <a:noFill/>
                </a:ln>
                <a:solidFill>
                  <a:srgbClr val="000000"/>
                </a:solidFill>
                <a:effectLst/>
                <a:uLnTx/>
                <a:uFillTx/>
                <a:latin typeface="Courier New" panose="02070309020205020404" pitchFamily="49" charset="0"/>
                <a:ea typeface="黑体"/>
                <a:cs typeface="Courier New" panose="02070309020205020404" pitchFamily="49" charset="0"/>
              </a:rPr>
              <a:t> session varname = value;或者set @@session.varname = value</a:t>
            </a:r>
            <a:r>
              <a:rPr kumimoji="0" lang="zh-CN" altLang="zh-CN" sz="8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Tree>
    <p:extLst>
      <p:ext uri="{BB962C8B-B14F-4D97-AF65-F5344CB8AC3E}">
        <p14:creationId xmlns:p14="http://schemas.microsoft.com/office/powerpoint/2010/main" val="99407782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1059955" y="2604288"/>
            <a:ext cx="9741866"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封装有参数的存储过程，传入员工编号，查找员工信息</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dec_param01</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param_empno</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param_empno</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dec_param01</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1059955" y="1727731"/>
            <a:ext cx="847946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D4D4D"/>
                </a:solidFill>
                <a:effectLst/>
                <a:uLnTx/>
                <a:uFillTx/>
                <a:latin typeface="-apple-system"/>
                <a:ea typeface="黑体"/>
                <a:cs typeface="+mn-cs"/>
              </a:rPr>
              <a:t>in </a:t>
            </a:r>
            <a:r>
              <a:rPr kumimoji="0" lang="zh-CN" altLang="en-US" sz="1800" b="0" i="0" u="none" strike="noStrike" kern="1200" cap="none" spc="0" normalizeH="0" baseline="0" noProof="0" dirty="0">
                <a:ln>
                  <a:noFill/>
                </a:ln>
                <a:solidFill>
                  <a:srgbClr val="4D4D4D"/>
                </a:solidFill>
                <a:effectLst/>
                <a:uLnTx/>
                <a:uFillTx/>
                <a:latin typeface="-apple-system"/>
                <a:ea typeface="黑体"/>
                <a:cs typeface="+mn-cs"/>
              </a:rPr>
              <a:t>表示传入的参数， 可以传入数值或者变量，即使传入变量，并不会更改变量的值，可以内部更改，仅仅作用在函数范围内。</a:t>
            </a:r>
            <a:endParaRPr kumimoji="0" lang="en-US" altLang="zh-CN" sz="1800" b="0" i="0" u="none" strike="noStrike" kern="1200" cap="none" spc="0" normalizeH="0" baseline="0" noProof="0" dirty="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2893902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1154728" y="2560327"/>
            <a:ext cx="9741866"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封装有参数的存储过程，可以通过传入部门名和薪资，查询指定部门，并且薪资大于指定值的员工信息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学工部</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1059955" y="1727731"/>
            <a:ext cx="8479464"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in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表示传入的参数， 可以传入数值或者变量，即使传入变量，并不会更改变量的值，可以内部更改，仅仅作用在函数范围内。</a:t>
            </a: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41355463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dirty="0">
                <a:ln>
                  <a:noFill/>
                </a:ln>
                <a:solidFill>
                  <a:srgbClr val="4BACC6"/>
                </a:solidFill>
                <a:effectLst/>
                <a:highlight>
                  <a:srgbClr val="FFFFFF"/>
                </a:highlight>
                <a:uLnTx/>
                <a:uFillTx/>
                <a:latin typeface="PingFang SC"/>
                <a:ea typeface="阿里巴巴普惠体" panose="00020600040101010101" pitchFamily="18" charset="-122"/>
                <a:cs typeface="+mn-cs"/>
              </a:rPr>
              <a:t>-out</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918294" y="2145484"/>
            <a:ext cx="9741866"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传出参数：</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封装有参数的存储过程，传入员工编号，</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866978" y="1637192"/>
            <a:ext cx="847946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4D4D4D"/>
                </a:solidFill>
                <a:effectLst/>
                <a:uLnTx/>
                <a:uFillTx/>
                <a:latin typeface="-apple-system"/>
                <a:ea typeface="黑体"/>
                <a:cs typeface="+mn-cs"/>
              </a:rPr>
              <a:t>out </a:t>
            </a:r>
            <a:r>
              <a:rPr kumimoji="0" lang="zh-CN" altLang="en-US" sz="1600" b="0" i="0" u="none" strike="noStrike" kern="1200" cap="none" spc="0" normalizeH="0" baseline="0" noProof="0" dirty="0">
                <a:ln>
                  <a:noFill/>
                </a:ln>
                <a:solidFill>
                  <a:srgbClr val="4D4D4D"/>
                </a:solidFill>
                <a:effectLst/>
                <a:uLnTx/>
                <a:uFillTx/>
                <a:latin typeface="-apple-system"/>
                <a:ea typeface="黑体"/>
                <a:cs typeface="+mn-cs"/>
              </a:rPr>
              <a:t>表示</a:t>
            </a:r>
            <a:r>
              <a:rPr kumimoji="0" lang="zh-CN" altLang="en-US" sz="1600" b="0" i="0" u="none" strike="noStrike" kern="1200" cap="none" spc="0" normalizeH="0" baseline="0" noProof="0" dirty="0">
                <a:ln>
                  <a:noFill/>
                </a:ln>
                <a:solidFill>
                  <a:srgbClr val="222222"/>
                </a:solidFill>
                <a:effectLst/>
                <a:uLnTx/>
                <a:uFillTx/>
                <a:latin typeface="tahoma" panose="020B0604030504040204" pitchFamily="34" charset="0"/>
                <a:ea typeface="黑体"/>
                <a:cs typeface="+mn-cs"/>
              </a:rPr>
              <a:t>从存储过程内部传值给调用者</a:t>
            </a:r>
            <a:endParaRPr kumimoji="0" lang="en-US" altLang="zh-CN" sz="1800" b="0" i="0" u="none" strike="noStrike" kern="1200" cap="none" spc="0" normalizeH="0" baseline="0" noProof="0" dirty="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33956207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-out</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918294" y="2145484"/>
            <a:ext cx="9741866"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封装有参数的存储过程，传入员工编号，</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返回员工名字和薪资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_sal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866978" y="1637192"/>
            <a:ext cx="847946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out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a:t>
            </a:r>
            <a:r>
              <a:rPr kumimoji="0" lang="zh-CN" altLang="en-US" sz="1600" b="0" i="0" u="none" strike="noStrike" kern="1200" cap="none" spc="0" normalizeH="0" baseline="0" noProof="0">
                <a:ln>
                  <a:noFill/>
                </a:ln>
                <a:solidFill>
                  <a:srgbClr val="222222"/>
                </a:solidFill>
                <a:effectLst/>
                <a:uLnTx/>
                <a:uFillTx/>
                <a:latin typeface="tahoma" panose="020B0604030504040204" pitchFamily="34" charset="0"/>
                <a:ea typeface="黑体"/>
                <a:cs typeface="+mn-cs"/>
              </a:rPr>
              <a:t>从存储过程内部传值给调用者</a:t>
            </a: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3686111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-inout</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1059955" y="2498781"/>
            <a:ext cx="9741866"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传入员工名，拼接部门号，传入薪资，求出年薪</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关羽</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1059955" y="1727731"/>
            <a:ext cx="8479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srgbClr val="4D4D4D"/>
                </a:solidFill>
                <a:effectLst/>
                <a:uLnTx/>
                <a:uFillTx/>
                <a:latin typeface="-apple-system"/>
                <a:ea typeface="黑体"/>
                <a:cs typeface="+mn-cs"/>
              </a:rPr>
              <a:t>inout</a:t>
            </a:r>
            <a:r>
              <a:rPr kumimoji="0" lang="en-US" altLang="zh-CN" sz="1600" b="0" i="0" u="none" strike="noStrike" kern="1200" cap="none" spc="0" normalizeH="0" baseline="0" noProof="0" dirty="0">
                <a:ln>
                  <a:noFill/>
                </a:ln>
                <a:solidFill>
                  <a:srgbClr val="4D4D4D"/>
                </a:solidFill>
                <a:effectLst/>
                <a:uLnTx/>
                <a:uFillTx/>
                <a:latin typeface="-apple-system"/>
                <a:ea typeface="黑体"/>
                <a:cs typeface="+mn-cs"/>
              </a:rPr>
              <a:t> </a:t>
            </a:r>
            <a:r>
              <a:rPr kumimoji="0" lang="zh-CN" altLang="en-US" sz="1600" b="0" i="0" u="none" strike="noStrike" kern="1200" cap="none" spc="0" normalizeH="0" baseline="0" noProof="0" dirty="0">
                <a:ln>
                  <a:noFill/>
                </a:ln>
                <a:solidFill>
                  <a:srgbClr val="4D4D4D"/>
                </a:solidFill>
                <a:effectLst/>
                <a:uLnTx/>
                <a:uFillTx/>
                <a:latin typeface="-apple-system"/>
                <a:ea typeface="黑体"/>
                <a:cs typeface="+mn-cs"/>
              </a:rPr>
              <a:t>表示从外部传入的参数经过修改后可以返回的变量，既可以使用传入变量的值也可以修改变量的值（即使函数执行完）</a:t>
            </a:r>
            <a:endParaRPr kumimoji="0" lang="en-US" altLang="zh-CN" sz="1800" b="0" i="0" u="none" strike="noStrike" kern="1200" cap="none" spc="0" normalizeH="0" baseline="0" noProof="0" dirty="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54672995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out, inout</a:t>
            </a:r>
          </a:p>
        </p:txBody>
      </p:sp>
      <p:sp>
        <p:nvSpPr>
          <p:cNvPr id="8" name="文本框 7">
            <a:extLst>
              <a:ext uri="{FF2B5EF4-FFF2-40B4-BE49-F238E27FC236}">
                <a16:creationId xmlns:a16="http://schemas.microsoft.com/office/drawing/2014/main" id="{DEDC9A71-6D87-48BA-AC15-AE918AF79E45}"/>
              </a:ext>
            </a:extLst>
          </p:cNvPr>
          <p:cNvSpPr txBox="1"/>
          <p:nvPr/>
        </p:nvSpPr>
        <p:spPr>
          <a:xfrm>
            <a:off x="867425" y="2091711"/>
            <a:ext cx="8478570"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输入参数，意思说你的参数要传到存过过程的过程里面去，在存储过程中修改该参数的值不能被返回</a:t>
            </a: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out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输出参数</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该值可在存储过程内部被改变，并向外输出</a:t>
            </a: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inout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输入输出参数，既能输入一个值又能传出来一个值</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a:t>
            </a:r>
            <a:endParaRPr kumimoji="0" lang="zh-CN" altLang="en-US" sz="1600" b="0" i="0" u="none" strike="noStrike" kern="1200" cap="none" spc="0" normalizeH="0" baseline="0" noProof="0">
              <a:ln>
                <a:noFill/>
              </a:ln>
              <a:solidFill>
                <a:prstClr val="black"/>
              </a:solidFill>
              <a:effectLst/>
              <a:uLnTx/>
              <a:uFillTx/>
              <a:latin typeface="-apple-system"/>
              <a:ea typeface="黑体"/>
              <a:cs typeface="+mn-cs"/>
            </a:endParaRPr>
          </a:p>
        </p:txBody>
      </p:sp>
    </p:spTree>
    <p:extLst>
      <p:ext uri="{BB962C8B-B14F-4D97-AF65-F5344CB8AC3E}">
        <p14:creationId xmlns:p14="http://schemas.microsoft.com/office/powerpoint/2010/main" val="405527148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DEDC9A71-6D87-48BA-AC15-AE918AF79E45}"/>
              </a:ext>
            </a:extLst>
          </p:cNvPr>
          <p:cNvSpPr txBox="1"/>
          <p:nvPr/>
        </p:nvSpPr>
        <p:spPr>
          <a:xfrm>
            <a:off x="943312" y="2981431"/>
            <a:ext cx="8478570" cy="144655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search_condition_1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statement_list_1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search_condition_2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statement_list_2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statement_list_n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F17A176-C3E7-4EAF-8BEB-F13AF05CDBF8}"/>
              </a:ext>
            </a:extLst>
          </p:cNvPr>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1C470918-0E7A-48BB-A909-7C85089F6181}"/>
              </a:ext>
            </a:extLst>
          </p:cNvPr>
          <p:cNvSpPr txBox="1"/>
          <p:nvPr/>
        </p:nvSpPr>
        <p:spPr>
          <a:xfrm>
            <a:off x="943312" y="2120736"/>
            <a:ext cx="987122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语句包含多个条件判断，根据结果为</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TRUE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FALSE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执行语句，与编程语言中的</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else 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else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语法类似，其语法格式如下：</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5052471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2755464" y="1258962"/>
            <a:ext cx="7903744" cy="54476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输入学生的成绩，来判断成绩的级别：</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&lt; 60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不及格</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60  , score &lt;80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及格</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80 , score &lt; 90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良好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90 , score &lt;= 100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优秀</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100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成绩错误</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proc_12_if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不及格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良好</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优秀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成绩错误</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proc_12_if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120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F17A176-C3E7-4EAF-8BEB-F13AF05CDBF8}"/>
              </a:ext>
            </a:extLst>
          </p:cNvPr>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755856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a:solidFill>
                  <a:prstClr val="black"/>
                </a:solidFill>
                <a:latin typeface="微软雅黑" panose="020B0503020204020204" pitchFamily="34" charset="-122"/>
                <a:ea typeface="Alibaba PuHuiTi"/>
              </a:rPr>
              <a:t>为啥要学</a:t>
            </a:r>
            <a:r>
              <a:rPr lang="en-US" altLang="zh-CN">
                <a:solidFill>
                  <a:prstClr val="black"/>
                </a:solidFill>
                <a:latin typeface="微软雅黑" panose="020B0503020204020204" pitchFamily="34" charset="-122"/>
                <a:ea typeface="Alibaba PuHuiTi"/>
              </a:rPr>
              <a:t>MySQL</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a:t>
            </a:r>
            <a:r>
              <a:rPr lang="zh-CN" altLang="en-US"/>
              <a:t>？</a:t>
            </a:r>
            <a:endParaRPr lang="zh-CN" altLang="en-US" dirty="0"/>
          </a:p>
        </p:txBody>
      </p:sp>
      <p:pic>
        <p:nvPicPr>
          <p:cNvPr id="1028" name="Picture 4">
            <a:extLst>
              <a:ext uri="{FF2B5EF4-FFF2-40B4-BE49-F238E27FC236}">
                <a16:creationId xmlns:a16="http://schemas.microsoft.com/office/drawing/2014/main" id="{914F2DF0-CD55-4641-9E5A-A61BF847A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368" y="2277208"/>
            <a:ext cx="3930161" cy="262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EC8F78D-323D-486F-A4C8-09575B403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559" y="2277208"/>
            <a:ext cx="3782570" cy="250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7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487144" y="935184"/>
            <a:ext cx="10749599" cy="517190"/>
          </a:xfrm>
        </p:spPr>
        <p:txBody>
          <a:bodyPr/>
          <a:lstStyle/>
          <a:p>
            <a:r>
              <a:rPr kumimoji="1" lang="en-US" altLang="zh-CN"/>
              <a:t>1</a:t>
            </a:r>
            <a:r>
              <a:rPr kumimoji="1" lang="zh-CN" altLang="en-US"/>
              <a:t>、</a:t>
            </a:r>
            <a:r>
              <a:rPr lang="zh-CN" altLang="zh-CN" sz="1800" b="1">
                <a:effectLst/>
                <a:latin typeface="微软雅黑" panose="020B0503020204020204" pitchFamily="34" charset="-122"/>
                <a:ea typeface="宋体" panose="02010600030101010101" pitchFamily="2" charset="-122"/>
                <a:cs typeface="宋体" panose="02010600030101010101" pitchFamily="2" charset="-122"/>
              </a:rPr>
              <a:t>数据库</a:t>
            </a:r>
          </a:p>
        </p:txBody>
      </p:sp>
      <p:sp>
        <p:nvSpPr>
          <p:cNvPr id="9" name="文本框 8">
            <a:extLst>
              <a:ext uri="{FF2B5EF4-FFF2-40B4-BE49-F238E27FC236}">
                <a16:creationId xmlns:a16="http://schemas.microsoft.com/office/drawing/2014/main" id="{FC678316-F076-4230-89D1-2A8A8845E6C6}"/>
              </a:ext>
            </a:extLst>
          </p:cNvPr>
          <p:cNvSpPr txBox="1"/>
          <p:nvPr/>
        </p:nvSpPr>
        <p:spPr>
          <a:xfrm>
            <a:off x="584421" y="1530485"/>
            <a:ext cx="9929509" cy="338554"/>
          </a:xfrm>
          <a:prstGeom prst="rect">
            <a:avLst/>
          </a:prstGeom>
          <a:noFill/>
        </p:spPr>
        <p:txBody>
          <a:bodyPr wrap="square">
            <a:spAutoFit/>
          </a:bodyPr>
          <a:lstStyle/>
          <a:p>
            <a:r>
              <a:rPr lang="zh-CN" altLang="en-US" sz="1600">
                <a:ea typeface="Alibaba PuHuiTi B"/>
              </a:rPr>
              <a:t>数据库（</a:t>
            </a:r>
            <a:r>
              <a:rPr lang="en-US" altLang="zh-CN" sz="1600">
                <a:ea typeface="Alibaba PuHuiTi B"/>
              </a:rPr>
              <a:t>DB</a:t>
            </a:r>
            <a:r>
              <a:rPr lang="zh-CN" altLang="en-US" sz="1600">
                <a:ea typeface="Alibaba PuHuiTi B"/>
              </a:rPr>
              <a:t>）是一个以某种组织方式存储在磁盘上的数据的集合。</a:t>
            </a:r>
            <a:endParaRPr lang="en-US" altLang="zh-CN" sz="1600">
              <a:ea typeface="Alibaba PuHuiTi B"/>
            </a:endParaRPr>
          </a:p>
        </p:txBody>
      </p:sp>
      <p:pic>
        <p:nvPicPr>
          <p:cNvPr id="9220" name="Picture 4">
            <a:extLst>
              <a:ext uri="{FF2B5EF4-FFF2-40B4-BE49-F238E27FC236}">
                <a16:creationId xmlns:a16="http://schemas.microsoft.com/office/drawing/2014/main" id="{6F550AAE-92C8-48C3-9C97-83601ED9A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810" y="2159415"/>
            <a:ext cx="5756558" cy="355072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6555CDD6-A438-4931-B684-9F1E979C38CE}"/>
              </a:ext>
            </a:extLst>
          </p:cNvPr>
          <p:cNvPicPr>
            <a:picLocks noChangeAspect="1"/>
          </p:cNvPicPr>
          <p:nvPr/>
        </p:nvPicPr>
        <p:blipFill>
          <a:blip r:embed="rId3"/>
          <a:stretch>
            <a:fillRect/>
          </a:stretch>
        </p:blipFill>
        <p:spPr>
          <a:xfrm>
            <a:off x="320819" y="2411738"/>
            <a:ext cx="5091296" cy="3046075"/>
          </a:xfrm>
          <a:prstGeom prst="rect">
            <a:avLst/>
          </a:prstGeom>
        </p:spPr>
      </p:pic>
      <p:sp>
        <p:nvSpPr>
          <p:cNvPr id="13" name="箭头: 右 12">
            <a:extLst>
              <a:ext uri="{FF2B5EF4-FFF2-40B4-BE49-F238E27FC236}">
                <a16:creationId xmlns:a16="http://schemas.microsoft.com/office/drawing/2014/main" id="{50745DE5-DA38-4F62-AAA0-EB1D1AA87620}"/>
              </a:ext>
            </a:extLst>
          </p:cNvPr>
          <p:cNvSpPr/>
          <p:nvPr/>
        </p:nvSpPr>
        <p:spPr>
          <a:xfrm>
            <a:off x="5549175" y="3813243"/>
            <a:ext cx="836579" cy="338554"/>
          </a:xfrm>
          <a:prstGeom prst="rightArrow">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2567619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81969" y="2207484"/>
            <a:ext cx="8478570"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输入员工的名字，判断工资的情况。</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proc12_if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in_ename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in_ename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10000</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试用薪资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var_sal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转正薪资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元老薪资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proc12_if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庞统</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F17A176-C3E7-4EAF-8BEB-F13AF05CDBF8}"/>
              </a:ext>
            </a:extLst>
          </p:cNvPr>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27558702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219141" y="2743960"/>
            <a:ext cx="9889461" cy="341632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语法一（类比</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java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switch</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case_value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when_value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when_value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语法二：</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220535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EB3C9943-278F-4C30-8995-3B86A2086CA4}"/>
              </a:ext>
            </a:extLst>
          </p:cNvPr>
          <p:cNvSpPr txBox="1"/>
          <p:nvPr/>
        </p:nvSpPr>
        <p:spPr>
          <a:xfrm>
            <a:off x="1140011" y="1666742"/>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CASE</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是另一个条件判断的语句，类似于编程语言中的</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switch</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语法</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8005733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336226" y="2226046"/>
            <a:ext cx="9907569" cy="427809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语法一</a:t>
            </a:r>
            <a:endPar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pay_type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pay_type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微信支付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支付宝支付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银行卡支付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其他方式支付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94437964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336227" y="2096448"/>
            <a:ext cx="9451936"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语法二</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proc_15_case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不及格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良好</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优秀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成绩错误</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proc_15_case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338794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p>
        </p:txBody>
      </p:sp>
      <p:sp>
        <p:nvSpPr>
          <p:cNvPr id="8" name="文本框 7">
            <a:extLst>
              <a:ext uri="{FF2B5EF4-FFF2-40B4-BE49-F238E27FC236}">
                <a16:creationId xmlns:a16="http://schemas.microsoft.com/office/drawing/2014/main" id="{79A1BA53-7807-4C4C-A542-0E724C0FEDCF}"/>
              </a:ext>
            </a:extLst>
          </p:cNvPr>
          <p:cNvSpPr txBox="1"/>
          <p:nvPr/>
        </p:nvSpPr>
        <p:spPr>
          <a:xfrm>
            <a:off x="887035" y="3407729"/>
            <a:ext cx="653367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0000"/>
                </a:solidFill>
                <a:effectLst/>
                <a:uLnTx/>
                <a:uFillTx/>
                <a:latin typeface="PingFang SC"/>
                <a:ea typeface="黑体"/>
                <a:cs typeface="+mn-cs"/>
              </a:rPr>
              <a:t>循环分类：</a:t>
            </a:r>
            <a:endParaRPr kumimoji="0" lang="en-US" altLang="zh-CN" sz="18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393939"/>
                </a:solidFill>
                <a:effectLst/>
                <a:uLnTx/>
                <a:uFillTx/>
                <a:latin typeface="PingFang SC"/>
                <a:ea typeface="黑体"/>
                <a:cs typeface="+mn-cs"/>
              </a:rPr>
              <a:t>while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393939"/>
                </a:solidFill>
                <a:effectLst/>
                <a:uLnTx/>
                <a:uFillTx/>
                <a:latin typeface="PingFang SC"/>
                <a:ea typeface="黑体"/>
                <a:cs typeface="+mn-cs"/>
              </a:rPr>
              <a:t>repeat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393939"/>
                </a:solidFill>
                <a:effectLst/>
                <a:uLnTx/>
                <a:uFillTx/>
                <a:latin typeface="PingFang SC"/>
                <a:ea typeface="黑体"/>
                <a:cs typeface="+mn-cs"/>
              </a:rPr>
              <a:t>loop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a:ln>
                <a:noFill/>
              </a:ln>
              <a:solidFill>
                <a:srgbClr val="393939"/>
              </a:solidFill>
              <a:effectLst/>
              <a:uLnTx/>
              <a:uFillTx/>
              <a:latin typeface="PingFang SC"/>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800" b="0" i="0" u="none" strike="noStrike" kern="1200" cap="none" spc="0" normalizeH="0" baseline="0" noProof="0">
                <a:ln>
                  <a:noFill/>
                </a:ln>
                <a:solidFill>
                  <a:srgbClr val="4D4D4D"/>
                </a:solidFill>
                <a:effectLst/>
                <a:uLnTx/>
                <a:uFillTx/>
                <a:latin typeface="-apple-system"/>
                <a:ea typeface="黑体"/>
                <a:cs typeface="+mn-cs"/>
              </a:rPr>
            </a:b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循环控制：</a:t>
            </a:r>
            <a:endParaRPr kumimoji="0" lang="en-US" altLang="zh-CN" sz="18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leave </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类似于 </a:t>
            </a: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break</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，跳出，结束当前所在的循环</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iterate</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类似于 </a:t>
            </a: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continue</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，继续，结束本次循环，继续下一次</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CFFF7718-A0F4-46D6-AB22-370C9F447084}"/>
              </a:ext>
            </a:extLst>
          </p:cNvPr>
          <p:cNvSpPr txBox="1"/>
          <p:nvPr/>
        </p:nvSpPr>
        <p:spPr>
          <a:xfrm>
            <a:off x="807905" y="2325986"/>
            <a:ext cx="967252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循环是一段在程序中只出现一次</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但可能会连续运行多次的代码。</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循环中的代码会运行特定的次数</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或者是运行到特定条件成立时结束循环</a:t>
            </a:r>
          </a:p>
        </p:txBody>
      </p:sp>
      <p:pic>
        <p:nvPicPr>
          <p:cNvPr id="12" name="图片 11">
            <a:extLst>
              <a:ext uri="{FF2B5EF4-FFF2-40B4-BE49-F238E27FC236}">
                <a16:creationId xmlns:a16="http://schemas.microsoft.com/office/drawing/2014/main" id="{819F9DAD-2646-4FB8-BCAE-E1C6D60C2EE5}"/>
              </a:ext>
            </a:extLst>
          </p:cNvPr>
          <p:cNvPicPr>
            <a:picLocks noChangeAspect="1"/>
          </p:cNvPicPr>
          <p:nvPr/>
        </p:nvPicPr>
        <p:blipFill>
          <a:blip r:embed="rId2"/>
          <a:stretch>
            <a:fillRect/>
          </a:stretch>
        </p:blipFill>
        <p:spPr>
          <a:xfrm>
            <a:off x="8690829" y="1956654"/>
            <a:ext cx="3057525" cy="3419475"/>
          </a:xfrm>
          <a:prstGeom prst="rect">
            <a:avLst/>
          </a:prstGeom>
        </p:spPr>
      </p:pic>
      <p:sp>
        <p:nvSpPr>
          <p:cNvPr id="16" name="文本框 15">
            <a:extLst>
              <a:ext uri="{FF2B5EF4-FFF2-40B4-BE49-F238E27FC236}">
                <a16:creationId xmlns:a16="http://schemas.microsoft.com/office/drawing/2014/main" id="{B8EF168E-D956-4501-B27F-083E089C51CC}"/>
              </a:ext>
            </a:extLst>
          </p:cNvPr>
          <p:cNvSpPr txBox="1"/>
          <p:nvPr/>
        </p:nvSpPr>
        <p:spPr>
          <a:xfrm>
            <a:off x="887035" y="1812960"/>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0000"/>
                </a:solidFill>
                <a:effectLst/>
                <a:uLnTx/>
                <a:uFillTx/>
                <a:latin typeface="PingFang SC"/>
                <a:ea typeface="黑体"/>
                <a:cs typeface="+mn-cs"/>
              </a:rPr>
              <a:t>概述：</a:t>
            </a:r>
            <a:endParaRPr kumimoji="0" lang="en-US" altLang="zh-CN" sz="1800" b="0" i="0" u="none" strike="noStrike" kern="1200" cap="none" spc="0" normalizeH="0" baseline="0" noProof="0">
              <a:ln>
                <a:noFill/>
              </a:ln>
              <a:solidFill>
                <a:srgbClr val="FF0000"/>
              </a:solidFill>
              <a:effectLst/>
              <a:uLnTx/>
              <a:uFillTx/>
              <a:latin typeface="PingFang SC"/>
              <a:ea typeface="黑体"/>
              <a:cs typeface="+mn-cs"/>
            </a:endParaRPr>
          </a:p>
        </p:txBody>
      </p:sp>
    </p:spTree>
    <p:extLst>
      <p:ext uri="{BB962C8B-B14F-4D97-AF65-F5344CB8AC3E}">
        <p14:creationId xmlns:p14="http://schemas.microsoft.com/office/powerpoint/2010/main" val="42419918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989135" y="2145484"/>
            <a:ext cx="8747688"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循环条件</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循环体</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61627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3327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08DA660A-68AA-4BC6-AE97-31F9B85D126C}"/>
              </a:ext>
            </a:extLst>
          </p:cNvPr>
          <p:cNvSpPr txBox="1"/>
          <p:nvPr/>
        </p:nvSpPr>
        <p:spPr>
          <a:xfrm>
            <a:off x="946041" y="3767250"/>
            <a:ext cx="8833876" cy="174858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创建测试表</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primary_key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5428946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169548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FF2BAE06-4792-4D6B-A446-91166EB58791}"/>
              </a:ext>
            </a:extLst>
          </p:cNvPr>
          <p:cNvSpPr txBox="1"/>
          <p:nvPr/>
        </p:nvSpPr>
        <p:spPr>
          <a:xfrm>
            <a:off x="1110492" y="2101232"/>
            <a:ext cx="8747688" cy="37548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endPar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insertcount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4130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177615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FF2BAE06-4792-4D6B-A446-91166EB58791}"/>
              </a:ext>
            </a:extLst>
          </p:cNvPr>
          <p:cNvSpPr txBox="1"/>
          <p:nvPr/>
        </p:nvSpPr>
        <p:spPr>
          <a:xfrm>
            <a:off x="1163247" y="2262564"/>
            <a:ext cx="8747688" cy="427809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-while + leave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insertcount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356989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163140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FF2BAE06-4792-4D6B-A446-91166EB58791}"/>
              </a:ext>
            </a:extLst>
          </p:cNvPr>
          <p:cNvSpPr txBox="1"/>
          <p:nvPr/>
        </p:nvSpPr>
        <p:spPr>
          <a:xfrm>
            <a:off x="1207208" y="2145484"/>
            <a:ext cx="8747688" cy="44627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-while+iterate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insertcount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iterate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3065198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-repeat</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013651" y="2527610"/>
            <a:ext cx="9907569"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循环体</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until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3559D83D-C075-4D96-87C0-BAC430267E12}"/>
              </a:ext>
            </a:extLst>
          </p:cNvPr>
          <p:cNvSpPr txBox="1"/>
          <p:nvPr/>
        </p:nvSpPr>
        <p:spPr>
          <a:xfrm>
            <a:off x="782746" y="190867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588306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、数据库应用</a:t>
            </a:r>
            <a:endParaRPr kumimoji="1" lang="zh-CN" altLang="en-US" dirty="0"/>
          </a:p>
        </p:txBody>
      </p:sp>
      <p:sp>
        <p:nvSpPr>
          <p:cNvPr id="6" name="文本占位符 5">
            <a:extLst>
              <a:ext uri="{FF2B5EF4-FFF2-40B4-BE49-F238E27FC236}">
                <a16:creationId xmlns:a16="http://schemas.microsoft.com/office/drawing/2014/main" id="{265BFC97-6DC1-4EB7-A441-594361C798F3}"/>
              </a:ext>
            </a:extLst>
          </p:cNvPr>
          <p:cNvSpPr>
            <a:spLocks noGrp="1"/>
          </p:cNvSpPr>
          <p:nvPr>
            <p:ph type="body" sz="quarter" idx="11"/>
          </p:nvPr>
        </p:nvSpPr>
        <p:spPr>
          <a:xfrm>
            <a:off x="837341" y="1517617"/>
            <a:ext cx="9542072" cy="406403"/>
          </a:xfrm>
        </p:spPr>
        <p:txBody>
          <a:bodyPr/>
          <a:lstStyle/>
          <a:p>
            <a:pPr marL="0" indent="0">
              <a:buNone/>
            </a:pPr>
            <a:r>
              <a:rPr lang="zh-CN" altLang="en-US"/>
              <a:t>数据库应用系统是指基于数据库的应用软件</a:t>
            </a:r>
          </a:p>
        </p:txBody>
      </p:sp>
      <p:pic>
        <p:nvPicPr>
          <p:cNvPr id="9" name="Picture 2">
            <a:extLst>
              <a:ext uri="{FF2B5EF4-FFF2-40B4-BE49-F238E27FC236}">
                <a16:creationId xmlns:a16="http://schemas.microsoft.com/office/drawing/2014/main" id="{89481749-EF6D-48F4-8CC8-5646760FB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109" y="2114009"/>
            <a:ext cx="7872919" cy="398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867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-repeat</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42215" y="2145484"/>
            <a:ext cx="9907569" cy="360098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循环控制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-repeat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proc18_repeat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until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循环结束</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proc18_repeat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81333557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-loop</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957576" y="2414616"/>
            <a:ext cx="9907569"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循环体</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r>
              <a:rPr kumimoji="0" lang="zh-CN" altLang="zh-CN" sz="18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p>
        </p:txBody>
      </p:sp>
    </p:spTree>
    <p:extLst>
      <p:ext uri="{BB962C8B-B14F-4D97-AF65-F5344CB8AC3E}">
        <p14:creationId xmlns:p14="http://schemas.microsoft.com/office/powerpoint/2010/main" val="3544319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-loop+leave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063925" y="2235453"/>
            <a:ext cx="9907569" cy="378565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循环控制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proc19_loop</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循环结束</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proc19_loop</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20936070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游标</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791538" y="3214285"/>
            <a:ext cx="8747688"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声明语法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select_statement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打开语法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取值语法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fetch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91538" y="24819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D590C4B6-8AB3-4D57-B631-5827408AC3AE}"/>
              </a:ext>
            </a:extLst>
          </p:cNvPr>
          <p:cNvSpPr txBox="1"/>
          <p:nvPr/>
        </p:nvSpPr>
        <p:spPr>
          <a:xfrm>
            <a:off x="867424" y="1671264"/>
            <a:ext cx="1050102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游标</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(cursor)</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是用来存储查询结果集的数据类型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在存储过程和函数中可以使用光标对结果集进行循环的处理。光标的使用包括光标的声明、</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OPEN</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FETCH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和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CLOSE.</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85170395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621810" y="123903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游标</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2107141" y="1239034"/>
            <a:ext cx="8747688" cy="54476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proc20_cursor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定义局部变量</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声明游标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 b</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打开游标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通过游标获取每一行数据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fetch</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调用存储过程</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proc20_cursor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46580" y="1667675"/>
            <a:ext cx="1163598" cy="34757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36001630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95433" y="12356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异常处理</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句柄</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030326" y="2688022"/>
            <a:ext cx="8747688"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handler_action HANDLER</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condition_value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condition_value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statement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handler_action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CONTINUE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UNDO</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condition_value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mysql_error_code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condition_name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SQLWARNING</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FOUND</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SQLEXCEPTION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228237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004A7C06-FEE9-493E-B112-1FDD49540BFB}"/>
              </a:ext>
            </a:extLst>
          </p:cNvPr>
          <p:cNvSpPr txBox="1"/>
          <p:nvPr/>
        </p:nvSpPr>
        <p:spPr>
          <a:xfrm>
            <a:off x="962757" y="1601007"/>
            <a:ext cx="1044965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cs typeface="+mn-cs"/>
              </a:rPr>
              <a:t>存储过程也提供了对异常处理的功能：通过定义</a:t>
            </a: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HANDLER</a:t>
            </a:r>
            <a:r>
              <a:rPr kumimoji="0" lang="zh-CN" altLang="en-US" sz="1600" b="0" i="0" u="none" strike="noStrike" kern="1200" cap="none" spc="0" normalizeH="0" baseline="0" noProof="0">
                <a:ln>
                  <a:noFill/>
                </a:ln>
                <a:solidFill>
                  <a:srgbClr val="000000"/>
                </a:solidFill>
                <a:effectLst/>
                <a:uLnTx/>
                <a:uFillTx/>
                <a:latin typeface="Alibaba PuHuiTi B"/>
                <a:ea typeface="黑体"/>
                <a:cs typeface="+mn-cs"/>
              </a:rPr>
              <a:t>来完成异常声明的实现</a:t>
            </a: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alibri"/>
                <a:ea typeface="黑体"/>
                <a:cs typeface="+mn-cs"/>
                <a:hlinkClick r:id="rId2">
                  <a:extLst>
                    <a:ext uri="{A12FA001-AC4F-418D-AE19-62706E023703}">
                      <ahyp:hlinkClr xmlns:ahyp="http://schemas.microsoft.com/office/drawing/2018/hyperlinkcolor" val="tx"/>
                    </a:ext>
                  </a:extLst>
                </a:hlinkClick>
              </a:rPr>
              <a:t>官方文档：</a:t>
            </a:r>
            <a:r>
              <a:rPr kumimoji="0" lang="en-US" altLang="zh-CN" sz="1600" b="0" i="0" u="none" strike="noStrike" kern="1200" cap="none" spc="0" normalizeH="0" baseline="0" noProof="0">
                <a:ln>
                  <a:noFill/>
                </a:ln>
                <a:solidFill>
                  <a:srgbClr val="CA0C16"/>
                </a:solidFill>
                <a:effectLst/>
                <a:uLnTx/>
                <a:uFillTx/>
                <a:latin typeface="-apple-system"/>
                <a:ea typeface="黑体"/>
                <a:cs typeface="+mn-cs"/>
                <a:hlinkClick r:id="rId2"/>
              </a:rPr>
              <a:t>https://dev.mysql.com/doc/refman/5.7/en/declare-handler.html</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93899651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异常处理</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句柄</a:t>
            </a:r>
          </a:p>
        </p:txBody>
      </p:sp>
      <p:sp>
        <p:nvSpPr>
          <p:cNvPr id="8" name="文本框 7">
            <a:extLst>
              <a:ext uri="{FF2B5EF4-FFF2-40B4-BE49-F238E27FC236}">
                <a16:creationId xmlns:a16="http://schemas.microsoft.com/office/drawing/2014/main" id="{FFAE81E2-A4D7-4C03-898C-F4BFE22402A3}"/>
              </a:ext>
            </a:extLst>
          </p:cNvPr>
          <p:cNvSpPr txBox="1"/>
          <p:nvPr/>
        </p:nvSpPr>
        <p:spPr>
          <a:xfrm>
            <a:off x="932215" y="2626621"/>
            <a:ext cx="847857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特别注意：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在语法中，变量声明、游标声明、handler声明是必须按照先后顺序书写的，否则创建存储过程出错。</a:t>
            </a:r>
          </a:p>
        </p:txBody>
      </p:sp>
      <p:sp>
        <p:nvSpPr>
          <p:cNvPr id="9" name="文本框 8">
            <a:extLst>
              <a:ext uri="{FF2B5EF4-FFF2-40B4-BE49-F238E27FC236}">
                <a16:creationId xmlns:a16="http://schemas.microsoft.com/office/drawing/2014/main" id="{92D2D8C1-E57B-4DD5-BE3E-F59D343AC410}"/>
              </a:ext>
            </a:extLst>
          </p:cNvPr>
          <p:cNvSpPr txBox="1"/>
          <p:nvPr/>
        </p:nvSpPr>
        <p:spPr>
          <a:xfrm>
            <a:off x="721200" y="195315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33964885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存储过程中的</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00ADEF76-C435-43A0-88D5-6AF7494E4C9A}"/>
              </a:ext>
            </a:extLst>
          </p:cNvPr>
          <p:cNvSpPr txBox="1"/>
          <p:nvPr/>
        </p:nvSpPr>
        <p:spPr>
          <a:xfrm>
            <a:off x="1856715" y="1838392"/>
            <a:ext cx="8478570" cy="461664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proc21_cursor_handler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需求：输入一个部门名，查询该部门员工的编号、名字、薪资</a:t>
            </a:r>
            <a:r>
              <a:rPr kumimoji="0" lang="zh-CN" altLang="zh-CN" sz="14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，将查询的结果集添加游标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proc20_cursor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定义局部变量</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flag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声明游标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定义句柄，当数据未发现时将标记位设置为</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continue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handler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FOUND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flag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5565467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存储过程中的</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80544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00ADEF76-C435-43A0-88D5-6AF7494E4C9A}"/>
              </a:ext>
            </a:extLst>
          </p:cNvPr>
          <p:cNvSpPr txBox="1"/>
          <p:nvPr/>
        </p:nvSpPr>
        <p:spPr>
          <a:xfrm>
            <a:off x="1856715" y="1974723"/>
            <a:ext cx="8478570" cy="47705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打开游标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通过游标获取值</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fetch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var_sal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判断标志位</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flag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var_sal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proc21_cursor_handler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99932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85003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需求</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A3031C1C-CED3-4EE4-AB1C-4BC5F0F9D211}"/>
              </a:ext>
            </a:extLst>
          </p:cNvPr>
          <p:cNvSpPr txBox="1"/>
          <p:nvPr/>
        </p:nvSpPr>
        <p:spPr>
          <a:xfrm>
            <a:off x="977181" y="2182908"/>
            <a:ext cx="1049361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创建下个月的每天对应的表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user</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_202</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_01、</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user</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_202</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需求描述：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我们需要用某个表记录很多数据，比如记录某某用户的搜索、购买行为(注意，此处是假设用数据库保存)，当每天记录较多时，如果把所有数据都记录到一张表中太庞大，需要分表，我们的要求是，每天一张表，存当天的统计数据，就要求提前生产这些表——每月月底创建下一个月每天的表！</a:t>
            </a:r>
          </a:p>
        </p:txBody>
      </p:sp>
      <p:pic>
        <p:nvPicPr>
          <p:cNvPr id="6" name="图片 5">
            <a:extLst>
              <a:ext uri="{FF2B5EF4-FFF2-40B4-BE49-F238E27FC236}">
                <a16:creationId xmlns:a16="http://schemas.microsoft.com/office/drawing/2014/main" id="{6E864725-A1DA-4134-B03C-6BB55EEF7007}"/>
              </a:ext>
            </a:extLst>
          </p:cNvPr>
          <p:cNvPicPr>
            <a:picLocks noChangeAspect="1"/>
          </p:cNvPicPr>
          <p:nvPr/>
        </p:nvPicPr>
        <p:blipFill>
          <a:blip r:embed="rId2"/>
          <a:stretch>
            <a:fillRect/>
          </a:stretch>
        </p:blipFill>
        <p:spPr>
          <a:xfrm>
            <a:off x="3529990" y="4059063"/>
            <a:ext cx="1295936" cy="2257951"/>
          </a:xfrm>
          <a:prstGeom prst="rect">
            <a:avLst/>
          </a:prstGeom>
        </p:spPr>
      </p:pic>
    </p:spTree>
    <p:extLst>
      <p:ext uri="{BB962C8B-B14F-4D97-AF65-F5344CB8AC3E}">
        <p14:creationId xmlns:p14="http://schemas.microsoft.com/office/powerpoint/2010/main" val="618305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、数据库应用</a:t>
            </a:r>
            <a:endParaRPr kumimoji="1" lang="zh-CN" altLang="en-US" dirty="0"/>
          </a:p>
        </p:txBody>
      </p:sp>
      <p:sp>
        <p:nvSpPr>
          <p:cNvPr id="6" name="文本占位符 5">
            <a:extLst>
              <a:ext uri="{FF2B5EF4-FFF2-40B4-BE49-F238E27FC236}">
                <a16:creationId xmlns:a16="http://schemas.microsoft.com/office/drawing/2014/main" id="{265BFC97-6DC1-4EB7-A441-594361C798F3}"/>
              </a:ext>
            </a:extLst>
          </p:cNvPr>
          <p:cNvSpPr>
            <a:spLocks noGrp="1"/>
          </p:cNvSpPr>
          <p:nvPr>
            <p:ph type="body" sz="quarter" idx="11"/>
          </p:nvPr>
        </p:nvSpPr>
        <p:spPr>
          <a:xfrm>
            <a:off x="837341" y="1517617"/>
            <a:ext cx="9542072" cy="406403"/>
          </a:xfrm>
        </p:spPr>
        <p:txBody>
          <a:bodyPr/>
          <a:lstStyle/>
          <a:p>
            <a:pPr marL="0" indent="0">
              <a:buNone/>
            </a:pPr>
            <a:r>
              <a:rPr lang="zh-CN" altLang="en-US"/>
              <a:t>数据库应用系统是指基于数据库的应用软件</a:t>
            </a:r>
          </a:p>
        </p:txBody>
      </p:sp>
      <p:pic>
        <p:nvPicPr>
          <p:cNvPr id="8" name="图片 7">
            <a:extLst>
              <a:ext uri="{FF2B5EF4-FFF2-40B4-BE49-F238E27FC236}">
                <a16:creationId xmlns:a16="http://schemas.microsoft.com/office/drawing/2014/main" id="{19DCCD45-D001-42E0-B5C6-A164FCEBE798}"/>
              </a:ext>
            </a:extLst>
          </p:cNvPr>
          <p:cNvPicPr>
            <a:picLocks noChangeAspect="1"/>
          </p:cNvPicPr>
          <p:nvPr/>
        </p:nvPicPr>
        <p:blipFill>
          <a:blip r:embed="rId2"/>
          <a:stretch>
            <a:fillRect/>
          </a:stretch>
        </p:blipFill>
        <p:spPr>
          <a:xfrm>
            <a:off x="837341" y="2191830"/>
            <a:ext cx="9142563" cy="3496056"/>
          </a:xfrm>
          <a:prstGeom prst="rect">
            <a:avLst/>
          </a:prstGeom>
        </p:spPr>
      </p:pic>
    </p:spTree>
    <p:extLst>
      <p:ext uri="{BB962C8B-B14F-4D97-AF65-F5344CB8AC3E}">
        <p14:creationId xmlns:p14="http://schemas.microsoft.com/office/powerpoint/2010/main" val="35758981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p>
        </p:txBody>
      </p:sp>
      <p:sp>
        <p:nvSpPr>
          <p:cNvPr id="9" name="文本框 8">
            <a:extLst>
              <a:ext uri="{FF2B5EF4-FFF2-40B4-BE49-F238E27FC236}">
                <a16:creationId xmlns:a16="http://schemas.microsoft.com/office/drawing/2014/main" id="{5B0F7959-564A-44BC-B097-696EE63C95B6}"/>
              </a:ext>
            </a:extLst>
          </p:cNvPr>
          <p:cNvSpPr txBox="1"/>
          <p:nvPr/>
        </p:nvSpPr>
        <p:spPr>
          <a:xfrm>
            <a:off x="721200" y="18626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预备知识</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8853955A-D7C9-4A54-B70B-69DEA54BF37A}"/>
              </a:ext>
            </a:extLst>
          </p:cNvPr>
          <p:cNvSpPr txBox="1"/>
          <p:nvPr/>
        </p:nvSpPr>
        <p:spPr>
          <a:xfrm>
            <a:off x="1021142" y="2511616"/>
            <a:ext cx="9415327" cy="264946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stmt_name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preparable_stmt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stmt_name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USING</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DEALLOCATE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stmt_name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知识点</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时间的处理</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EXTRACT(unit FROM date)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截取时间的指定位置值</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DATE_ADD(date,INTERVAL expr unit)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日期运算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LAST_DAY(date)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获取日期的最后一天</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YEAR(date)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返回日期中的年</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MONTH(date)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返回日期的月</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DAYOFMONTH(date)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140091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1" name="文本框 10">
            <a:extLst>
              <a:ext uri="{FF2B5EF4-FFF2-40B4-BE49-F238E27FC236}">
                <a16:creationId xmlns:a16="http://schemas.microsoft.com/office/drawing/2014/main" id="{00ADEF76-C435-43A0-88D5-6AF7494E4C9A}"/>
              </a:ext>
            </a:extLst>
          </p:cNvPr>
          <p:cNvSpPr txBox="1"/>
          <p:nvPr/>
        </p:nvSpPr>
        <p:spPr>
          <a:xfrm>
            <a:off x="835500" y="2241101"/>
            <a:ext cx="10386032"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思路：循环构建表名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user_2021_11_01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到</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user_2020_11_30</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；并执行</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next_year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处理每天的表名</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table_name_str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declare create_table_sql varchar(200);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6913698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1" name="文本框 10">
            <a:extLst>
              <a:ext uri="{FF2B5EF4-FFF2-40B4-BE49-F238E27FC236}">
                <a16:creationId xmlns:a16="http://schemas.microsoft.com/office/drawing/2014/main" id="{00ADEF76-C435-43A0-88D5-6AF7494E4C9A}"/>
              </a:ext>
            </a:extLst>
          </p:cNvPr>
          <p:cNvSpPr txBox="1"/>
          <p:nvPr/>
        </p:nvSpPr>
        <p:spPr>
          <a:xfrm>
            <a:off x="835500" y="2241101"/>
            <a:ext cx="10386032"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获取下个月的年份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next_year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year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获取下个月是几月</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下个月最后一天是几号</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dayofmonth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LAST_DAY</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t_index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t_index</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t_index</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318735522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1" name="文本框 10">
            <a:extLst>
              <a:ext uri="{FF2B5EF4-FFF2-40B4-BE49-F238E27FC236}">
                <a16:creationId xmlns:a16="http://schemas.microsoft.com/office/drawing/2014/main" id="{00ADEF76-C435-43A0-88D5-6AF7494E4C9A}"/>
              </a:ext>
            </a:extLst>
          </p:cNvPr>
          <p:cNvSpPr txBox="1"/>
          <p:nvPr/>
        </p:nvSpPr>
        <p:spPr>
          <a:xfrm>
            <a:off x="902984" y="2096304"/>
            <a:ext cx="10386032" cy="440120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-- 2021_11_01</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table_name_str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next_year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next_month_day_str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拼接</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create sql</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@create_table_sql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'create table user_'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table_name_str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'(`uid` INT ,`ename` varchar(50) ,`information` varchar(50)) COLLATE=\'utf8_general_ci\' ENGINE=InnoDB'</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FROM</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后面不能使用局部变量！</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create_table_stmt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create_table_stmt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DEALLOCATE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create_table_stmt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3698271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93296" y="902244"/>
            <a:ext cx="8771021" cy="517190"/>
          </a:xfrm>
        </p:spPr>
        <p:txBody>
          <a:bodyPr/>
          <a:lstStyle/>
          <a:p>
            <a:r>
              <a:rPr lang="en-US" altLang="zh-CN"/>
              <a:t>MySQL</a:t>
            </a:r>
            <a:r>
              <a:rPr lang="zh-CN" altLang="en-US"/>
              <a:t>存储过程</a:t>
            </a:r>
            <a:endParaRPr lang="zh-CN" altLang="en-US" dirty="0"/>
          </a:p>
        </p:txBody>
      </p:sp>
      <p:pic>
        <p:nvPicPr>
          <p:cNvPr id="3" name="图片 2">
            <a:extLst>
              <a:ext uri="{FF2B5EF4-FFF2-40B4-BE49-F238E27FC236}">
                <a16:creationId xmlns:a16="http://schemas.microsoft.com/office/drawing/2014/main" id="{E2C8B23E-DCAC-4602-B000-FE4CD1262121}"/>
              </a:ext>
            </a:extLst>
          </p:cNvPr>
          <p:cNvPicPr>
            <a:picLocks noChangeAspect="1"/>
          </p:cNvPicPr>
          <p:nvPr/>
        </p:nvPicPr>
        <p:blipFill>
          <a:blip r:embed="rId2"/>
          <a:stretch>
            <a:fillRect/>
          </a:stretch>
        </p:blipFill>
        <p:spPr>
          <a:xfrm>
            <a:off x="5169474" y="1160839"/>
            <a:ext cx="5334806" cy="4603357"/>
          </a:xfrm>
          <a:prstGeom prst="rect">
            <a:avLst/>
          </a:prstGeom>
        </p:spPr>
      </p:pic>
    </p:spTree>
    <p:extLst>
      <p:ext uri="{BB962C8B-B14F-4D97-AF65-F5344CB8AC3E}">
        <p14:creationId xmlns:p14="http://schemas.microsoft.com/office/powerpoint/2010/main" val="266408357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的存储函数</a:t>
            </a:r>
            <a:endParaRPr kumimoji="1" lang="zh-CN" altLang="en-US" dirty="0"/>
          </a:p>
        </p:txBody>
      </p:sp>
    </p:spTree>
    <p:extLst>
      <p:ext uri="{BB962C8B-B14F-4D97-AF65-F5344CB8AC3E}">
        <p14:creationId xmlns:p14="http://schemas.microsoft.com/office/powerpoint/2010/main" val="22129991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p>
        </p:txBody>
      </p:sp>
      <p:sp>
        <p:nvSpPr>
          <p:cNvPr id="11" name="文本框 10">
            <a:extLst>
              <a:ext uri="{FF2B5EF4-FFF2-40B4-BE49-F238E27FC236}">
                <a16:creationId xmlns:a16="http://schemas.microsoft.com/office/drawing/2014/main" id="{D590C4B6-8AB3-4D57-B631-5827408AC3AE}"/>
              </a:ext>
            </a:extLst>
          </p:cNvPr>
          <p:cNvSpPr txBox="1"/>
          <p:nvPr/>
        </p:nvSpPr>
        <p:spPr>
          <a:xfrm>
            <a:off x="817915" y="2136400"/>
            <a:ext cx="1098896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存储函数（自定义函数），函数一般用于计算和返回一个值，可以将经常需要使用的计算或功能写成一个函数。</a:t>
            </a:r>
            <a:endParaRPr kumimoji="0" lang="en-US" altLang="zh-CN" sz="1600" b="0" i="0" u="none" strike="noStrike" kern="1200" cap="none" spc="0" normalizeH="0" baseline="0" noProof="0">
              <a:ln>
                <a:noFill/>
              </a:ln>
              <a:solidFill>
                <a:srgbClr val="4D4D4D"/>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存储函数和存储过程一样，都是在数据库中定义一些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语句的集合。</a:t>
            </a:r>
          </a:p>
        </p:txBody>
      </p:sp>
      <p:sp>
        <p:nvSpPr>
          <p:cNvPr id="14" name="文本框 13">
            <a:extLst>
              <a:ext uri="{FF2B5EF4-FFF2-40B4-BE49-F238E27FC236}">
                <a16:creationId xmlns:a16="http://schemas.microsoft.com/office/drawing/2014/main" id="{68FFC1D6-F6E6-4638-A982-13C0D5BEC309}"/>
              </a:ext>
            </a:extLst>
          </p:cNvPr>
          <p:cNvSpPr txBox="1"/>
          <p:nvPr/>
        </p:nvSpPr>
        <p:spPr>
          <a:xfrm>
            <a:off x="721200" y="2896566"/>
            <a:ext cx="10234015"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srgbClr val="FF0000"/>
                </a:solidFill>
                <a:effectLst/>
                <a:uLnTx/>
                <a:uFillTx/>
                <a:latin typeface="Calibri"/>
                <a:ea typeface="黑体"/>
                <a:cs typeface="+mn-cs"/>
              </a:rPr>
              <a:t>存储函数与存储过程的区别</a:t>
            </a:r>
            <a:endParaRPr kumimoji="0" lang="en-US" altLang="zh-CN" sz="1600" b="0" i="0" u="none" strike="noStrike" kern="1200" cap="none" spc="0" normalizeH="0" baseline="0" noProof="0" dirty="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zh-CN" altLang="en-US" sz="1600" b="0" i="0" u="none" strike="noStrike" kern="1200" cap="none" spc="0" normalizeH="0" baseline="0" noProof="0" dirty="0">
              <a:ln>
                <a:noFill/>
              </a:ln>
              <a:solidFill>
                <a:srgbClr val="FF0000"/>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存储函数有且只有一个返回值，而存储过程可以有多个返回值，也可以没有返回值。</a:t>
            </a: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2.</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存储函数只能有输入参数，而且不能带</a:t>
            </a: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in, </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而存储过程可以有多个</a:t>
            </a:r>
            <a:r>
              <a:rPr kumimoji="0" lang="en-US" altLang="zh-CN" sz="1600" b="0" i="0" u="none" strike="noStrike" kern="1200" cap="none" spc="0" normalizeH="0" baseline="0" noProof="0" dirty="0" err="1">
                <a:ln>
                  <a:noFill/>
                </a:ln>
                <a:solidFill>
                  <a:prstClr val="black"/>
                </a:solidFill>
                <a:effectLst/>
                <a:uLnTx/>
                <a:uFillTx/>
                <a:latin typeface="Calibri"/>
                <a:ea typeface="黑体"/>
                <a:cs typeface="+mn-cs"/>
              </a:rPr>
              <a:t>in,out,inout</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参数。</a:t>
            </a: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3.</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存储过程中的语句功能更强大，存储过程可以实现很复杂的业务逻辑，而函数有很多限制，如不能在函数中使用</a:t>
            </a:r>
            <a:r>
              <a:rPr kumimoji="0" lang="en-US" altLang="zh-CN" sz="1600" b="0" i="0" u="none" strike="noStrike" kern="1200" cap="none" spc="0" normalizeH="0" baseline="0" noProof="0" dirty="0" err="1">
                <a:ln>
                  <a:noFill/>
                </a:ln>
                <a:solidFill>
                  <a:prstClr val="black"/>
                </a:solidFill>
                <a:effectLst/>
                <a:uLnTx/>
                <a:uFillTx/>
                <a:latin typeface="Calibri"/>
                <a:ea typeface="黑体"/>
                <a:cs typeface="+mn-cs"/>
              </a:rPr>
              <a:t>insert,update,delete,create</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等语句；</a:t>
            </a: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4.</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存储函数只完成查询的工作，可接受输入参数并返回一个结果，也就是函数实现的功能针对性比较强。</a:t>
            </a: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5.</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存储过程可以调用存储函数。但函数不能调用存储过程。</a:t>
            </a: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6.</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存储过程一般是作为一个独立的部分来执行</a:t>
            </a: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(call</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调用</a:t>
            </a: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dirty="0">
                <a:ln>
                  <a:noFill/>
                </a:ln>
                <a:solidFill>
                  <a:prstClr val="black"/>
                </a:solidFill>
                <a:effectLst/>
                <a:uLnTx/>
                <a:uFillTx/>
                <a:latin typeface="Calibri"/>
                <a:ea typeface="黑体"/>
                <a:cs typeface="+mn-cs"/>
              </a:rPr>
              <a:t>。而函数可以作为查询语句的一个部分来调用</a:t>
            </a:r>
            <a:r>
              <a:rPr kumimoji="0" lang="en-US" altLang="zh-CN" sz="1600" b="0" i="0" u="none" strike="noStrike" kern="1200" cap="none" spc="0" normalizeH="0" baseline="0" noProof="0" dirty="0">
                <a:ln>
                  <a:noFill/>
                </a:ln>
                <a:solidFill>
                  <a:prstClr val="black"/>
                </a:solidFill>
                <a:effectLst/>
                <a:uLnTx/>
                <a:uFillTx/>
                <a:latin typeface="Calibri"/>
                <a:ea typeface="黑体"/>
                <a:cs typeface="+mn-cs"/>
              </a:rPr>
              <a:t>.</a:t>
            </a:r>
            <a:endParaRPr kumimoji="0" lang="zh-CN" altLang="en-US" sz="16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68057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介绍</a:t>
            </a:r>
          </a:p>
        </p:txBody>
      </p:sp>
    </p:spTree>
    <p:extLst>
      <p:ext uri="{BB962C8B-B14F-4D97-AF65-F5344CB8AC3E}">
        <p14:creationId xmlns:p14="http://schemas.microsoft.com/office/powerpoint/2010/main" val="2390897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932215" y="2474526"/>
            <a:ext cx="8747688"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func_name</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param_name</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type</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returns</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type</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characteristic </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routine_body</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50EFB719-5384-456C-876A-BD7845237595}"/>
              </a:ext>
            </a:extLst>
          </p:cNvPr>
          <p:cNvSpPr txBox="1"/>
          <p:nvPr/>
        </p:nvSpPr>
        <p:spPr>
          <a:xfrm>
            <a:off x="932215" y="2004273"/>
            <a:ext cx="904288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中，创建存储函数使用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create function</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关键字，其基本形式如下：</a:t>
            </a:r>
          </a:p>
        </p:txBody>
      </p:sp>
      <p:sp>
        <p:nvSpPr>
          <p:cNvPr id="9" name="文本框 8">
            <a:extLst>
              <a:ext uri="{FF2B5EF4-FFF2-40B4-BE49-F238E27FC236}">
                <a16:creationId xmlns:a16="http://schemas.microsoft.com/office/drawing/2014/main" id="{F621AF51-33CC-4BAE-BB33-BD1B5F7EE3EB}"/>
              </a:ext>
            </a:extLst>
          </p:cNvPr>
          <p:cNvSpPr txBox="1"/>
          <p:nvPr/>
        </p:nvSpPr>
        <p:spPr>
          <a:xfrm>
            <a:off x="932215" y="4403080"/>
            <a:ext cx="9851781"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参数说明：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（1）func_name ：存储函数的名称。</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（2）param_name type：可选项，指定存储函数的参数。type参数用于指定存储函数的参数类型，该类型可以是MySQL数据库中所有支持的类型。</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（3）RETURNS type：指定返回值的类型。</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（4）characteristic：可选项，指定存储函数的特性。</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（5）routine_body：SQL代码内容。</a:t>
            </a:r>
          </a:p>
        </p:txBody>
      </p:sp>
    </p:spTree>
    <p:extLst>
      <p:ext uri="{BB962C8B-B14F-4D97-AF65-F5344CB8AC3E}">
        <p14:creationId xmlns:p14="http://schemas.microsoft.com/office/powerpoint/2010/main" val="71529129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14984" y="1973549"/>
            <a:ext cx="9286316"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mydb9_function</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en-US" sz="14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导入测试数据</a:t>
            </a:r>
            <a:endParaRPr kumimoji="0" lang="zh-CN" altLang="zh-CN" sz="14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mydb9_function</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log_bin_trust_function_creators</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TRUE</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信任子程序的创建者</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创建存储函数</a:t>
            </a:r>
            <a:r>
              <a:rPr kumimoji="0" lang="en-US" altLang="zh-CN" sz="14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没有输输入参数</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returns</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dirty="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cnt</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dirty="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cnt</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cnt</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调用存储函数</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8275633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14984" y="1973549"/>
            <a:ext cx="9286316"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创建存储过程</a:t>
            </a:r>
            <a:r>
              <a:rPr kumimoji="0" lang="en-US" altLang="zh-CN" sz="16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有输入参数</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in_empno</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returns</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out_name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out_name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in_empno</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out_name</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1008</a:t>
            </a:r>
            <a:r>
              <a:rPr kumimoji="0" lang="en-US" altLang="zh-CN" sz="16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166953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、数据库管理系统分类</a:t>
            </a:r>
            <a:endParaRPr kumimoji="1" lang="zh-CN" altLang="en-US" dirty="0"/>
          </a:p>
        </p:txBody>
      </p:sp>
      <p:sp>
        <p:nvSpPr>
          <p:cNvPr id="5"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1" y="1646133"/>
            <a:ext cx="10749598" cy="4219575"/>
          </a:xfrm>
        </p:spPr>
        <p:txBody>
          <a:bodyPr/>
          <a:lstStyle/>
          <a:p>
            <a:pPr>
              <a:buFont typeface="Wingdings" panose="05000000000000000000" pitchFamily="2" charset="2"/>
              <a:buChar char="u"/>
            </a:pPr>
            <a:r>
              <a:rPr lang="zh-CN" altLang="en-US"/>
              <a:t>关系型数据库（</a:t>
            </a:r>
            <a:r>
              <a:rPr lang="en-US" altLang="zh-CN"/>
              <a:t>RDBMS</a:t>
            </a:r>
            <a:r>
              <a:rPr lang="zh-CN" altLang="en-US"/>
              <a:t>）</a:t>
            </a:r>
            <a:endParaRPr lang="en-US" altLang="zh-CN"/>
          </a:p>
          <a:p>
            <a:pPr marL="0" indent="0">
              <a:buNone/>
            </a:pPr>
            <a:r>
              <a:rPr lang="en-US" altLang="zh-CN">
                <a:solidFill>
                  <a:schemeClr val="accent1"/>
                </a:solidFill>
                <a:latin typeface="PingFang SC"/>
                <a:ea typeface="Alibaba PuHuiTi B"/>
              </a:rPr>
              <a:t>     1</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Oracle</a:t>
            </a:r>
            <a:r>
              <a:rPr lang="zh-CN" altLang="en-US">
                <a:solidFill>
                  <a:schemeClr val="accent1"/>
                </a:solidFill>
                <a:latin typeface="PingFang SC"/>
                <a:ea typeface="Alibaba PuHuiTi B"/>
              </a:rPr>
              <a:t>数据库 （老大，最挣钱的数据库）</a:t>
            </a:r>
            <a:endParaRPr lang="en-US" altLang="zh-CN">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2</a:t>
            </a:r>
            <a:r>
              <a:rPr lang="zh-CN" altLang="en-US">
                <a:solidFill>
                  <a:schemeClr val="accent1"/>
                </a:solidFill>
                <a:latin typeface="PingFang SC"/>
                <a:ea typeface="Alibaba PuHuiTi B"/>
              </a:rPr>
              <a:t>、</a:t>
            </a:r>
            <a:r>
              <a:rPr lang="en-US" altLang="zh-CN" dirty="0">
                <a:solidFill>
                  <a:schemeClr val="accent1"/>
                </a:solidFill>
                <a:latin typeface="PingFang SC"/>
                <a:ea typeface="Alibaba PuHuiTi B"/>
              </a:rPr>
              <a:t>MySQL</a:t>
            </a:r>
            <a:r>
              <a:rPr lang="zh-CN" altLang="en-US" dirty="0">
                <a:solidFill>
                  <a:schemeClr val="accent1"/>
                </a:solidFill>
                <a:latin typeface="PingFang SC"/>
                <a:ea typeface="Alibaba PuHuiTi B"/>
              </a:rPr>
              <a:t>数据库 （</a:t>
            </a:r>
            <a:r>
              <a:rPr lang="zh-CN" altLang="en-US">
                <a:solidFill>
                  <a:schemeClr val="accent1"/>
                </a:solidFill>
                <a:latin typeface="PingFang SC"/>
                <a:ea typeface="Alibaba PuHuiTi B"/>
              </a:rPr>
              <a:t>最流行中型数据库））</a:t>
            </a:r>
            <a:endParaRPr lang="zh-CN" altLang="en-US" dirty="0">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3</a:t>
            </a:r>
            <a:r>
              <a:rPr lang="zh-CN" altLang="en-US">
                <a:solidFill>
                  <a:schemeClr val="accent1"/>
                </a:solidFill>
                <a:latin typeface="PingFang SC"/>
                <a:ea typeface="Alibaba PuHuiTi B"/>
              </a:rPr>
              <a:t>、</a:t>
            </a:r>
            <a:r>
              <a:rPr lang="en-US" altLang="zh-CN" dirty="0">
                <a:solidFill>
                  <a:schemeClr val="accent1"/>
                </a:solidFill>
                <a:latin typeface="PingFang SC"/>
                <a:ea typeface="Alibaba PuHuiTi B"/>
              </a:rPr>
              <a:t>SQL server</a:t>
            </a:r>
            <a:r>
              <a:rPr lang="zh-CN" altLang="en-US">
                <a:solidFill>
                  <a:schemeClr val="accent1"/>
                </a:solidFill>
                <a:latin typeface="PingFang SC"/>
                <a:ea typeface="Alibaba PuHuiTi B"/>
              </a:rPr>
              <a:t>数据库 （</a:t>
            </a:r>
            <a:r>
              <a:rPr lang="en-US" altLang="zh-CN" dirty="0">
                <a:solidFill>
                  <a:schemeClr val="accent1"/>
                </a:solidFill>
                <a:latin typeface="PingFang SC"/>
                <a:ea typeface="Alibaba PuHuiTi B"/>
              </a:rPr>
              <a:t>Windows</a:t>
            </a:r>
            <a:r>
              <a:rPr lang="zh-CN" altLang="en-US" dirty="0">
                <a:solidFill>
                  <a:schemeClr val="accent1"/>
                </a:solidFill>
                <a:latin typeface="PingFang SC"/>
                <a:ea typeface="Alibaba PuHuiTi B"/>
              </a:rPr>
              <a:t>上最好的</a:t>
            </a:r>
            <a:r>
              <a:rPr lang="zh-CN" altLang="en-US">
                <a:solidFill>
                  <a:schemeClr val="accent1"/>
                </a:solidFill>
                <a:latin typeface="PingFang SC"/>
                <a:ea typeface="Alibaba PuHuiTi B"/>
              </a:rPr>
              <a:t>数据库）</a:t>
            </a:r>
            <a:endParaRPr lang="en-US" altLang="zh-CN" dirty="0">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4</a:t>
            </a:r>
            <a:r>
              <a:rPr lang="zh-CN" altLang="en-US">
                <a:solidFill>
                  <a:schemeClr val="accent1"/>
                </a:solidFill>
                <a:latin typeface="PingFang SC"/>
                <a:ea typeface="Alibaba PuHuiTi B"/>
              </a:rPr>
              <a:t>、</a:t>
            </a:r>
            <a:r>
              <a:rPr lang="en-US" altLang="zh-CN" dirty="0">
                <a:solidFill>
                  <a:schemeClr val="accent1"/>
                </a:solidFill>
                <a:latin typeface="PingFang SC"/>
                <a:ea typeface="Alibaba PuHuiTi B"/>
              </a:rPr>
              <a:t>PostgreSQL</a:t>
            </a:r>
            <a:r>
              <a:rPr lang="zh-CN" altLang="en-US" dirty="0">
                <a:solidFill>
                  <a:schemeClr val="accent1"/>
                </a:solidFill>
                <a:latin typeface="PingFang SC"/>
                <a:ea typeface="Alibaba PuHuiTi B"/>
              </a:rPr>
              <a:t>（功能最强大的开源</a:t>
            </a:r>
            <a:r>
              <a:rPr lang="zh-CN" altLang="en-US">
                <a:solidFill>
                  <a:schemeClr val="accent1"/>
                </a:solidFill>
                <a:latin typeface="PingFang SC"/>
                <a:ea typeface="Alibaba PuHuiTi B"/>
              </a:rPr>
              <a:t>数据库）</a:t>
            </a:r>
            <a:endParaRPr lang="en-US" altLang="zh-CN">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5</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SQLite</a:t>
            </a:r>
            <a:r>
              <a:rPr lang="zh-CN" altLang="en-US">
                <a:solidFill>
                  <a:schemeClr val="accent1"/>
                </a:solidFill>
                <a:latin typeface="PingFang SC"/>
                <a:ea typeface="Alibaba PuHuiTi B"/>
              </a:rPr>
              <a:t>（最流行的嵌入式数据库）</a:t>
            </a:r>
            <a:endParaRPr lang="en-US" altLang="zh-CN">
              <a:solidFill>
                <a:schemeClr val="accent1"/>
              </a:solidFill>
              <a:latin typeface="PingFang SC"/>
              <a:ea typeface="Alibaba PuHuiTi B"/>
            </a:endParaRPr>
          </a:p>
          <a:p>
            <a:pPr marL="0" indent="0">
              <a:buNone/>
            </a:pPr>
            <a:endParaRPr lang="en-US" altLang="zh-CN" dirty="0"/>
          </a:p>
          <a:p>
            <a:pPr>
              <a:buFont typeface="Wingdings" panose="05000000000000000000" pitchFamily="2" charset="2"/>
              <a:buChar char="u"/>
            </a:pPr>
            <a:r>
              <a:rPr lang="zh-CN" altLang="en-US" dirty="0"/>
              <a:t>非关系型数据库</a:t>
            </a:r>
            <a:r>
              <a:rPr lang="en-US" altLang="zh-CN" dirty="0"/>
              <a:t>(NoSQL)</a:t>
            </a:r>
          </a:p>
          <a:p>
            <a:pPr>
              <a:buFont typeface="Wingdings" panose="05000000000000000000" pitchFamily="2" charset="2"/>
              <a:buChar char="u"/>
            </a:pPr>
            <a:endParaRPr lang="zh-CN" altLang="en-US" dirty="0"/>
          </a:p>
        </p:txBody>
      </p:sp>
      <p:pic>
        <p:nvPicPr>
          <p:cNvPr id="11268" name="Picture 4">
            <a:extLst>
              <a:ext uri="{FF2B5EF4-FFF2-40B4-BE49-F238E27FC236}">
                <a16:creationId xmlns:a16="http://schemas.microsoft.com/office/drawing/2014/main" id="{3BDA4C57-A85C-4680-AB21-A6078FF36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5706" y="502784"/>
            <a:ext cx="2221402"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00633AE2-04CE-4FC1-9B31-5FEF5237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762" y="1382962"/>
            <a:ext cx="2354093"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B985A588-8A7B-41C1-8B95-3F685623A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791" y="2447856"/>
            <a:ext cx="2634531" cy="1254057"/>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8E755E60-A63F-4E2B-A6A4-39DF7D6B97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580" y="4940905"/>
            <a:ext cx="2252931" cy="106826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CBE2E27A-4B5B-40D5-B59F-22197D501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9580" y="3644776"/>
            <a:ext cx="2252931" cy="105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01633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的触发器</a:t>
            </a:r>
            <a:endParaRPr kumimoji="1" lang="zh-CN" altLang="en-US" dirty="0"/>
          </a:p>
        </p:txBody>
      </p:sp>
    </p:spTree>
    <p:extLst>
      <p:ext uri="{BB962C8B-B14F-4D97-AF65-F5344CB8AC3E}">
        <p14:creationId xmlns:p14="http://schemas.microsoft.com/office/powerpoint/2010/main" val="410384402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p>
        </p:txBody>
      </p:sp>
      <p:sp>
        <p:nvSpPr>
          <p:cNvPr id="11" name="文本框 10">
            <a:extLst>
              <a:ext uri="{FF2B5EF4-FFF2-40B4-BE49-F238E27FC236}">
                <a16:creationId xmlns:a16="http://schemas.microsoft.com/office/drawing/2014/main" id="{D590C4B6-8AB3-4D57-B631-5827408AC3AE}"/>
              </a:ext>
            </a:extLst>
          </p:cNvPr>
          <p:cNvSpPr txBox="1"/>
          <p:nvPr/>
        </p:nvSpPr>
        <p:spPr>
          <a:xfrm>
            <a:off x="817915" y="2136400"/>
            <a:ext cx="10988961"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触发器，就是一种特殊的存储过程。触发器和存储过程一样是一个能够完成特定功能、存储在数据库服务器上的</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片段，但是触发器无需调用，当对数据库表中的数据执行</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DML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操作时自动触发这个</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片段的执行，无需手动条用。</a:t>
            </a: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在</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中，只有执行</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insert,delete,update</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操作时才能触发触发器的执行</a:t>
            </a: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触发器的这种特性可以协助应用在数据库端确保数据的完整性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日志记录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数据校验等操作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使用别名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OLD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和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NEW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来引用触发器中发生变化的记录内容，这与其他的数据库是相似的。现在触发器还只支持行级触发，不支持语句级触发。</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68057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介绍</a:t>
            </a:r>
          </a:p>
        </p:txBody>
      </p:sp>
      <p:pic>
        <p:nvPicPr>
          <p:cNvPr id="1026" name="Picture 2">
            <a:extLst>
              <a:ext uri="{FF2B5EF4-FFF2-40B4-BE49-F238E27FC236}">
                <a16:creationId xmlns:a16="http://schemas.microsoft.com/office/drawing/2014/main" id="{6850301B-8E50-4CED-8B65-E473AA496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641" y="4167725"/>
            <a:ext cx="4002138" cy="245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5715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p>
        </p:txBody>
      </p:sp>
      <p:sp>
        <p:nvSpPr>
          <p:cNvPr id="11" name="文本框 10">
            <a:extLst>
              <a:ext uri="{FF2B5EF4-FFF2-40B4-BE49-F238E27FC236}">
                <a16:creationId xmlns:a16="http://schemas.microsoft.com/office/drawing/2014/main" id="{D590C4B6-8AB3-4D57-B631-5827408AC3AE}"/>
              </a:ext>
            </a:extLst>
          </p:cNvPr>
          <p:cNvSpPr txBox="1"/>
          <p:nvPr/>
        </p:nvSpPr>
        <p:spPr>
          <a:xfrm>
            <a:off x="888253" y="2346612"/>
            <a:ext cx="10988961"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、什么条件会触发：</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D</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、什么时候触发：在增删改前或者后</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3</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、触发频率：针对每一行执行</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4</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、触发器定义在表上，附着在表上</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触发器的特性</a:t>
            </a:r>
          </a:p>
        </p:txBody>
      </p:sp>
    </p:spTree>
    <p:extLst>
      <p:ext uri="{BB962C8B-B14F-4D97-AF65-F5344CB8AC3E}">
        <p14:creationId xmlns:p14="http://schemas.microsoft.com/office/powerpoint/2010/main" val="279800305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7" name="文本框 6">
            <a:extLst>
              <a:ext uri="{FF2B5EF4-FFF2-40B4-BE49-F238E27FC236}">
                <a16:creationId xmlns:a16="http://schemas.microsoft.com/office/drawing/2014/main" id="{C94A2CD2-1ECC-4B69-8DCE-54232B63592C}"/>
              </a:ext>
            </a:extLst>
          </p:cNvPr>
          <p:cNvSpPr txBox="1"/>
          <p:nvPr/>
        </p:nvSpPr>
        <p:spPr>
          <a:xfrm>
            <a:off x="721200" y="2114922"/>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1、创建只有一个执行语句的触发器</a:t>
            </a:r>
          </a:p>
        </p:txBody>
      </p:sp>
      <p:sp>
        <p:nvSpPr>
          <p:cNvPr id="9" name="文本框 8">
            <a:extLst>
              <a:ext uri="{FF2B5EF4-FFF2-40B4-BE49-F238E27FC236}">
                <a16:creationId xmlns:a16="http://schemas.microsoft.com/office/drawing/2014/main" id="{093D896A-1B07-44BC-84F8-6C908E3FAACF}"/>
              </a:ext>
            </a:extLst>
          </p:cNvPr>
          <p:cNvSpPr txBox="1"/>
          <p:nvPr/>
        </p:nvSpPr>
        <p:spPr>
          <a:xfrm>
            <a:off x="804495" y="2672670"/>
            <a:ext cx="10269184"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trigger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before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after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触发事件</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each</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row</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执行语句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9831C036-809C-498B-AB69-1F029C120D8C}"/>
              </a:ext>
            </a:extLst>
          </p:cNvPr>
          <p:cNvSpPr txBox="1"/>
          <p:nvPr/>
        </p:nvSpPr>
        <p:spPr>
          <a:xfrm>
            <a:off x="721200" y="3803909"/>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、创建有多个执行语句的触发器</a:t>
            </a:r>
          </a:p>
        </p:txBody>
      </p:sp>
      <p:sp>
        <p:nvSpPr>
          <p:cNvPr id="16" name="文本框 15">
            <a:extLst>
              <a:ext uri="{FF2B5EF4-FFF2-40B4-BE49-F238E27FC236}">
                <a16:creationId xmlns:a16="http://schemas.microsoft.com/office/drawing/2014/main" id="{81C0875A-0B02-465B-B13B-ADEF3EC4E649}"/>
              </a:ext>
            </a:extLst>
          </p:cNvPr>
          <p:cNvSpPr txBox="1"/>
          <p:nvPr/>
        </p:nvSpPr>
        <p:spPr>
          <a:xfrm>
            <a:off x="804495" y="4338777"/>
            <a:ext cx="10269184"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trigger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触发器名</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before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after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触发事件</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表名</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for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each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row</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执行语句列表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end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extLst>
      <p:ext uri="{BB962C8B-B14F-4D97-AF65-F5344CB8AC3E}">
        <p14:creationId xmlns:p14="http://schemas.microsoft.com/office/powerpoint/2010/main" val="213672796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93D896A-1B07-44BC-84F8-6C908E3FAACF}"/>
              </a:ext>
            </a:extLst>
          </p:cNvPr>
          <p:cNvSpPr txBox="1"/>
          <p:nvPr/>
        </p:nvSpPr>
        <p:spPr>
          <a:xfrm>
            <a:off x="1073394" y="2177246"/>
            <a:ext cx="10185889" cy="403187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数据准备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mydb10_trigger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mydb10_trigger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用户表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用户信息操作日志表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time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timestamp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log_text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255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6930926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93D896A-1B07-44BC-84F8-6C908E3FAACF}"/>
              </a:ext>
            </a:extLst>
          </p:cNvPr>
          <p:cNvSpPr txBox="1"/>
          <p:nvPr/>
        </p:nvSpPr>
        <p:spPr>
          <a:xfrm>
            <a:off x="1073394" y="2177246"/>
            <a:ext cx="10185889"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如果触发器存在，则先删除</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trigger_test1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触发时机：当添加</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表数据时触发</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有新用户注册</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添加数据，触发器自动执行并添加日志代码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张三</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45719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93D896A-1B07-44BC-84F8-6C908E3FAACF}"/>
              </a:ext>
            </a:extLst>
          </p:cNvPr>
          <p:cNvSpPr txBox="1"/>
          <p:nvPr/>
        </p:nvSpPr>
        <p:spPr>
          <a:xfrm>
            <a:off x="1073394" y="2177246"/>
            <a:ext cx="10185889"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trigger_test2</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存在，则先删除</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trigger_test2</a:t>
            </a:r>
            <a:endPar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trigger_test2</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触发时机：当修改</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表数据时触发</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每一行</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用户修改发生了修改</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添加数据，触发器自动执行并添加日志代码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'888888'</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8574725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-NEW</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与</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OLD</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6124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14" name="文本框 13">
            <a:extLst>
              <a:ext uri="{FF2B5EF4-FFF2-40B4-BE49-F238E27FC236}">
                <a16:creationId xmlns:a16="http://schemas.microsoft.com/office/drawing/2014/main" id="{924458A9-C0CF-40DD-8B61-E648CCC9F828}"/>
              </a:ext>
            </a:extLst>
          </p:cNvPr>
          <p:cNvSpPr txBox="1"/>
          <p:nvPr/>
        </p:nvSpPr>
        <p:spPr>
          <a:xfrm>
            <a:off x="576628" y="2095981"/>
            <a:ext cx="110387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中定义了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NEW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OLD</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，用来表示触发器的所在表中，触发了触发器的那一行数据，来引用触发器中发生变化的记录内容，具体地：</a:t>
            </a:r>
          </a:p>
        </p:txBody>
      </p:sp>
      <p:graphicFrame>
        <p:nvGraphicFramePr>
          <p:cNvPr id="5" name="表格 5">
            <a:extLst>
              <a:ext uri="{FF2B5EF4-FFF2-40B4-BE49-F238E27FC236}">
                <a16:creationId xmlns:a16="http://schemas.microsoft.com/office/drawing/2014/main" id="{E1536DB3-F9C9-4BAD-8077-9A5A984A90DA}"/>
              </a:ext>
            </a:extLst>
          </p:cNvPr>
          <p:cNvGraphicFramePr>
            <a:graphicFrameLocks noGrp="1"/>
          </p:cNvGraphicFramePr>
          <p:nvPr/>
        </p:nvGraphicFramePr>
        <p:xfrm>
          <a:off x="788974" y="2954215"/>
          <a:ext cx="9445272" cy="2206869"/>
        </p:xfrm>
        <a:graphic>
          <a:graphicData uri="http://schemas.openxmlformats.org/drawingml/2006/table">
            <a:tbl>
              <a:tblPr firstRow="1" bandRow="1">
                <a:tableStyleId>{5C22544A-7EE6-4342-B048-85BDC9FD1C3A}</a:tableStyleId>
              </a:tblPr>
              <a:tblGrid>
                <a:gridCol w="4722636">
                  <a:extLst>
                    <a:ext uri="{9D8B030D-6E8A-4147-A177-3AD203B41FA5}">
                      <a16:colId xmlns:a16="http://schemas.microsoft.com/office/drawing/2014/main" val="2237768077"/>
                    </a:ext>
                  </a:extLst>
                </a:gridCol>
                <a:gridCol w="4722636">
                  <a:extLst>
                    <a:ext uri="{9D8B030D-6E8A-4147-A177-3AD203B41FA5}">
                      <a16:colId xmlns:a16="http://schemas.microsoft.com/office/drawing/2014/main" val="1842685077"/>
                    </a:ext>
                  </a:extLst>
                </a:gridCol>
              </a:tblGrid>
              <a:tr h="532269">
                <a:tc>
                  <a:txBody>
                    <a:bodyPr/>
                    <a:lstStyle/>
                    <a:p>
                      <a:pPr algn="ctr"/>
                      <a:r>
                        <a:rPr lang="zh-CN" altLang="en-US" sz="1600"/>
                        <a:t>触发器类型 </a:t>
                      </a:r>
                      <a:endParaRPr lang="en-US" altLang="zh-CN" sz="1600"/>
                    </a:p>
                  </a:txBody>
                  <a:tcPr/>
                </a:tc>
                <a:tc>
                  <a:txBody>
                    <a:bodyPr/>
                    <a:lstStyle/>
                    <a:p>
                      <a:r>
                        <a:rPr lang="zh-CN" altLang="en-US" sz="1600"/>
                        <a:t>触发器类型</a:t>
                      </a:r>
                      <a:r>
                        <a:rPr lang="en-US" altLang="zh-CN" sz="1600"/>
                        <a:t>NEW </a:t>
                      </a:r>
                      <a:r>
                        <a:rPr lang="zh-CN" altLang="en-US" sz="1600"/>
                        <a:t>和 </a:t>
                      </a:r>
                      <a:r>
                        <a:rPr lang="en-US" altLang="zh-CN" sz="1600"/>
                        <a:t>OLD</a:t>
                      </a:r>
                      <a:r>
                        <a:rPr lang="zh-CN" altLang="en-US" sz="1600"/>
                        <a:t>的使用</a:t>
                      </a:r>
                    </a:p>
                  </a:txBody>
                  <a:tcPr/>
                </a:tc>
                <a:extLst>
                  <a:ext uri="{0D108BD9-81ED-4DB2-BD59-A6C34878D82A}">
                    <a16:rowId xmlns:a16="http://schemas.microsoft.com/office/drawing/2014/main" val="1535896582"/>
                  </a:ext>
                </a:extLst>
              </a:tr>
              <a:tr h="532269">
                <a:tc>
                  <a:txBody>
                    <a:bodyPr/>
                    <a:lstStyle/>
                    <a:p>
                      <a:pPr algn="ctr"/>
                      <a:r>
                        <a:rPr lang="en-US" altLang="zh-CN" sz="1600"/>
                        <a:t>INSERT </a:t>
                      </a:r>
                      <a:r>
                        <a:rPr lang="zh-CN" altLang="en-US" sz="1600"/>
                        <a:t>型触发器</a:t>
                      </a:r>
                    </a:p>
                  </a:txBody>
                  <a:tcPr/>
                </a:tc>
                <a:tc>
                  <a:txBody>
                    <a:bodyPr/>
                    <a:lstStyle/>
                    <a:p>
                      <a:pPr marL="0" algn="l" defTabSz="1219170" rtl="0" eaLnBrk="1" latinLnBrk="0" hangingPunct="1"/>
                      <a:r>
                        <a:rPr lang="en-US" altLang="zh-CN" sz="1600" kern="1200">
                          <a:solidFill>
                            <a:schemeClr val="dk1"/>
                          </a:solidFill>
                          <a:latin typeface="+mn-lt"/>
                          <a:ea typeface="+mn-ea"/>
                          <a:cs typeface="+mn-cs"/>
                        </a:rPr>
                        <a:t>NEW </a:t>
                      </a:r>
                      <a:r>
                        <a:rPr lang="zh-CN" altLang="en-US" sz="1600" kern="1200">
                          <a:solidFill>
                            <a:schemeClr val="dk1"/>
                          </a:solidFill>
                          <a:latin typeface="+mn-lt"/>
                          <a:ea typeface="+mn-ea"/>
                          <a:cs typeface="+mn-cs"/>
                        </a:rPr>
                        <a:t>表示将要或者已经新增的数据</a:t>
                      </a:r>
                    </a:p>
                  </a:txBody>
                  <a:tcPr/>
                </a:tc>
                <a:extLst>
                  <a:ext uri="{0D108BD9-81ED-4DB2-BD59-A6C34878D82A}">
                    <a16:rowId xmlns:a16="http://schemas.microsoft.com/office/drawing/2014/main" val="925304860"/>
                  </a:ext>
                </a:extLst>
              </a:tr>
              <a:tr h="610062">
                <a:tc>
                  <a:txBody>
                    <a:bodyPr/>
                    <a:lstStyle/>
                    <a:p>
                      <a:pPr marL="0" algn="ctr" defTabSz="1219170" rtl="0" eaLnBrk="1" latinLnBrk="0" hangingPunct="1"/>
                      <a:r>
                        <a:rPr lang="en-US" altLang="zh-CN" sz="1600" kern="1200">
                          <a:solidFill>
                            <a:schemeClr val="dk1"/>
                          </a:solidFill>
                          <a:latin typeface="+mn-lt"/>
                          <a:ea typeface="+mn-ea"/>
                          <a:cs typeface="+mn-cs"/>
                        </a:rPr>
                        <a:t>UPDATE </a:t>
                      </a:r>
                      <a:r>
                        <a:rPr lang="zh-CN" altLang="en-US" sz="1600" kern="1200">
                          <a:solidFill>
                            <a:schemeClr val="dk1"/>
                          </a:solidFill>
                          <a:latin typeface="+mn-lt"/>
                          <a:ea typeface="+mn-ea"/>
                          <a:cs typeface="+mn-cs"/>
                        </a:rPr>
                        <a:t>型触发器</a:t>
                      </a:r>
                    </a:p>
                  </a:txBody>
                  <a:tcPr/>
                </a:tc>
                <a:tc>
                  <a:txBody>
                    <a:bodyPr/>
                    <a:lstStyle/>
                    <a:p>
                      <a:r>
                        <a:rPr lang="en-US" altLang="zh-CN" sz="1600" kern="1200">
                          <a:solidFill>
                            <a:schemeClr val="dk1"/>
                          </a:solidFill>
                          <a:latin typeface="+mn-lt"/>
                          <a:ea typeface="+mn-ea"/>
                          <a:cs typeface="+mn-cs"/>
                        </a:rPr>
                        <a:t>OLD </a:t>
                      </a:r>
                      <a:r>
                        <a:rPr lang="zh-CN" altLang="en-US" sz="1600" kern="1200">
                          <a:solidFill>
                            <a:schemeClr val="dk1"/>
                          </a:solidFill>
                          <a:latin typeface="+mn-lt"/>
                          <a:ea typeface="+mn-ea"/>
                          <a:cs typeface="+mn-cs"/>
                        </a:rPr>
                        <a:t>表示修改之前的数据 </a:t>
                      </a:r>
                      <a:r>
                        <a:rPr lang="en-US" altLang="zh-CN" sz="1600" kern="1200">
                          <a:solidFill>
                            <a:schemeClr val="dk1"/>
                          </a:solidFill>
                          <a:latin typeface="+mn-lt"/>
                          <a:ea typeface="+mn-ea"/>
                          <a:cs typeface="+mn-cs"/>
                        </a:rPr>
                        <a:t>, NEW </a:t>
                      </a:r>
                      <a:r>
                        <a:rPr lang="zh-CN" altLang="en-US" sz="1600" kern="1200">
                          <a:solidFill>
                            <a:schemeClr val="dk1"/>
                          </a:solidFill>
                          <a:latin typeface="+mn-lt"/>
                          <a:ea typeface="+mn-ea"/>
                          <a:cs typeface="+mn-cs"/>
                        </a:rPr>
                        <a:t>表示将要或已经修改后的数据</a:t>
                      </a:r>
                    </a:p>
                  </a:txBody>
                  <a:tcPr/>
                </a:tc>
                <a:extLst>
                  <a:ext uri="{0D108BD9-81ED-4DB2-BD59-A6C34878D82A}">
                    <a16:rowId xmlns:a16="http://schemas.microsoft.com/office/drawing/2014/main" val="1474131691"/>
                  </a:ext>
                </a:extLst>
              </a:tr>
              <a:tr h="532269">
                <a:tc>
                  <a:txBody>
                    <a:bodyPr/>
                    <a:lstStyle/>
                    <a:p>
                      <a:pPr marL="0" algn="ctr" defTabSz="1219170" rtl="0" eaLnBrk="1" latinLnBrk="0" hangingPunct="1"/>
                      <a:r>
                        <a:rPr lang="en-US" altLang="zh-CN" sz="1600" kern="1200">
                          <a:solidFill>
                            <a:schemeClr val="dk1"/>
                          </a:solidFill>
                          <a:latin typeface="+mn-lt"/>
                          <a:ea typeface="+mn-ea"/>
                          <a:cs typeface="+mn-cs"/>
                        </a:rPr>
                        <a:t>DELETE </a:t>
                      </a:r>
                      <a:r>
                        <a:rPr lang="zh-CN" altLang="en-US" sz="1600" kern="1200">
                          <a:solidFill>
                            <a:schemeClr val="dk1"/>
                          </a:solidFill>
                          <a:latin typeface="+mn-lt"/>
                          <a:ea typeface="+mn-ea"/>
                          <a:cs typeface="+mn-cs"/>
                        </a:rPr>
                        <a:t>型触发器</a:t>
                      </a:r>
                    </a:p>
                  </a:txBody>
                  <a:tcPr/>
                </a:tc>
                <a:tc>
                  <a:txBody>
                    <a:bodyPr/>
                    <a:lstStyle/>
                    <a:p>
                      <a:r>
                        <a:rPr lang="en-US" altLang="zh-CN" sz="1600" kern="1200">
                          <a:solidFill>
                            <a:schemeClr val="dk1"/>
                          </a:solidFill>
                          <a:latin typeface="+mn-lt"/>
                          <a:ea typeface="+mn-ea"/>
                          <a:cs typeface="+mn-cs"/>
                        </a:rPr>
                        <a:t>OLD </a:t>
                      </a:r>
                      <a:r>
                        <a:rPr lang="zh-CN" altLang="en-US" sz="1600" kern="1200">
                          <a:solidFill>
                            <a:schemeClr val="dk1"/>
                          </a:solidFill>
                          <a:latin typeface="+mn-lt"/>
                          <a:ea typeface="+mn-ea"/>
                          <a:cs typeface="+mn-cs"/>
                        </a:rPr>
                        <a:t>表示将要或者已经删除的数据</a:t>
                      </a:r>
                    </a:p>
                  </a:txBody>
                  <a:tcPr/>
                </a:tc>
                <a:extLst>
                  <a:ext uri="{0D108BD9-81ED-4DB2-BD59-A6C34878D82A}">
                    <a16:rowId xmlns:a16="http://schemas.microsoft.com/office/drawing/2014/main" val="1089735568"/>
                  </a:ext>
                </a:extLst>
              </a:tr>
            </a:tbl>
          </a:graphicData>
        </a:graphic>
      </p:graphicFrame>
      <p:sp>
        <p:nvSpPr>
          <p:cNvPr id="17" name="文本框 16">
            <a:extLst>
              <a:ext uri="{FF2B5EF4-FFF2-40B4-BE49-F238E27FC236}">
                <a16:creationId xmlns:a16="http://schemas.microsoft.com/office/drawing/2014/main" id="{39BAC9D5-93B4-44C4-A72D-21DD974A88FC}"/>
              </a:ext>
            </a:extLst>
          </p:cNvPr>
          <p:cNvSpPr txBox="1"/>
          <p:nvPr/>
        </p:nvSpPr>
        <p:spPr>
          <a:xfrm>
            <a:off x="901943" y="5593711"/>
            <a:ext cx="1038811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使用方法：</a:t>
            </a:r>
            <a:endParaRPr kumimoji="0" lang="zh-CN" altLang="en-US" sz="1600" b="0" i="0" u="none" strike="noStrike" kern="1200" cap="none" spc="0" normalizeH="0" baseline="0" noProof="0">
              <a:ln>
                <a:noFill/>
              </a:ln>
              <a:solidFill>
                <a:prstClr val="black"/>
              </a:solidFill>
              <a:effectLst/>
              <a:highlight>
                <a:srgbClr val="FFFF00"/>
              </a:highlight>
              <a:uLnTx/>
              <a:uFillTx/>
              <a:latin typeface="Lucida Grande"/>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　　</a:t>
            </a:r>
            <a:r>
              <a:rPr kumimoji="0" lang="en-US" altLang="zh-CN"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NEW.columnName </a:t>
            </a: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columnName</a:t>
            </a: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为相应数据表某一列名）</a:t>
            </a:r>
            <a:endParaRPr kumimoji="0" lang="zh-CN" altLang="en-US" sz="1600" b="0" i="0" u="none" strike="noStrike" kern="1200" cap="none" spc="0" normalizeH="0" baseline="0" noProof="0">
              <a:ln>
                <a:noFill/>
              </a:ln>
              <a:solidFill>
                <a:prstClr val="black"/>
              </a:solidFill>
              <a:effectLst/>
              <a:highlight>
                <a:srgbClr val="FFFF00"/>
              </a:highlight>
              <a:uLnTx/>
              <a:uFillTx/>
              <a:latin typeface="Lucida Grande"/>
              <a:ea typeface="黑体"/>
              <a:cs typeface="+mn-cs"/>
            </a:endParaRPr>
          </a:p>
        </p:txBody>
      </p:sp>
    </p:spTree>
    <p:extLst>
      <p:ext uri="{BB962C8B-B14F-4D97-AF65-F5344CB8AC3E}">
        <p14:creationId xmlns:p14="http://schemas.microsoft.com/office/powerpoint/2010/main" val="26866145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-NEW</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与</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OLD</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39B9353D-3E6F-4681-8F89-CA7730E10FA7}"/>
              </a:ext>
            </a:extLst>
          </p:cNvPr>
          <p:cNvSpPr txBox="1"/>
          <p:nvPr/>
        </p:nvSpPr>
        <p:spPr>
          <a:xfrm>
            <a:off x="576628" y="16205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0" name="文本框 9">
            <a:extLst>
              <a:ext uri="{FF2B5EF4-FFF2-40B4-BE49-F238E27FC236}">
                <a16:creationId xmlns:a16="http://schemas.microsoft.com/office/drawing/2014/main" id="{90111444-C27B-40C9-878B-806AE68ABE50}"/>
              </a:ext>
            </a:extLst>
          </p:cNvPr>
          <p:cNvSpPr txBox="1"/>
          <p:nvPr/>
        </p:nvSpPr>
        <p:spPr>
          <a:xfrm>
            <a:off x="866042" y="2274838"/>
            <a:ext cx="10792558" cy="203132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有新用户添加，信息为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测试</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赵六</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516084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3150445"/>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删除触发器</a:t>
            </a:r>
          </a:p>
        </p:txBody>
      </p:sp>
      <p:sp>
        <p:nvSpPr>
          <p:cNvPr id="10" name="文本框 9">
            <a:extLst>
              <a:ext uri="{FF2B5EF4-FFF2-40B4-BE49-F238E27FC236}">
                <a16:creationId xmlns:a16="http://schemas.microsoft.com/office/drawing/2014/main" id="{90111444-C27B-40C9-878B-806AE68ABE50}"/>
              </a:ext>
            </a:extLst>
          </p:cNvPr>
          <p:cNvSpPr txBox="1"/>
          <p:nvPr/>
        </p:nvSpPr>
        <p:spPr>
          <a:xfrm>
            <a:off x="866042" y="2054340"/>
            <a:ext cx="1079255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triggers</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p>
        </p:txBody>
      </p:sp>
      <p:sp>
        <p:nvSpPr>
          <p:cNvPr id="6" name="文本框 5">
            <a:extLst>
              <a:ext uri="{FF2B5EF4-FFF2-40B4-BE49-F238E27FC236}">
                <a16:creationId xmlns:a16="http://schemas.microsoft.com/office/drawing/2014/main" id="{EFE4129F-7519-4525-8581-A160EC870E83}"/>
              </a:ext>
            </a:extLst>
          </p:cNvPr>
          <p:cNvSpPr txBox="1"/>
          <p:nvPr/>
        </p:nvSpPr>
        <p:spPr>
          <a:xfrm>
            <a:off x="674820" y="13481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查看触发器</a:t>
            </a:r>
          </a:p>
        </p:txBody>
      </p:sp>
      <p:sp>
        <p:nvSpPr>
          <p:cNvPr id="8" name="文本框 7">
            <a:extLst>
              <a:ext uri="{FF2B5EF4-FFF2-40B4-BE49-F238E27FC236}">
                <a16:creationId xmlns:a16="http://schemas.microsoft.com/office/drawing/2014/main" id="{72C8C343-D320-4292-BFDC-C439F5625C1B}"/>
              </a:ext>
            </a:extLst>
          </p:cNvPr>
          <p:cNvSpPr txBox="1"/>
          <p:nvPr/>
        </p:nvSpPr>
        <p:spPr>
          <a:xfrm>
            <a:off x="866042" y="4029376"/>
            <a:ext cx="10792558"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drop trigger [if exists] trigger_name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drop</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trigger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if</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exists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trigger_test1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125705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、数据库管理系统分类</a:t>
            </a:r>
            <a:endParaRPr kumimoji="1" lang="zh-CN" altLang="en-US" dirty="0"/>
          </a:p>
        </p:txBody>
      </p:sp>
      <p:sp>
        <p:nvSpPr>
          <p:cNvPr id="5"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1594582"/>
            <a:ext cx="4949431" cy="3223605"/>
          </a:xfrm>
        </p:spPr>
        <p:txBody>
          <a:bodyPr/>
          <a:lstStyle/>
          <a:p>
            <a:pPr marL="0" indent="0">
              <a:buNone/>
            </a:pPr>
            <a:endParaRPr lang="en-US" altLang="zh-CN" dirty="0"/>
          </a:p>
          <a:p>
            <a:pPr>
              <a:buFont typeface="Wingdings" panose="05000000000000000000" pitchFamily="2" charset="2"/>
              <a:buChar char="u"/>
            </a:pPr>
            <a:r>
              <a:rPr lang="zh-CN" altLang="en-US" dirty="0"/>
              <a:t>非关系型数据库</a:t>
            </a:r>
            <a:r>
              <a:rPr lang="en-US" altLang="zh-CN" dirty="0"/>
              <a:t>(</a:t>
            </a:r>
            <a:r>
              <a:rPr lang="en-US" altLang="zh-CN"/>
              <a:t>NoSQL)</a:t>
            </a:r>
          </a:p>
          <a:p>
            <a:pPr marL="0" indent="0">
              <a:buNone/>
            </a:pPr>
            <a:r>
              <a:rPr lang="en-US" altLang="zh-CN">
                <a:solidFill>
                  <a:schemeClr val="accent1"/>
                </a:solidFill>
                <a:latin typeface="PingFang SC"/>
                <a:ea typeface="Alibaba PuHuiTi B"/>
              </a:rPr>
              <a:t>      1</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Redis</a:t>
            </a:r>
            <a:r>
              <a:rPr lang="zh-CN" altLang="en-US">
                <a:solidFill>
                  <a:schemeClr val="accent1"/>
                </a:solidFill>
                <a:latin typeface="PingFang SC"/>
                <a:ea typeface="Alibaba PuHuiTi B"/>
              </a:rPr>
              <a:t>（最好的缓存数据库）</a:t>
            </a:r>
            <a:endParaRPr lang="en-US" altLang="zh-CN" dirty="0">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2</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MongoDB</a:t>
            </a:r>
            <a:r>
              <a:rPr lang="zh-CN" altLang="en-US">
                <a:solidFill>
                  <a:schemeClr val="accent1"/>
                </a:solidFill>
                <a:latin typeface="PingFang SC"/>
                <a:ea typeface="Alibaba PuHuiTi B"/>
              </a:rPr>
              <a:t>（最好的文档型数据库）</a:t>
            </a:r>
          </a:p>
          <a:p>
            <a:pPr marL="0" indent="0">
              <a:buNone/>
            </a:pPr>
            <a:r>
              <a:rPr lang="en-US" altLang="zh-CN">
                <a:solidFill>
                  <a:schemeClr val="accent1"/>
                </a:solidFill>
                <a:latin typeface="PingFang SC"/>
                <a:ea typeface="Alibaba PuHuiTi B"/>
              </a:rPr>
              <a:t>      3</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Elasticsearch</a:t>
            </a:r>
            <a:r>
              <a:rPr lang="zh-CN" altLang="en-US">
                <a:solidFill>
                  <a:schemeClr val="accent1"/>
                </a:solidFill>
                <a:latin typeface="PingFang SC"/>
                <a:ea typeface="Alibaba PuHuiTi B"/>
              </a:rPr>
              <a:t>（最好的搜索服务）</a:t>
            </a:r>
          </a:p>
          <a:p>
            <a:pPr marL="0" indent="0">
              <a:buNone/>
            </a:pPr>
            <a:r>
              <a:rPr lang="en-US" altLang="zh-CN">
                <a:solidFill>
                  <a:schemeClr val="accent1"/>
                </a:solidFill>
                <a:latin typeface="PingFang SC"/>
                <a:ea typeface="Alibaba PuHuiTi B"/>
              </a:rPr>
              <a:t>      4</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Cassandra</a:t>
            </a:r>
            <a:r>
              <a:rPr lang="zh-CN" altLang="en-US">
                <a:solidFill>
                  <a:schemeClr val="accent1"/>
                </a:solidFill>
                <a:latin typeface="PingFang SC"/>
                <a:ea typeface="Alibaba PuHuiTi B"/>
              </a:rPr>
              <a:t>（</a:t>
            </a:r>
            <a:r>
              <a:rPr lang="zh-CN" altLang="en-US" dirty="0">
                <a:solidFill>
                  <a:schemeClr val="accent1"/>
                </a:solidFill>
                <a:latin typeface="PingFang SC"/>
                <a:ea typeface="Alibaba PuHuiTi B"/>
              </a:rPr>
              <a:t>最好的列式</a:t>
            </a:r>
            <a:r>
              <a:rPr lang="zh-CN" altLang="en-US">
                <a:solidFill>
                  <a:schemeClr val="accent1"/>
                </a:solidFill>
                <a:latin typeface="PingFang SC"/>
                <a:ea typeface="Alibaba PuHuiTi B"/>
              </a:rPr>
              <a:t>数据库）</a:t>
            </a:r>
            <a:endParaRPr lang="en-US" altLang="zh-CN">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5</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HBase</a:t>
            </a:r>
            <a:r>
              <a:rPr lang="zh-CN" altLang="en-US">
                <a:solidFill>
                  <a:schemeClr val="accent1"/>
                </a:solidFill>
                <a:latin typeface="PingFang SC"/>
                <a:ea typeface="Alibaba PuHuiTi B"/>
              </a:rPr>
              <a:t>（优秀的分布式、列式数据库）</a:t>
            </a:r>
            <a:endParaRPr lang="en-US" altLang="zh-CN" dirty="0">
              <a:solidFill>
                <a:schemeClr val="accent1"/>
              </a:solidFill>
              <a:latin typeface="PingFang SC"/>
              <a:ea typeface="Alibaba PuHuiTi B"/>
            </a:endParaRPr>
          </a:p>
        </p:txBody>
      </p:sp>
      <p:sp>
        <p:nvSpPr>
          <p:cNvPr id="2" name="AutoShape 2">
            <a:extLst>
              <a:ext uri="{FF2B5EF4-FFF2-40B4-BE49-F238E27FC236}">
                <a16:creationId xmlns:a16="http://schemas.microsoft.com/office/drawing/2014/main" id="{8C638147-7BCB-45B2-B4EC-80C84BF1A5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316" name="Picture 4">
            <a:extLst>
              <a:ext uri="{FF2B5EF4-FFF2-40B4-BE49-F238E27FC236}">
                <a16:creationId xmlns:a16="http://schemas.microsoft.com/office/drawing/2014/main" id="{D0EE99BC-516E-4F90-951C-99F52DEB8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723" y="761379"/>
            <a:ext cx="2584312" cy="97096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108C8653-49C2-46C2-8D79-266BC5A0A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2736" y="1594582"/>
            <a:ext cx="2509127" cy="77235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A7C4671C-5AB4-4064-A56E-CF8065F4E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4115" y="2249532"/>
            <a:ext cx="2466368" cy="113483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C04E2CC5-1CEF-4626-ADA3-45B61FFD5C26}"/>
              </a:ext>
            </a:extLst>
          </p:cNvPr>
          <p:cNvPicPr>
            <a:picLocks noChangeAspect="1"/>
          </p:cNvPicPr>
          <p:nvPr/>
        </p:nvPicPr>
        <p:blipFill>
          <a:blip r:embed="rId5"/>
          <a:stretch>
            <a:fillRect/>
          </a:stretch>
        </p:blipFill>
        <p:spPr>
          <a:xfrm>
            <a:off x="8104176" y="3162414"/>
            <a:ext cx="1866246" cy="1242607"/>
          </a:xfrm>
          <a:prstGeom prst="rect">
            <a:avLst/>
          </a:prstGeom>
        </p:spPr>
      </p:pic>
      <p:pic>
        <p:nvPicPr>
          <p:cNvPr id="13326" name="Picture 14">
            <a:extLst>
              <a:ext uri="{FF2B5EF4-FFF2-40B4-BE49-F238E27FC236}">
                <a16:creationId xmlns:a16="http://schemas.microsoft.com/office/drawing/2014/main" id="{48E84D49-3A60-4CBF-81AD-A8F8CAC826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1822" y="4629758"/>
            <a:ext cx="2190953" cy="159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3597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EFE4129F-7519-4525-8581-A160EC870E83}"/>
              </a:ext>
            </a:extLst>
          </p:cNvPr>
          <p:cNvSpPr txBox="1"/>
          <p:nvPr/>
        </p:nvSpPr>
        <p:spPr>
          <a:xfrm>
            <a:off x="674820" y="13481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注意事项</a:t>
            </a:r>
          </a:p>
        </p:txBody>
      </p:sp>
      <p:sp>
        <p:nvSpPr>
          <p:cNvPr id="11" name="文本框 10">
            <a:extLst>
              <a:ext uri="{FF2B5EF4-FFF2-40B4-BE49-F238E27FC236}">
                <a16:creationId xmlns:a16="http://schemas.microsoft.com/office/drawing/2014/main" id="{DACEFB07-4153-4441-8957-2D5C2DD789D2}"/>
              </a:ext>
            </a:extLst>
          </p:cNvPr>
          <p:cNvSpPr txBox="1"/>
          <p:nvPr/>
        </p:nvSpPr>
        <p:spPr>
          <a:xfrm>
            <a:off x="866042" y="1946532"/>
            <a:ext cx="9992458"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中触发器中不能对本表进行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,update ,delete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操作，以免递归循环触发</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尽量少使用触发器，假设触发器触发每次执行</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table 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条数据，那么就需要触发</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次触发器，光是触发器执行的时间就花费了</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500s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，而</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条数据一共是</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，那么这个</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的效率就非常低了。</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3.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触发器是针对每一行的；对增删改非常频繁的表上切记不要使用触发器，因为它会非常消耗资源。 </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9535898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的索引</a:t>
            </a:r>
            <a:endParaRPr kumimoji="1" lang="zh-CN" altLang="en-US" dirty="0"/>
          </a:p>
        </p:txBody>
      </p:sp>
    </p:spTree>
    <p:extLst>
      <p:ext uri="{BB962C8B-B14F-4D97-AF65-F5344CB8AC3E}">
        <p14:creationId xmlns:p14="http://schemas.microsoft.com/office/powerpoint/2010/main" val="35149700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lang="zh-CN" altLang="en-US"/>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3C0CA974-8FEA-4EC4-8E35-294E7B5CBB8F}"/>
              </a:ext>
            </a:extLst>
          </p:cNvPr>
          <p:cNvSpPr txBox="1"/>
          <p:nvPr/>
        </p:nvSpPr>
        <p:spPr>
          <a:xfrm>
            <a:off x="603398" y="1892594"/>
            <a:ext cx="11166844" cy="1846659"/>
          </a:xfrm>
          <a:prstGeom prst="rect">
            <a:avLst/>
          </a:prstGeom>
          <a:noFill/>
        </p:spPr>
        <p:txBody>
          <a:bodyPr wrap="square">
            <a:spAutoFit/>
          </a:bodyPr>
          <a:lstStyle/>
          <a:p>
            <a:r>
              <a:rPr lang="zh-CN" altLang="en-US" sz="1600">
                <a:latin typeface="Alibaba PuHuiTi B"/>
              </a:rPr>
              <a:t>　</a:t>
            </a:r>
            <a:r>
              <a:rPr lang="zh-CN" altLang="en-US" sz="1600">
                <a:latin typeface="Arial" panose="020B0604020202020204" pitchFamily="34" charset="0"/>
              </a:rPr>
              <a:t>索引是通过某种算法，构建出一个数据模型，用于快速找出在某个列中有一特定值的行，不使用索引，</a:t>
            </a:r>
            <a:r>
              <a:rPr lang="en-US" altLang="zh-CN" sz="1600">
                <a:latin typeface="Arial" panose="020B0604020202020204" pitchFamily="34" charset="0"/>
              </a:rPr>
              <a:t>MySQL</a:t>
            </a:r>
            <a:r>
              <a:rPr lang="zh-CN" altLang="en-US" sz="1600">
                <a:latin typeface="Arial" panose="020B0604020202020204" pitchFamily="34" charset="0"/>
              </a:rPr>
              <a:t>必须从第一条记录开始读完整个表，直到找出相关的行，表越大，查询数据所花费的时间就越多，如果表中查询的列有一个索引，</a:t>
            </a:r>
            <a:r>
              <a:rPr lang="en-US" altLang="zh-CN" sz="1600">
                <a:latin typeface="Arial" panose="020B0604020202020204" pitchFamily="34" charset="0"/>
              </a:rPr>
              <a:t>MySQL</a:t>
            </a:r>
            <a:r>
              <a:rPr lang="zh-CN" altLang="en-US" sz="1600">
                <a:latin typeface="Arial" panose="020B0604020202020204" pitchFamily="34" charset="0"/>
              </a:rPr>
              <a:t>能够快速到达一个位置去搜索数据文件，而不必查看所有数据，那么将会节省很大一部分时间。</a:t>
            </a:r>
          </a:p>
          <a:p>
            <a:endParaRPr lang="zh-CN" altLang="en-US" sz="1600">
              <a:latin typeface="Arial" panose="020B0604020202020204" pitchFamily="34" charset="0"/>
            </a:endParaRPr>
          </a:p>
          <a:p>
            <a:r>
              <a:rPr lang="zh-CN" altLang="en-US" sz="1600">
                <a:latin typeface="Arial" panose="020B0604020202020204" pitchFamily="34" charset="0"/>
              </a:rPr>
              <a:t>　索引类似一本书的目录，比如要查找</a:t>
            </a:r>
            <a:r>
              <a:rPr lang="en-US" altLang="zh-CN" sz="1600">
                <a:latin typeface="Arial" panose="020B0604020202020204" pitchFamily="34" charset="0"/>
              </a:rPr>
              <a:t>’student’</a:t>
            </a:r>
            <a:r>
              <a:rPr lang="zh-CN" altLang="en-US" sz="1600">
                <a:latin typeface="Arial" panose="020B0604020202020204" pitchFamily="34" charset="0"/>
              </a:rPr>
              <a:t>这个单词，可以先找到</a:t>
            </a:r>
            <a:r>
              <a:rPr lang="en-US" altLang="zh-CN" sz="1600">
                <a:latin typeface="Arial" panose="020B0604020202020204" pitchFamily="34" charset="0"/>
              </a:rPr>
              <a:t>s</a:t>
            </a:r>
            <a:r>
              <a:rPr lang="zh-CN" altLang="en-US" sz="1600">
                <a:latin typeface="Arial" panose="020B0604020202020204" pitchFamily="34" charset="0"/>
              </a:rPr>
              <a:t>开头的页然后向后查找，这个就类似索引。</a:t>
            </a:r>
          </a:p>
          <a:p>
            <a:endParaRPr lang="zh-CN" altLang="en-US" sz="1600">
              <a:latin typeface="Arial" panose="020B0604020202020204" pitchFamily="34" charset="0"/>
            </a:endParaRPr>
          </a:p>
          <a:p>
            <a:r>
              <a:rPr lang="zh-CN" altLang="en-US"/>
              <a:t> </a:t>
            </a:r>
          </a:p>
        </p:txBody>
      </p:sp>
      <p:pic>
        <p:nvPicPr>
          <p:cNvPr id="9" name="图片 8">
            <a:extLst>
              <a:ext uri="{FF2B5EF4-FFF2-40B4-BE49-F238E27FC236}">
                <a16:creationId xmlns:a16="http://schemas.microsoft.com/office/drawing/2014/main" id="{B2856F48-B044-45A4-9917-54A3F8B84C97}"/>
              </a:ext>
            </a:extLst>
          </p:cNvPr>
          <p:cNvPicPr>
            <a:picLocks noChangeAspect="1"/>
          </p:cNvPicPr>
          <p:nvPr/>
        </p:nvPicPr>
        <p:blipFill>
          <a:blip r:embed="rId2"/>
          <a:stretch>
            <a:fillRect/>
          </a:stretch>
        </p:blipFill>
        <p:spPr>
          <a:xfrm>
            <a:off x="2879584" y="3335445"/>
            <a:ext cx="3670581" cy="2403231"/>
          </a:xfrm>
          <a:prstGeom prst="rect">
            <a:avLst/>
          </a:prstGeom>
        </p:spPr>
      </p:pic>
    </p:spTree>
    <p:extLst>
      <p:ext uri="{BB962C8B-B14F-4D97-AF65-F5344CB8AC3E}">
        <p14:creationId xmlns:p14="http://schemas.microsoft.com/office/powerpoint/2010/main" val="3519025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lang="zh-CN" altLang="en-US"/>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3" name="图片 2">
            <a:extLst>
              <a:ext uri="{FF2B5EF4-FFF2-40B4-BE49-F238E27FC236}">
                <a16:creationId xmlns:a16="http://schemas.microsoft.com/office/drawing/2014/main" id="{46661A46-9655-45A7-86DB-FB44FB540C90}"/>
              </a:ext>
            </a:extLst>
          </p:cNvPr>
          <p:cNvPicPr>
            <a:picLocks noChangeAspect="1"/>
          </p:cNvPicPr>
          <p:nvPr/>
        </p:nvPicPr>
        <p:blipFill>
          <a:blip r:embed="rId2"/>
          <a:stretch>
            <a:fillRect/>
          </a:stretch>
        </p:blipFill>
        <p:spPr>
          <a:xfrm>
            <a:off x="1551154" y="2661336"/>
            <a:ext cx="7266920" cy="2995473"/>
          </a:xfrm>
          <a:prstGeom prst="rect">
            <a:avLst/>
          </a:prstGeom>
        </p:spPr>
      </p:pic>
      <p:sp>
        <p:nvSpPr>
          <p:cNvPr id="11" name="文本框 10">
            <a:extLst>
              <a:ext uri="{FF2B5EF4-FFF2-40B4-BE49-F238E27FC236}">
                <a16:creationId xmlns:a16="http://schemas.microsoft.com/office/drawing/2014/main" id="{0DB876CA-3E07-44B9-BBF4-8A4D7D3177B4}"/>
              </a:ext>
            </a:extLst>
          </p:cNvPr>
          <p:cNvSpPr txBox="1"/>
          <p:nvPr/>
        </p:nvSpPr>
        <p:spPr>
          <a:xfrm>
            <a:off x="721200" y="1746904"/>
            <a:ext cx="9846401" cy="338554"/>
          </a:xfrm>
          <a:prstGeom prst="rect">
            <a:avLst/>
          </a:prstGeom>
          <a:noFill/>
        </p:spPr>
        <p:txBody>
          <a:bodyPr wrap="square">
            <a:spAutoFit/>
          </a:bodyPr>
          <a:lstStyle/>
          <a:p>
            <a:r>
              <a:rPr lang="zh-CN" altLang="en-US" sz="1600" b="0" i="0">
                <a:solidFill>
                  <a:srgbClr val="494949"/>
                </a:solidFill>
                <a:effectLst/>
                <a:latin typeface="Arial" panose="020B0604020202020204" pitchFamily="34" charset="0"/>
                <a:ea typeface="Alibaba PuHuiTi B"/>
              </a:rPr>
              <a:t>索引是存储引擎用来快速查找记录的一种数据结构，按照实现的方式类分，主要有</a:t>
            </a:r>
            <a:r>
              <a:rPr lang="en-US" altLang="zh-CN" sz="1600" b="0" i="0">
                <a:effectLst/>
                <a:highlight>
                  <a:srgbClr val="FFFF00"/>
                </a:highlight>
                <a:latin typeface="Arial" panose="020B0604020202020204" pitchFamily="34" charset="0"/>
                <a:ea typeface="Alibaba PuHuiTi B"/>
              </a:rPr>
              <a:t>Hash</a:t>
            </a:r>
            <a:r>
              <a:rPr lang="zh-CN" altLang="en-US" sz="1600" b="0" i="0">
                <a:effectLst/>
                <a:highlight>
                  <a:srgbClr val="FFFF00"/>
                </a:highlight>
                <a:latin typeface="Arial" panose="020B0604020202020204" pitchFamily="34" charset="0"/>
                <a:ea typeface="Alibaba PuHuiTi B"/>
              </a:rPr>
              <a:t>索引</a:t>
            </a:r>
            <a:r>
              <a:rPr lang="zh-CN" altLang="en-US" sz="1600" b="0" i="0">
                <a:solidFill>
                  <a:srgbClr val="494949"/>
                </a:solidFill>
                <a:effectLst/>
                <a:latin typeface="Arial" panose="020B0604020202020204" pitchFamily="34" charset="0"/>
                <a:ea typeface="Alibaba PuHuiTi B"/>
              </a:rPr>
              <a:t>和</a:t>
            </a:r>
            <a:r>
              <a:rPr lang="en-US" altLang="zh-CN" sz="1600" b="0" i="0">
                <a:solidFill>
                  <a:srgbClr val="494949"/>
                </a:solidFill>
                <a:effectLst/>
                <a:highlight>
                  <a:srgbClr val="FFFF00"/>
                </a:highlight>
                <a:latin typeface="Arial" panose="020B0604020202020204" pitchFamily="34" charset="0"/>
                <a:ea typeface="Alibaba PuHuiTi B"/>
              </a:rPr>
              <a:t>B+Tree</a:t>
            </a:r>
            <a:r>
              <a:rPr lang="zh-CN" altLang="en-US" sz="1600">
                <a:highlight>
                  <a:srgbClr val="FFFF00"/>
                </a:highlight>
                <a:latin typeface="Arial" panose="020B0604020202020204" pitchFamily="34" charset="0"/>
                <a:ea typeface="Alibaba PuHuiTi B"/>
              </a:rPr>
              <a:t>索引</a:t>
            </a:r>
          </a:p>
        </p:txBody>
      </p:sp>
      <p:sp>
        <p:nvSpPr>
          <p:cNvPr id="12" name="文本框 11">
            <a:extLst>
              <a:ext uri="{FF2B5EF4-FFF2-40B4-BE49-F238E27FC236}">
                <a16:creationId xmlns:a16="http://schemas.microsoft.com/office/drawing/2014/main" id="{29E93FCE-5370-449F-AEE6-903DB88335E9}"/>
              </a:ext>
            </a:extLst>
          </p:cNvPr>
          <p:cNvSpPr txBox="1"/>
          <p:nvPr/>
        </p:nvSpPr>
        <p:spPr>
          <a:xfrm>
            <a:off x="945329" y="232278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srgbClr val="FF0000"/>
                </a:solidFill>
                <a:latin typeface="-apple-system"/>
                <a:ea typeface="黑体"/>
              </a:rPr>
              <a:t>Hash</a:t>
            </a:r>
            <a:r>
              <a:rPr lang="zh-CN" altLang="en-US" sz="1600">
                <a:solidFill>
                  <a:srgbClr val="FF0000"/>
                </a:solidFill>
                <a:latin typeface="-apple-system"/>
                <a:ea typeface="黑体"/>
              </a:rPr>
              <a:t>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2432667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9" name="图片 8">
            <a:extLst>
              <a:ext uri="{FF2B5EF4-FFF2-40B4-BE49-F238E27FC236}">
                <a16:creationId xmlns:a16="http://schemas.microsoft.com/office/drawing/2014/main" id="{76630E11-724A-4AC9-A13C-4DB2C7ED0411}"/>
              </a:ext>
            </a:extLst>
          </p:cNvPr>
          <p:cNvPicPr>
            <a:picLocks noChangeAspect="1"/>
          </p:cNvPicPr>
          <p:nvPr/>
        </p:nvPicPr>
        <p:blipFill>
          <a:blip r:embed="rId2"/>
          <a:stretch>
            <a:fillRect/>
          </a:stretch>
        </p:blipFill>
        <p:spPr>
          <a:xfrm>
            <a:off x="905332" y="2353607"/>
            <a:ext cx="10206155" cy="3499777"/>
          </a:xfrm>
          <a:prstGeom prst="rect">
            <a:avLst/>
          </a:prstGeom>
        </p:spPr>
      </p:pic>
      <p:sp>
        <p:nvSpPr>
          <p:cNvPr id="7" name="文本框 6">
            <a:extLst>
              <a:ext uri="{FF2B5EF4-FFF2-40B4-BE49-F238E27FC236}">
                <a16:creationId xmlns:a16="http://schemas.microsoft.com/office/drawing/2014/main" id="{97547431-8E60-42AE-A4A5-A9BA7EE98FDC}"/>
              </a:ext>
            </a:extLst>
          </p:cNvPr>
          <p:cNvSpPr txBox="1"/>
          <p:nvPr/>
        </p:nvSpPr>
        <p:spPr>
          <a:xfrm>
            <a:off x="841974" y="175779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srgbClr val="FF0000"/>
                </a:solidFill>
                <a:latin typeface="-apple-system"/>
                <a:ea typeface="黑体"/>
              </a:rPr>
              <a:t>B+Tree</a:t>
            </a:r>
            <a:r>
              <a:rPr lang="zh-CN" altLang="en-US" sz="1600">
                <a:solidFill>
                  <a:srgbClr val="FF0000"/>
                </a:solidFill>
                <a:latin typeface="-apple-system"/>
                <a:ea typeface="黑体"/>
              </a:rPr>
              <a:t>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93679073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7" name="图片 6">
            <a:extLst>
              <a:ext uri="{FF2B5EF4-FFF2-40B4-BE49-F238E27FC236}">
                <a16:creationId xmlns:a16="http://schemas.microsoft.com/office/drawing/2014/main" id="{40030CCC-F7BF-4269-9064-08F705E2C8AB}"/>
              </a:ext>
            </a:extLst>
          </p:cNvPr>
          <p:cNvPicPr>
            <a:picLocks noChangeAspect="1"/>
          </p:cNvPicPr>
          <p:nvPr/>
        </p:nvPicPr>
        <p:blipFill>
          <a:blip r:embed="rId2"/>
          <a:stretch>
            <a:fillRect/>
          </a:stretch>
        </p:blipFill>
        <p:spPr>
          <a:xfrm>
            <a:off x="1537035" y="2418757"/>
            <a:ext cx="5547578" cy="2891359"/>
          </a:xfrm>
          <a:prstGeom prst="rect">
            <a:avLst/>
          </a:prstGeom>
        </p:spPr>
      </p:pic>
      <p:sp>
        <p:nvSpPr>
          <p:cNvPr id="8" name="文本框 7">
            <a:extLst>
              <a:ext uri="{FF2B5EF4-FFF2-40B4-BE49-F238E27FC236}">
                <a16:creationId xmlns:a16="http://schemas.microsoft.com/office/drawing/2014/main" id="{6F427EAB-C4E6-4A8B-8013-24B94725704D}"/>
              </a:ext>
            </a:extLst>
          </p:cNvPr>
          <p:cNvSpPr txBox="1"/>
          <p:nvPr/>
        </p:nvSpPr>
        <p:spPr>
          <a:xfrm>
            <a:off x="924339" y="1778016"/>
            <a:ext cx="8480066" cy="338554"/>
          </a:xfrm>
          <a:prstGeom prst="rect">
            <a:avLst/>
          </a:prstGeom>
          <a:noFill/>
        </p:spPr>
        <p:txBody>
          <a:bodyPr wrap="square">
            <a:spAutoFit/>
          </a:bodyPr>
          <a:lstStyle/>
          <a:p>
            <a:r>
              <a:rPr lang="zh-CN" altLang="en-US" sz="1600">
                <a:latin typeface="Alibaba PuHuiTi B"/>
              </a:rPr>
              <a:t>按照功能划分，索引划为以下分类</a:t>
            </a:r>
            <a:r>
              <a:rPr lang="en-US" altLang="zh-CN" sz="1600">
                <a:latin typeface="Alibaba PuHuiTi B"/>
              </a:rPr>
              <a:t>:</a:t>
            </a:r>
            <a:endParaRPr lang="zh-CN" altLang="en-US" sz="1600">
              <a:latin typeface="Alibaba PuHuiTi B"/>
            </a:endParaRPr>
          </a:p>
        </p:txBody>
      </p:sp>
    </p:spTree>
    <p:extLst>
      <p:ext uri="{BB962C8B-B14F-4D97-AF65-F5344CB8AC3E}">
        <p14:creationId xmlns:p14="http://schemas.microsoft.com/office/powerpoint/2010/main" val="358364666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8A6C0C94-5127-44DB-8370-03CC4C803A8D}"/>
              </a:ext>
            </a:extLst>
          </p:cNvPr>
          <p:cNvSpPr txBox="1"/>
          <p:nvPr/>
        </p:nvSpPr>
        <p:spPr>
          <a:xfrm>
            <a:off x="942931" y="2450995"/>
            <a:ext cx="8478570" cy="1200329"/>
          </a:xfrm>
          <a:prstGeom prst="rect">
            <a:avLst/>
          </a:prstGeom>
          <a:noFill/>
        </p:spPr>
        <p:txBody>
          <a:bodyPr wrap="square">
            <a:spAutoFit/>
          </a:bodyPr>
          <a:lstStyle/>
          <a:p>
            <a:pPr marL="285750" indent="-285750">
              <a:buFont typeface="Arial" panose="020B0604020202020204" pitchFamily="34" charset="0"/>
              <a:buChar char="•"/>
            </a:pPr>
            <a:r>
              <a:rPr lang="zh-CN" altLang="en-US">
                <a:highlight>
                  <a:srgbClr val="FFFF00"/>
                </a:highlight>
              </a:rPr>
              <a:t>单列索引</a:t>
            </a:r>
            <a:r>
              <a:rPr lang="zh-CN" altLang="en-US"/>
              <a:t>：一个索引只包含单个列，但一个表中可以有多个单列索引</a:t>
            </a:r>
            <a:r>
              <a:rPr lang="en-US" altLang="zh-CN"/>
              <a:t>;</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highlight>
                  <a:srgbClr val="FFFF00"/>
                </a:highlight>
              </a:rPr>
              <a:t>普通索引</a:t>
            </a:r>
            <a:r>
              <a:rPr lang="zh-CN" altLang="en-US"/>
              <a:t>：</a:t>
            </a:r>
            <a:r>
              <a:rPr lang="en-US" altLang="zh-CN"/>
              <a:t>MySQL</a:t>
            </a:r>
            <a:r>
              <a:rPr lang="zh-CN" altLang="en-US"/>
              <a:t>中基本索引类型，没有什么限制，允许在定义索引的列中插入重复值和空值，纯粹为了查询数据更快一点。</a:t>
            </a:r>
          </a:p>
        </p:txBody>
      </p:sp>
      <p:sp>
        <p:nvSpPr>
          <p:cNvPr id="11" name="文本框 10">
            <a:extLst>
              <a:ext uri="{FF2B5EF4-FFF2-40B4-BE49-F238E27FC236}">
                <a16:creationId xmlns:a16="http://schemas.microsoft.com/office/drawing/2014/main" id="{A1B909EF-FB70-442A-9DD6-6C32D77FA430}"/>
              </a:ext>
            </a:extLst>
          </p:cNvPr>
          <p:cNvSpPr txBox="1"/>
          <p:nvPr/>
        </p:nvSpPr>
        <p:spPr>
          <a:xfrm>
            <a:off x="1013651" y="182762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12" name="图片 11">
            <a:extLst>
              <a:ext uri="{FF2B5EF4-FFF2-40B4-BE49-F238E27FC236}">
                <a16:creationId xmlns:a16="http://schemas.microsoft.com/office/drawing/2014/main" id="{00E2B4B3-D587-4270-860B-AF9F14F5C921}"/>
              </a:ext>
            </a:extLst>
          </p:cNvPr>
          <p:cNvPicPr>
            <a:picLocks noChangeAspect="1"/>
          </p:cNvPicPr>
          <p:nvPr/>
        </p:nvPicPr>
        <p:blipFill>
          <a:blip r:embed="rId2"/>
          <a:stretch>
            <a:fillRect/>
          </a:stretch>
        </p:blipFill>
        <p:spPr>
          <a:xfrm>
            <a:off x="2101361" y="3936138"/>
            <a:ext cx="4420544" cy="2303957"/>
          </a:xfrm>
          <a:prstGeom prst="rect">
            <a:avLst/>
          </a:prstGeom>
        </p:spPr>
      </p:pic>
    </p:spTree>
    <p:extLst>
      <p:ext uri="{BB962C8B-B14F-4D97-AF65-F5344CB8AC3E}">
        <p14:creationId xmlns:p14="http://schemas.microsoft.com/office/powerpoint/2010/main" val="9491778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dirty="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94113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1158755" y="2454650"/>
            <a:ext cx="10173833" cy="4247317"/>
          </a:xfrm>
          <a:prstGeom prst="rect">
            <a:avLst/>
          </a:prstGeom>
          <a:solidFill>
            <a:srgbClr val="FFFFE4"/>
          </a:solidFill>
          <a:ln>
            <a:solidFill>
              <a:schemeClr val="tx1"/>
            </a:solidFill>
          </a:ln>
        </p:spPr>
        <p:txBody>
          <a:bodyPr wrap="square">
            <a:spAutoFit/>
          </a:bodyPr>
          <a:lstStyle/>
          <a:p>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mydb5</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mydb5</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endPar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endParaRPr>
          </a:p>
          <a:p>
            <a:r>
              <a:rPr kumimoji="0" lang="en-US"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创建表的时候直接指定</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sid</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b="1" kern="0" dirty="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card_id</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gender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varchar</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score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index_name</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008000"/>
                </a:solidFill>
                <a:effectLst/>
                <a:latin typeface="Courier New" panose="02070309020205020404" pitchFamily="49" charset="0"/>
              </a:rPr>
              <a:t>-- </a:t>
            </a:r>
            <a:r>
              <a:rPr lang="zh-CN" altLang="en-US" sz="1800" dirty="0">
                <a:solidFill>
                  <a:srgbClr val="008000"/>
                </a:solidFill>
                <a:effectLst/>
                <a:latin typeface="Courier New" panose="02070309020205020404" pitchFamily="49" charset="0"/>
              </a:rPr>
              <a:t>给</a:t>
            </a:r>
            <a:r>
              <a:rPr lang="en-US" altLang="zh-CN" sz="1800" dirty="0">
                <a:solidFill>
                  <a:srgbClr val="008000"/>
                </a:solidFill>
                <a:effectLst/>
                <a:latin typeface="Courier New" panose="02070309020205020404" pitchFamily="49" charset="0"/>
              </a:rPr>
              <a:t>name</a:t>
            </a:r>
            <a:r>
              <a:rPr lang="zh-CN" altLang="en-US" sz="1800" dirty="0">
                <a:solidFill>
                  <a:srgbClr val="008000"/>
                </a:solidFill>
                <a:effectLst/>
                <a:latin typeface="Courier New" panose="02070309020205020404" pitchFamily="49" charset="0"/>
              </a:rPr>
              <a:t>列创建索引</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433537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8858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2018167" y="2662483"/>
            <a:ext cx="10173833" cy="203132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直接创建</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008000"/>
                </a:solidFill>
                <a:latin typeface="Courier New" panose="02070309020205020404" pitchFamily="49" charset="0"/>
                <a:ea typeface="宋体" panose="02010600030101010101" pitchFamily="2" charset="-122"/>
                <a:cs typeface="Times New Roman" panose="02020603050405020304" pitchFamily="18" charset="0"/>
              </a:rPr>
              <a:t>-- create index </a:t>
            </a:r>
            <a:r>
              <a:rPr lang="en-US" altLang="zh-CN" kern="0" dirty="0" err="1">
                <a:solidFill>
                  <a:srgbClr val="008000"/>
                </a:solidFill>
                <a:latin typeface="Courier New" panose="02070309020205020404" pitchFamily="49" charset="0"/>
                <a:ea typeface="宋体" panose="02010600030101010101" pitchFamily="2" charset="-122"/>
                <a:cs typeface="Times New Roman" panose="02020603050405020304" pitchFamily="18" charset="0"/>
              </a:rPr>
              <a:t>indexname</a:t>
            </a:r>
            <a:r>
              <a:rPr lang="en-US" altLang="zh-CN" kern="0" dirty="0">
                <a:solidFill>
                  <a:srgbClr val="008000"/>
                </a:solidFill>
                <a:latin typeface="Courier New" panose="02070309020205020404" pitchFamily="49" charset="0"/>
                <a:ea typeface="宋体" panose="02010600030101010101" pitchFamily="2" charset="-122"/>
                <a:cs typeface="Times New Roman" panose="02020603050405020304" pitchFamily="18" charset="0"/>
              </a:rPr>
              <a:t> on </a:t>
            </a:r>
            <a:r>
              <a:rPr lang="en-US" altLang="zh-CN" kern="0" dirty="0" err="1">
                <a:solidFill>
                  <a:srgbClr val="008000"/>
                </a:solidFill>
                <a:latin typeface="Courier New" panose="02070309020205020404" pitchFamily="49" charset="0"/>
                <a:ea typeface="宋体" panose="02010600030101010101" pitchFamily="2" charset="-122"/>
                <a:cs typeface="Times New Roman" panose="02020603050405020304" pitchFamily="18" charset="0"/>
              </a:rPr>
              <a:t>tablename</a:t>
            </a:r>
            <a:r>
              <a:rPr lang="en-US" altLang="zh-CN" kern="0" dirty="0">
                <a:solidFill>
                  <a:srgbClr val="008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kern="0" dirty="0" err="1">
                <a:solidFill>
                  <a:srgbClr val="008000"/>
                </a:solidFill>
                <a:latin typeface="Courier New" panose="02070309020205020404" pitchFamily="49" charset="0"/>
                <a:ea typeface="宋体" panose="02010600030101010101" pitchFamily="2" charset="-122"/>
                <a:cs typeface="Times New Roman" panose="02020603050405020304" pitchFamily="18" charset="0"/>
              </a:rPr>
              <a:t>columnname</a:t>
            </a:r>
            <a:r>
              <a:rPr lang="en-US" altLang="zh-CN" kern="0" dirty="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kern="0" dirty="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rPr>
              <a:t>create</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index</a:t>
            </a:r>
            <a:r>
              <a:rPr lang="en-US" altLang="zh-CN" sz="1800" dirty="0">
                <a:solidFill>
                  <a:srgbClr val="000000"/>
                </a:solidFill>
                <a:effectLst/>
                <a:latin typeface="Courier New" panose="02070309020205020404" pitchFamily="49" charset="0"/>
              </a:rPr>
              <a:t> </a:t>
            </a:r>
            <a:r>
              <a:rPr lang="en-US" altLang="zh-CN" sz="1800" dirty="0" err="1">
                <a:solidFill>
                  <a:srgbClr val="000000"/>
                </a:solidFill>
                <a:effectLst/>
                <a:latin typeface="Courier New" panose="02070309020205020404" pitchFamily="49" charset="0"/>
              </a:rPr>
              <a:t>index_gender</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on</a:t>
            </a:r>
            <a:r>
              <a:rPr lang="en-US" altLang="zh-CN" sz="1800" dirty="0">
                <a:solidFill>
                  <a:srgbClr val="000000"/>
                </a:solidFill>
                <a:effectLst/>
                <a:latin typeface="Courier New" panose="02070309020205020404" pitchFamily="49" charset="0"/>
              </a:rPr>
              <a:t> student</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gender</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p>
          <a:p>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zh-CN"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修改表结构</a:t>
            </a:r>
            <a:r>
              <a:rPr kumimoji="0" lang="en-US"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添加索引</a:t>
            </a:r>
            <a:r>
              <a:rPr kumimoji="0" lang="en-US"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008000"/>
                </a:solidFill>
                <a:latin typeface="Courier New" panose="02070309020205020404" pitchFamily="49" charset="0"/>
                <a:ea typeface="宋体" panose="02010600030101010101" pitchFamily="2" charset="-122"/>
                <a:cs typeface="Times New Roman" panose="02020603050405020304" pitchFamily="18" charset="0"/>
              </a:rPr>
              <a:t>-- alter table </a:t>
            </a:r>
            <a:r>
              <a:rPr lang="en-US" altLang="zh-CN" kern="0" dirty="0" err="1">
                <a:solidFill>
                  <a:srgbClr val="008000"/>
                </a:solidFill>
                <a:latin typeface="Courier New" panose="02070309020205020404" pitchFamily="49" charset="0"/>
                <a:ea typeface="宋体" panose="02010600030101010101" pitchFamily="2" charset="-122"/>
                <a:cs typeface="Times New Roman" panose="02020603050405020304" pitchFamily="18" charset="0"/>
              </a:rPr>
              <a:t>tablename</a:t>
            </a:r>
            <a:r>
              <a:rPr lang="en-US" altLang="zh-CN" kern="0" dirty="0">
                <a:solidFill>
                  <a:srgbClr val="008000"/>
                </a:solidFill>
                <a:latin typeface="Courier New" panose="02070309020205020404" pitchFamily="49" charset="0"/>
                <a:ea typeface="宋体" panose="02010600030101010101" pitchFamily="2" charset="-122"/>
                <a:cs typeface="Times New Roman" panose="02020603050405020304" pitchFamily="18" charset="0"/>
              </a:rPr>
              <a:t> add index </a:t>
            </a:r>
            <a:r>
              <a:rPr lang="en-US" altLang="zh-CN" kern="0" dirty="0" err="1">
                <a:solidFill>
                  <a:srgbClr val="008000"/>
                </a:solidFill>
                <a:latin typeface="Courier New" panose="02070309020205020404" pitchFamily="49" charset="0"/>
                <a:ea typeface="宋体" panose="02010600030101010101" pitchFamily="2" charset="-122"/>
                <a:cs typeface="Times New Roman" panose="02020603050405020304" pitchFamily="18" charset="0"/>
              </a:rPr>
              <a:t>indexname</a:t>
            </a:r>
            <a:r>
              <a:rPr lang="en-US" altLang="zh-CN" kern="0" dirty="0">
                <a:solidFill>
                  <a:srgbClr val="008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kern="0" dirty="0" err="1">
                <a:solidFill>
                  <a:srgbClr val="008000"/>
                </a:solidFill>
                <a:latin typeface="Courier New" panose="02070309020205020404" pitchFamily="49" charset="0"/>
                <a:ea typeface="宋体" panose="02010600030101010101" pitchFamily="2" charset="-122"/>
                <a:cs typeface="Times New Roman" panose="02020603050405020304" pitchFamily="18" charset="0"/>
              </a:rPr>
              <a:t>columnname</a:t>
            </a:r>
            <a:r>
              <a:rPr lang="en-US" altLang="zh-CN" kern="0" dirty="0">
                <a:solidFill>
                  <a:srgbClr val="008000"/>
                </a:solidFill>
                <a:latin typeface="Courier New" panose="02070309020205020404" pitchFamily="49" charset="0"/>
                <a:ea typeface="宋体" panose="02010600030101010101" pitchFamily="2" charset="-122"/>
                <a:cs typeface="Times New Roman" panose="02020603050405020304" pitchFamily="18" charset="0"/>
              </a:rPr>
              <a:t>)</a:t>
            </a:r>
          </a:p>
          <a:p>
            <a:r>
              <a:rPr lang="en-US" altLang="zh-CN" sz="1800" b="1" dirty="0">
                <a:solidFill>
                  <a:srgbClr val="0000FF"/>
                </a:solidFill>
                <a:effectLst/>
                <a:latin typeface="Courier New" panose="02070309020205020404" pitchFamily="49" charset="0"/>
              </a:rPr>
              <a:t>alter</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table</a:t>
            </a:r>
            <a:r>
              <a:rPr lang="en-US" altLang="zh-CN" sz="1800" dirty="0">
                <a:solidFill>
                  <a:srgbClr val="000000"/>
                </a:solidFill>
                <a:effectLst/>
                <a:latin typeface="Courier New" panose="02070309020205020404" pitchFamily="49" charset="0"/>
              </a:rPr>
              <a:t> student </a:t>
            </a:r>
            <a:r>
              <a:rPr lang="en-US" altLang="zh-CN" sz="1800" b="1" dirty="0">
                <a:solidFill>
                  <a:srgbClr val="0000FF"/>
                </a:solidFill>
                <a:effectLst/>
                <a:latin typeface="Courier New" panose="02070309020205020404" pitchFamily="49" charset="0"/>
              </a:rPr>
              <a:t>add</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index</a:t>
            </a:r>
            <a:r>
              <a:rPr lang="en-US" altLang="zh-CN" sz="1800" dirty="0">
                <a:solidFill>
                  <a:srgbClr val="000000"/>
                </a:solidFill>
                <a:effectLst/>
                <a:latin typeface="Courier New" panose="02070309020205020404" pitchFamily="49" charset="0"/>
              </a:rPr>
              <a:t> </a:t>
            </a:r>
            <a:r>
              <a:rPr lang="en-US" altLang="zh-CN" sz="1800" dirty="0" err="1">
                <a:solidFill>
                  <a:srgbClr val="000000"/>
                </a:solidFill>
                <a:effectLst/>
                <a:latin typeface="Courier New" panose="02070309020205020404" pitchFamily="49" charset="0"/>
              </a:rPr>
              <a:t>index_age</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age</a:t>
            </a:r>
            <a:r>
              <a:rPr lang="en-US" altLang="zh-CN" sz="1800" b="1" dirty="0">
                <a:solidFill>
                  <a:srgbClr val="000080"/>
                </a:solidFill>
                <a:effectLst/>
                <a:latin typeface="Courier New" panose="02070309020205020404" pitchFamily="49" charset="0"/>
              </a:rPr>
              <a:t>);</a:t>
            </a:r>
            <a:endParaRPr lang="en-US" altLang="zh-CN" dirty="0">
              <a:effectLst/>
            </a:endParaRPr>
          </a:p>
        </p:txBody>
      </p:sp>
    </p:spTree>
    <p:extLst>
      <p:ext uri="{BB962C8B-B14F-4D97-AF65-F5344CB8AC3E}">
        <p14:creationId xmlns:p14="http://schemas.microsoft.com/office/powerpoint/2010/main" val="9105672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1009083" y="2178557"/>
            <a:ext cx="10642727"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-- 1</a:t>
            </a:r>
            <a:r>
              <a:rPr lang="zh-CN" altLang="en-US" sz="1800">
                <a:solidFill>
                  <a:srgbClr val="008000"/>
                </a:solidFill>
                <a:effectLst/>
                <a:latin typeface="Courier New" panose="02070309020205020404" pitchFamily="49" charset="0"/>
              </a:rPr>
              <a:t>、查看数据库所有索引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select * from mysql.`innodb_index_stats` a where a.`database_name` = '</a:t>
            </a:r>
            <a:r>
              <a:rPr lang="zh-CN" altLang="en-US" sz="1800">
                <a:solidFill>
                  <a:srgbClr val="008000"/>
                </a:solidFill>
                <a:effectLst/>
                <a:latin typeface="Courier New" panose="02070309020205020404" pitchFamily="49" charset="0"/>
              </a:rPr>
              <a:t>数据库名</a:t>
            </a:r>
            <a:r>
              <a:rPr lang="en-US" altLang="zh-CN" sz="1800">
                <a:solidFill>
                  <a:srgbClr val="008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mysql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`innodb_index_stats`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`database_name`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'mydb5'</a:t>
            </a:r>
            <a:r>
              <a:rPr lang="en-US" altLang="zh-CN" sz="1800" b="1">
                <a:solidFill>
                  <a:srgbClr val="000080"/>
                </a:solidFill>
                <a:effectLst/>
                <a:latin typeface="Courier New" panose="02070309020205020404" pitchFamily="49" charset="0"/>
              </a:rPr>
              <a:t>;</a:t>
            </a:r>
            <a:endParaRPr lang="en-US" altLang="zh-CN">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F5960CEF-E948-40A1-A3F5-4736A34379CA}"/>
              </a:ext>
            </a:extLst>
          </p:cNvPr>
          <p:cNvPicPr>
            <a:picLocks noChangeAspect="1"/>
          </p:cNvPicPr>
          <p:nvPr/>
        </p:nvPicPr>
        <p:blipFill>
          <a:blip r:embed="rId2"/>
          <a:stretch>
            <a:fillRect/>
          </a:stretch>
        </p:blipFill>
        <p:spPr>
          <a:xfrm>
            <a:off x="1087529" y="3812420"/>
            <a:ext cx="9166961" cy="1645760"/>
          </a:xfrm>
          <a:prstGeom prst="rect">
            <a:avLst/>
          </a:prstGeom>
        </p:spPr>
      </p:pic>
    </p:spTree>
    <p:extLst>
      <p:ext uri="{BB962C8B-B14F-4D97-AF65-F5344CB8AC3E}">
        <p14:creationId xmlns:p14="http://schemas.microsoft.com/office/powerpoint/2010/main" val="859294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SQL</a:t>
            </a:r>
            <a:r>
              <a:rPr kumimoji="1" lang="zh-CN" altLang="en-US"/>
              <a:t>和数据库管理系统的关系</a:t>
            </a:r>
            <a:endParaRPr kumimoji="1" lang="zh-CN" altLang="en-US" dirty="0"/>
          </a:p>
        </p:txBody>
      </p:sp>
      <p:sp>
        <p:nvSpPr>
          <p:cNvPr id="5"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1" y="1198676"/>
            <a:ext cx="10749598" cy="4219575"/>
          </a:xfrm>
        </p:spPr>
        <p:txBody>
          <a:bodyPr/>
          <a:lstStyle/>
          <a:p>
            <a:pPr marL="0" indent="0">
              <a:buNone/>
            </a:pPr>
            <a:endParaRPr lang="en-US" altLang="zh-CN"/>
          </a:p>
          <a:p>
            <a:pPr algn="l"/>
            <a:r>
              <a:rPr lang="en-US" altLang="zh-CN" b="0" i="0">
                <a:solidFill>
                  <a:srgbClr val="4D4D4D"/>
                </a:solidFill>
                <a:effectLst/>
                <a:latin typeface="-apple-system"/>
              </a:rPr>
              <a:t>SQL</a:t>
            </a:r>
            <a:r>
              <a:rPr lang="zh-CN" altLang="en-US" b="0" i="0">
                <a:solidFill>
                  <a:srgbClr val="4D4D4D"/>
                </a:solidFill>
                <a:effectLst/>
                <a:latin typeface="-apple-system"/>
              </a:rPr>
              <a:t>是一种用于操作数据库的语言，</a:t>
            </a:r>
            <a:r>
              <a:rPr lang="en-US" altLang="zh-CN" b="0" i="0">
                <a:solidFill>
                  <a:srgbClr val="4D4D4D"/>
                </a:solidFill>
                <a:effectLst/>
                <a:latin typeface="-apple-system"/>
              </a:rPr>
              <a:t>SQL</a:t>
            </a:r>
            <a:r>
              <a:rPr lang="zh-CN" altLang="en-US">
                <a:solidFill>
                  <a:srgbClr val="4D4D4D"/>
                </a:solidFill>
                <a:latin typeface="-apple-system"/>
              </a:rPr>
              <a:t>适用于</a:t>
            </a:r>
            <a:r>
              <a:rPr lang="zh-CN" altLang="en-US" b="0" i="0">
                <a:solidFill>
                  <a:srgbClr val="4D4D4D"/>
                </a:solidFill>
                <a:effectLst/>
                <a:latin typeface="-apple-system"/>
              </a:rPr>
              <a:t>所有关系型数据库。</a:t>
            </a:r>
            <a:endParaRPr lang="en-US" altLang="zh-CN" b="0" i="0">
              <a:solidFill>
                <a:srgbClr val="4D4D4D"/>
              </a:solidFill>
              <a:effectLst/>
              <a:latin typeface="-apple-system"/>
            </a:endParaRPr>
          </a:p>
          <a:p>
            <a:pPr algn="l"/>
            <a:r>
              <a:rPr lang="en-US" altLang="zh-CN">
                <a:solidFill>
                  <a:srgbClr val="4D4D4D"/>
                </a:solidFill>
                <a:latin typeface="-apple-system"/>
              </a:rPr>
              <a:t>MySQL</a:t>
            </a:r>
            <a:r>
              <a:rPr lang="zh-CN" altLang="en-US">
                <a:solidFill>
                  <a:srgbClr val="4D4D4D"/>
                </a:solidFill>
                <a:latin typeface="-apple-system"/>
              </a:rPr>
              <a:t>、</a:t>
            </a:r>
            <a:r>
              <a:rPr lang="en-US" altLang="zh-CN">
                <a:solidFill>
                  <a:srgbClr val="4D4D4D"/>
                </a:solidFill>
                <a:latin typeface="-apple-system"/>
              </a:rPr>
              <a:t>Oracle</a:t>
            </a:r>
            <a:r>
              <a:rPr lang="zh-CN" altLang="en-US">
                <a:solidFill>
                  <a:srgbClr val="4D4D4D"/>
                </a:solidFill>
                <a:latin typeface="-apple-system"/>
              </a:rPr>
              <a:t>、</a:t>
            </a:r>
            <a:r>
              <a:rPr lang="en-US" altLang="zh-CN">
                <a:solidFill>
                  <a:srgbClr val="4D4D4D"/>
                </a:solidFill>
                <a:latin typeface="-apple-system"/>
              </a:rPr>
              <a:t>SQLServer</a:t>
            </a:r>
            <a:r>
              <a:rPr lang="zh-CN" altLang="en-US">
                <a:solidFill>
                  <a:srgbClr val="4D4D4D"/>
                </a:solidFill>
                <a:latin typeface="-apple-system"/>
              </a:rPr>
              <a:t>是一个数据库软件，这些数据库软件支持标准</a:t>
            </a:r>
            <a:r>
              <a:rPr lang="en-US" altLang="zh-CN">
                <a:solidFill>
                  <a:srgbClr val="4D4D4D"/>
                </a:solidFill>
                <a:latin typeface="-apple-system"/>
              </a:rPr>
              <a:t>SQL</a:t>
            </a:r>
            <a:r>
              <a:rPr lang="zh-CN" altLang="en-US">
                <a:solidFill>
                  <a:srgbClr val="4D4D4D"/>
                </a:solidFill>
                <a:latin typeface="-apple-system"/>
              </a:rPr>
              <a:t>，也就是通过</a:t>
            </a:r>
            <a:r>
              <a:rPr lang="en-US" altLang="zh-CN">
                <a:solidFill>
                  <a:srgbClr val="4D4D4D"/>
                </a:solidFill>
                <a:latin typeface="-apple-system"/>
              </a:rPr>
              <a:t>SQL</a:t>
            </a:r>
            <a:r>
              <a:rPr lang="zh-CN" altLang="en-US">
                <a:solidFill>
                  <a:srgbClr val="4D4D4D"/>
                </a:solidFill>
                <a:latin typeface="-apple-system"/>
              </a:rPr>
              <a:t>可以使用这些软件，不过每一个数据库系统会在标准</a:t>
            </a:r>
            <a:r>
              <a:rPr lang="en-US" altLang="zh-CN">
                <a:solidFill>
                  <a:srgbClr val="4D4D4D"/>
                </a:solidFill>
                <a:latin typeface="-apple-system"/>
              </a:rPr>
              <a:t>SQL</a:t>
            </a:r>
            <a:r>
              <a:rPr lang="zh-CN" altLang="en-US">
                <a:solidFill>
                  <a:srgbClr val="4D4D4D"/>
                </a:solidFill>
                <a:latin typeface="-apple-system"/>
              </a:rPr>
              <a:t>的基础上扩展自己的</a:t>
            </a:r>
            <a:r>
              <a:rPr lang="en-US" altLang="zh-CN">
                <a:solidFill>
                  <a:srgbClr val="4D4D4D"/>
                </a:solidFill>
                <a:latin typeface="-apple-system"/>
              </a:rPr>
              <a:t>SQL</a:t>
            </a:r>
            <a:r>
              <a:rPr lang="zh-CN" altLang="en-US">
                <a:solidFill>
                  <a:srgbClr val="4D4D4D"/>
                </a:solidFill>
                <a:latin typeface="-apple-system"/>
              </a:rPr>
              <a:t>语法。</a:t>
            </a:r>
            <a:endParaRPr lang="zh-CN" altLang="en-US" b="0" i="0">
              <a:solidFill>
                <a:srgbClr val="4D4D4D"/>
              </a:solidFill>
              <a:effectLst/>
              <a:latin typeface="-apple-system"/>
            </a:endParaRPr>
          </a:p>
          <a:p>
            <a:pPr algn="l"/>
            <a:r>
              <a:rPr lang="zh-CN" altLang="en-US">
                <a:solidFill>
                  <a:srgbClr val="4D4D4D"/>
                </a:solidFill>
                <a:latin typeface="-apple-system"/>
              </a:rPr>
              <a:t>大部分的</a:t>
            </a:r>
            <a:r>
              <a:rPr lang="en-US" altLang="zh-CN">
                <a:solidFill>
                  <a:srgbClr val="4D4D4D"/>
                </a:solidFill>
                <a:latin typeface="-apple-system"/>
              </a:rPr>
              <a:t>NoSQL</a:t>
            </a:r>
            <a:r>
              <a:rPr lang="zh-CN" altLang="en-US">
                <a:solidFill>
                  <a:srgbClr val="4D4D4D"/>
                </a:solidFill>
                <a:latin typeface="-apple-system"/>
              </a:rPr>
              <a:t>数据库有自己的操作语言，对</a:t>
            </a:r>
            <a:r>
              <a:rPr lang="en-US" altLang="zh-CN">
                <a:solidFill>
                  <a:srgbClr val="4D4D4D"/>
                </a:solidFill>
                <a:latin typeface="-apple-system"/>
              </a:rPr>
              <a:t>SQL</a:t>
            </a:r>
            <a:r>
              <a:rPr lang="zh-CN" altLang="en-US">
                <a:solidFill>
                  <a:srgbClr val="4D4D4D"/>
                </a:solidFill>
                <a:latin typeface="-apple-system"/>
              </a:rPr>
              <a:t>支持的并不好。</a:t>
            </a:r>
            <a:endParaRPr lang="zh-CN" altLang="en-US" dirty="0"/>
          </a:p>
        </p:txBody>
      </p:sp>
    </p:spTree>
    <p:extLst>
      <p:ext uri="{BB962C8B-B14F-4D97-AF65-F5344CB8AC3E}">
        <p14:creationId xmlns:p14="http://schemas.microsoft.com/office/powerpoint/2010/main" val="4918869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1009083" y="2178557"/>
            <a:ext cx="10642727" cy="1754326"/>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-- 2</a:t>
            </a:r>
            <a:r>
              <a:rPr lang="zh-CN" altLang="en-US" sz="1800">
                <a:solidFill>
                  <a:srgbClr val="008000"/>
                </a:solidFill>
                <a:effectLst/>
                <a:latin typeface="Courier New" panose="02070309020205020404" pitchFamily="49" charset="0"/>
              </a:rPr>
              <a:t>、查看表中所有索引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select * from mysql.`innodb_index_stats` a where a.`database_name` = '</a:t>
            </a:r>
            <a:r>
              <a:rPr lang="zh-CN" altLang="en-US" sz="1800">
                <a:solidFill>
                  <a:srgbClr val="008000"/>
                </a:solidFill>
                <a:effectLst/>
                <a:latin typeface="Courier New" panose="02070309020205020404" pitchFamily="49" charset="0"/>
              </a:rPr>
              <a:t>数据库名</a:t>
            </a:r>
            <a:r>
              <a:rPr lang="en-US" altLang="zh-CN" sz="1800">
                <a:solidFill>
                  <a:srgbClr val="008000"/>
                </a:solidFill>
                <a:effectLst/>
                <a:latin typeface="Courier New" panose="02070309020205020404" pitchFamily="49" charset="0"/>
              </a:rPr>
              <a:t>' and a.table_name like '%</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mysql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`innodb_index_stats`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`database_name`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'mydb5'</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table_name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'%student%'</a:t>
            </a:r>
            <a:r>
              <a:rPr lang="en-US" altLang="zh-CN" sz="1800" b="1">
                <a:solidFill>
                  <a:srgbClr val="000080"/>
                </a:solidFill>
                <a:effectLst/>
                <a:latin typeface="Courier New" panose="02070309020205020404" pitchFamily="49" charset="0"/>
              </a:rPr>
              <a:t>;</a:t>
            </a:r>
            <a:endParaRPr lang="en-US" altLang="zh-CN">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D87E65F6-9A3F-4C19-8375-A0757CD3A0D2}"/>
              </a:ext>
            </a:extLst>
          </p:cNvPr>
          <p:cNvPicPr>
            <a:picLocks noChangeAspect="1"/>
          </p:cNvPicPr>
          <p:nvPr/>
        </p:nvPicPr>
        <p:blipFill>
          <a:blip r:embed="rId2"/>
          <a:stretch>
            <a:fillRect/>
          </a:stretch>
        </p:blipFill>
        <p:spPr>
          <a:xfrm>
            <a:off x="1101917" y="4130847"/>
            <a:ext cx="10621908" cy="1765018"/>
          </a:xfrm>
          <a:prstGeom prst="rect">
            <a:avLst/>
          </a:prstGeom>
        </p:spPr>
      </p:pic>
    </p:spTree>
    <p:extLst>
      <p:ext uri="{BB962C8B-B14F-4D97-AF65-F5344CB8AC3E}">
        <p14:creationId xmlns:p14="http://schemas.microsoft.com/office/powerpoint/2010/main" val="87552013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2FB1AD64-5574-488F-A3DC-58D4567D3AE1}"/>
              </a:ext>
            </a:extLst>
          </p:cNvPr>
          <p:cNvSpPr txBox="1"/>
          <p:nvPr/>
        </p:nvSpPr>
        <p:spPr>
          <a:xfrm>
            <a:off x="1090564" y="2279333"/>
            <a:ext cx="10173833"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-- 3</a:t>
            </a:r>
            <a:r>
              <a:rPr lang="zh-CN" altLang="en-US" sz="1800">
                <a:solidFill>
                  <a:srgbClr val="008000"/>
                </a:solidFill>
                <a:effectLst/>
                <a:latin typeface="Courier New" panose="02070309020205020404" pitchFamily="49" charset="0"/>
              </a:rPr>
              <a:t>、查看表中所有索引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show index from table_name; </a:t>
            </a:r>
          </a:p>
          <a:p>
            <a:r>
              <a:rPr lang="en-US" altLang="zh-CN" sz="1800">
                <a:solidFill>
                  <a:srgbClr val="000000"/>
                </a:solidFill>
                <a:effectLst/>
                <a:latin typeface="Courier New" panose="02070309020205020404" pitchFamily="49" charset="0"/>
              </a:rPr>
              <a:t>show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student</a:t>
            </a:r>
            <a:r>
              <a:rPr lang="en-US" altLang="zh-CN" sz="1800" b="1">
                <a:solidFill>
                  <a:srgbClr val="000080"/>
                </a:solidFill>
                <a:effectLst/>
                <a:latin typeface="Courier New" panose="02070309020205020404" pitchFamily="49" charset="0"/>
              </a:rPr>
              <a:t>;</a:t>
            </a:r>
            <a:endParaRPr lang="en-US" altLang="zh-CN">
              <a:effectLst/>
            </a:endParaRPr>
          </a:p>
        </p:txBody>
      </p:sp>
      <p:pic>
        <p:nvPicPr>
          <p:cNvPr id="3" name="图片 2">
            <a:extLst>
              <a:ext uri="{FF2B5EF4-FFF2-40B4-BE49-F238E27FC236}">
                <a16:creationId xmlns:a16="http://schemas.microsoft.com/office/drawing/2014/main" id="{2A5F72D1-23AA-46B8-BEE4-CF83F8D75EAD}"/>
              </a:ext>
            </a:extLst>
          </p:cNvPr>
          <p:cNvPicPr>
            <a:picLocks noChangeAspect="1"/>
          </p:cNvPicPr>
          <p:nvPr/>
        </p:nvPicPr>
        <p:blipFill>
          <a:blip r:embed="rId2"/>
          <a:stretch>
            <a:fillRect/>
          </a:stretch>
        </p:blipFill>
        <p:spPr>
          <a:xfrm>
            <a:off x="949486" y="3655338"/>
            <a:ext cx="10708173" cy="567696"/>
          </a:xfrm>
          <a:prstGeom prst="rect">
            <a:avLst/>
          </a:prstGeom>
        </p:spPr>
      </p:pic>
    </p:spTree>
    <p:extLst>
      <p:ext uri="{BB962C8B-B14F-4D97-AF65-F5344CB8AC3E}">
        <p14:creationId xmlns:p14="http://schemas.microsoft.com/office/powerpoint/2010/main" val="33400697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删除</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2FB1AD64-5574-488F-A3DC-58D4567D3AE1}"/>
              </a:ext>
            </a:extLst>
          </p:cNvPr>
          <p:cNvSpPr txBox="1"/>
          <p:nvPr/>
        </p:nvSpPr>
        <p:spPr>
          <a:xfrm>
            <a:off x="1090564" y="2279333"/>
            <a:ext cx="10173833" cy="1200329"/>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索引名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索引名 </a:t>
            </a:r>
            <a:endParaRPr lang="zh-CN" altLang="en-US">
              <a:effectLst/>
            </a:endParaRPr>
          </a:p>
          <a:p>
            <a:endParaRPr lang="en-US" altLang="zh-CN">
              <a:effectLst/>
            </a:endParaRPr>
          </a:p>
        </p:txBody>
      </p:sp>
      <p:sp>
        <p:nvSpPr>
          <p:cNvPr id="9" name="文本框 8">
            <a:extLst>
              <a:ext uri="{FF2B5EF4-FFF2-40B4-BE49-F238E27FC236}">
                <a16:creationId xmlns:a16="http://schemas.microsoft.com/office/drawing/2014/main" id="{39C6381A-31BE-43A0-9AF0-F7CDABF67EC2}"/>
              </a:ext>
            </a:extLst>
          </p:cNvPr>
          <p:cNvSpPr txBox="1"/>
          <p:nvPr/>
        </p:nvSpPr>
        <p:spPr>
          <a:xfrm>
            <a:off x="867425" y="388858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19CF7797-8B61-4A2F-A72D-2BF584B54779}"/>
              </a:ext>
            </a:extLst>
          </p:cNvPr>
          <p:cNvSpPr txBox="1"/>
          <p:nvPr/>
        </p:nvSpPr>
        <p:spPr>
          <a:xfrm>
            <a:off x="1090564" y="4420850"/>
            <a:ext cx="10173832"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index_gender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student </a:t>
            </a: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index_name</a:t>
            </a:r>
            <a:endParaRPr lang="en-US" altLang="zh-CN">
              <a:effectLst/>
            </a:endParaRPr>
          </a:p>
        </p:txBody>
      </p:sp>
    </p:spTree>
    <p:extLst>
      <p:ext uri="{BB962C8B-B14F-4D97-AF65-F5344CB8AC3E}">
        <p14:creationId xmlns:p14="http://schemas.microsoft.com/office/powerpoint/2010/main" val="193275046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highlight>
                  <a:srgbClr val="FFFF00"/>
                </a:highlight>
                <a:latin typeface="PingFang SC"/>
                <a:ea typeface="阿里巴巴普惠体" panose="00020600040101010101" pitchFamily="18" charset="-122"/>
              </a:rPr>
              <a:t>唯一</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8A6C0C94-5127-44DB-8370-03CC4C803A8D}"/>
              </a:ext>
            </a:extLst>
          </p:cNvPr>
          <p:cNvSpPr txBox="1"/>
          <p:nvPr/>
        </p:nvSpPr>
        <p:spPr>
          <a:xfrm>
            <a:off x="1013651" y="2444897"/>
            <a:ext cx="9396441"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prstClr val="black"/>
                </a:solidFill>
                <a:latin typeface="Alibaba PuHuiTi B"/>
                <a:ea typeface="黑体"/>
              </a:rPr>
              <a:t>唯一索引</a:t>
            </a:r>
            <a:r>
              <a:rPr kumimoji="0" lang="zh-CN" altLang="en-US" sz="1600" b="0" i="0" u="none" strike="noStrike" kern="1200" cap="none" spc="0" normalizeH="0" baseline="0" noProof="0">
                <a:ln>
                  <a:noFill/>
                </a:ln>
                <a:solidFill>
                  <a:prstClr val="black"/>
                </a:solidFill>
                <a:effectLst/>
                <a:uLnTx/>
                <a:uFillTx/>
                <a:latin typeface="Alibaba PuHuiTi B"/>
                <a:ea typeface="黑体"/>
              </a:rPr>
              <a:t>与前面的普通索引类似，不同的就是：索引列的值必须唯一，但允许有空值。如果是组合索引，则列值的组合必须唯一。它有以下几种创建方式：</a:t>
            </a:r>
          </a:p>
        </p:txBody>
      </p:sp>
      <p:sp>
        <p:nvSpPr>
          <p:cNvPr id="11" name="文本框 10">
            <a:extLst>
              <a:ext uri="{FF2B5EF4-FFF2-40B4-BE49-F238E27FC236}">
                <a16:creationId xmlns:a16="http://schemas.microsoft.com/office/drawing/2014/main" id="{A1B909EF-FB70-442A-9DD6-6C32D77FA430}"/>
              </a:ext>
            </a:extLst>
          </p:cNvPr>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7" name="图片 6">
            <a:extLst>
              <a:ext uri="{FF2B5EF4-FFF2-40B4-BE49-F238E27FC236}">
                <a16:creationId xmlns:a16="http://schemas.microsoft.com/office/drawing/2014/main" id="{5AB4DF37-D676-4C9E-BF12-E2CBC88EF47E}"/>
              </a:ext>
            </a:extLst>
          </p:cNvPr>
          <p:cNvPicPr>
            <a:picLocks noChangeAspect="1"/>
          </p:cNvPicPr>
          <p:nvPr/>
        </p:nvPicPr>
        <p:blipFill>
          <a:blip r:embed="rId2"/>
          <a:stretch>
            <a:fillRect/>
          </a:stretch>
        </p:blipFill>
        <p:spPr>
          <a:xfrm>
            <a:off x="1827181" y="3269738"/>
            <a:ext cx="5547578" cy="2891359"/>
          </a:xfrm>
          <a:prstGeom prst="rect">
            <a:avLst/>
          </a:prstGeom>
        </p:spPr>
      </p:pic>
    </p:spTree>
    <p:extLst>
      <p:ext uri="{BB962C8B-B14F-4D97-AF65-F5344CB8AC3E}">
        <p14:creationId xmlns:p14="http://schemas.microsoft.com/office/powerpoint/2010/main" val="25631690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唯一索引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3272D423-7932-450A-A073-9EC0A38A8893}"/>
              </a:ext>
            </a:extLst>
          </p:cNvPr>
          <p:cNvSpPr txBox="1"/>
          <p:nvPr/>
        </p:nvSpPr>
        <p:spPr>
          <a:xfrm>
            <a:off x="867425" y="169700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创建索引</a:t>
            </a:r>
          </a:p>
        </p:txBody>
      </p:sp>
      <p:sp>
        <p:nvSpPr>
          <p:cNvPr id="14" name="文本框 13">
            <a:extLst>
              <a:ext uri="{FF2B5EF4-FFF2-40B4-BE49-F238E27FC236}">
                <a16:creationId xmlns:a16="http://schemas.microsoft.com/office/drawing/2014/main" id="{E178836C-B43D-4734-BC94-945962B6D1B9}"/>
              </a:ext>
            </a:extLst>
          </p:cNvPr>
          <p:cNvSpPr txBox="1"/>
          <p:nvPr/>
        </p:nvSpPr>
        <p:spPr>
          <a:xfrm>
            <a:off x="1013650" y="2035554"/>
            <a:ext cx="8478570" cy="418576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创建表的时候直接指定</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student2</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sid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sz="1400"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card_id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gender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score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index_card_id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card_id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a:solidFill>
                  <a:srgbClr val="008000"/>
                </a:solidFill>
                <a:effectLst/>
                <a:latin typeface="Courier New" panose="02070309020205020404" pitchFamily="49" charset="0"/>
              </a:rPr>
              <a:t>-- </a:t>
            </a:r>
            <a:r>
              <a:rPr lang="zh-CN" altLang="en-US" sz="1400">
                <a:solidFill>
                  <a:srgbClr val="008000"/>
                </a:solidFill>
                <a:effectLst/>
                <a:latin typeface="Courier New" panose="02070309020205020404" pitchFamily="49" charset="0"/>
              </a:rPr>
              <a:t>给</a:t>
            </a:r>
            <a:r>
              <a:rPr lang="en-US" altLang="zh-CN" sz="1400">
                <a:solidFill>
                  <a:srgbClr val="008000"/>
                </a:solidFill>
                <a:effectLst/>
                <a:latin typeface="Courier New" panose="02070309020205020404" pitchFamily="49" charset="0"/>
              </a:rPr>
              <a:t>card_id</a:t>
            </a:r>
            <a:r>
              <a:rPr lang="zh-CN" altLang="en-US" sz="1400">
                <a:solidFill>
                  <a:srgbClr val="008000"/>
                </a:solidFill>
                <a:effectLst/>
                <a:latin typeface="Courier New" panose="02070309020205020404" pitchFamily="49" charset="0"/>
              </a:rPr>
              <a:t>列创建索引</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直接创建</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 unique index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索引名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on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unique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index_card_id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card_id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修改表结构</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添加索引</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alter table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add unique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索引名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student2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unique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2777236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唯一索引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3272D423-7932-450A-A073-9EC0A38A8893}"/>
              </a:ext>
            </a:extLst>
          </p:cNvPr>
          <p:cNvSpPr txBox="1"/>
          <p:nvPr/>
        </p:nvSpPr>
        <p:spPr>
          <a:xfrm>
            <a:off x="867425" y="203319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删除索引</a:t>
            </a:r>
          </a:p>
        </p:txBody>
      </p:sp>
      <p:sp>
        <p:nvSpPr>
          <p:cNvPr id="14" name="文本框 13">
            <a:extLst>
              <a:ext uri="{FF2B5EF4-FFF2-40B4-BE49-F238E27FC236}">
                <a16:creationId xmlns:a16="http://schemas.microsoft.com/office/drawing/2014/main" id="{E178836C-B43D-4734-BC94-945962B6D1B9}"/>
              </a:ext>
            </a:extLst>
          </p:cNvPr>
          <p:cNvSpPr txBox="1"/>
          <p:nvPr/>
        </p:nvSpPr>
        <p:spPr>
          <a:xfrm>
            <a:off x="867425" y="2707944"/>
            <a:ext cx="8478570"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index_card_id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student2 </a:t>
            </a: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student2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index_</a:t>
            </a:r>
            <a:r>
              <a:rPr lang="en-US" altLang="zh-CN" sz="18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endParaRPr lang="en-US" altLang="zh-CN" sz="1400">
              <a:effectLst/>
            </a:endParaRPr>
          </a:p>
        </p:txBody>
      </p:sp>
    </p:spTree>
    <p:extLst>
      <p:ext uri="{BB962C8B-B14F-4D97-AF65-F5344CB8AC3E}">
        <p14:creationId xmlns:p14="http://schemas.microsoft.com/office/powerpoint/2010/main" val="2788299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主键索引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D40DFE35-4696-4B2E-9645-640348F809B8}"/>
              </a:ext>
            </a:extLst>
          </p:cNvPr>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A65968D-5F86-4787-BF61-01C5E5C3CDB3}"/>
              </a:ext>
            </a:extLst>
          </p:cNvPr>
          <p:cNvSpPr txBox="1"/>
          <p:nvPr/>
        </p:nvSpPr>
        <p:spPr>
          <a:xfrm>
            <a:off x="1224481" y="2367953"/>
            <a:ext cx="8478570" cy="584775"/>
          </a:xfrm>
          <a:prstGeom prst="rect">
            <a:avLst/>
          </a:prstGeom>
          <a:noFill/>
        </p:spPr>
        <p:txBody>
          <a:bodyPr wrap="square">
            <a:spAutoFit/>
          </a:bodyPr>
          <a:lstStyle/>
          <a:p>
            <a:r>
              <a:rPr lang="zh-CN" altLang="en-US" sz="1600" b="0" i="0">
                <a:solidFill>
                  <a:srgbClr val="000000"/>
                </a:solidFill>
                <a:effectLst/>
                <a:latin typeface="PingFang SC"/>
              </a:rPr>
              <a:t>每张表一般都会有自己的主键，当我们在创建表时，</a:t>
            </a:r>
            <a:r>
              <a:rPr lang="en-US" altLang="zh-CN" sz="1600">
                <a:solidFill>
                  <a:srgbClr val="000000"/>
                </a:solidFill>
                <a:latin typeface="PingFang SC"/>
              </a:rPr>
              <a:t>MySQL</a:t>
            </a:r>
            <a:r>
              <a:rPr lang="zh-CN" altLang="en-US" sz="1600">
                <a:solidFill>
                  <a:srgbClr val="000000"/>
                </a:solidFill>
                <a:latin typeface="PingFang SC"/>
              </a:rPr>
              <a:t>会自动</a:t>
            </a:r>
            <a:r>
              <a:rPr lang="zh-CN" altLang="en-US" sz="1600" b="0" i="0">
                <a:solidFill>
                  <a:srgbClr val="000000"/>
                </a:solidFill>
                <a:effectLst/>
                <a:latin typeface="PingFang SC"/>
              </a:rPr>
              <a:t>在主键列上建立一个索引，这就是主键索引。主键是具有唯一性并且不允许为</a:t>
            </a:r>
            <a:r>
              <a:rPr lang="en-US" altLang="zh-CN" sz="1600" b="0" i="0">
                <a:solidFill>
                  <a:srgbClr val="000000"/>
                </a:solidFill>
                <a:effectLst/>
                <a:latin typeface="PingFang SC"/>
              </a:rPr>
              <a:t>NULL</a:t>
            </a:r>
            <a:r>
              <a:rPr lang="zh-CN" altLang="en-US" sz="1600" b="0" i="0">
                <a:solidFill>
                  <a:srgbClr val="000000"/>
                </a:solidFill>
                <a:effectLst/>
                <a:latin typeface="PingFang SC"/>
              </a:rPr>
              <a:t>，所以他是一种特殊的唯一索引。</a:t>
            </a:r>
            <a:endParaRPr lang="zh-CN" altLang="en-US" sz="1600"/>
          </a:p>
        </p:txBody>
      </p:sp>
      <p:pic>
        <p:nvPicPr>
          <p:cNvPr id="8" name="图片 7">
            <a:extLst>
              <a:ext uri="{FF2B5EF4-FFF2-40B4-BE49-F238E27FC236}">
                <a16:creationId xmlns:a16="http://schemas.microsoft.com/office/drawing/2014/main" id="{B33D0F65-0701-4B62-B123-7EFA778F9528}"/>
              </a:ext>
            </a:extLst>
          </p:cNvPr>
          <p:cNvPicPr>
            <a:picLocks noChangeAspect="1"/>
          </p:cNvPicPr>
          <p:nvPr/>
        </p:nvPicPr>
        <p:blipFill>
          <a:blip r:embed="rId2"/>
          <a:stretch>
            <a:fillRect/>
          </a:stretch>
        </p:blipFill>
        <p:spPr>
          <a:xfrm>
            <a:off x="1818388" y="3115850"/>
            <a:ext cx="5547578" cy="2891359"/>
          </a:xfrm>
          <a:prstGeom prst="rect">
            <a:avLst/>
          </a:prstGeom>
        </p:spPr>
      </p:pic>
    </p:spTree>
    <p:extLst>
      <p:ext uri="{BB962C8B-B14F-4D97-AF65-F5344CB8AC3E}">
        <p14:creationId xmlns:p14="http://schemas.microsoft.com/office/powerpoint/2010/main" val="318664153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D40DFE35-4696-4B2E-9645-640348F809B8}"/>
              </a:ext>
            </a:extLst>
          </p:cNvPr>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A65968D-5F86-4787-BF61-01C5E5C3CDB3}"/>
              </a:ext>
            </a:extLst>
          </p:cNvPr>
          <p:cNvSpPr txBox="1"/>
          <p:nvPr/>
        </p:nvSpPr>
        <p:spPr>
          <a:xfrm>
            <a:off x="1242065" y="2196536"/>
            <a:ext cx="9985711" cy="830997"/>
          </a:xfrm>
          <a:prstGeom prst="rect">
            <a:avLst/>
          </a:prstGeom>
          <a:noFill/>
        </p:spPr>
        <p:txBody>
          <a:bodyPr wrap="square">
            <a:spAutoFit/>
          </a:bodyPr>
          <a:lstStyle/>
          <a:p>
            <a:pPr marL="285750" indent="-285750" algn="l">
              <a:buFont typeface="Arial" panose="020B0604020202020204" pitchFamily="34" charset="0"/>
              <a:buChar char="•"/>
            </a:pPr>
            <a:r>
              <a:rPr lang="zh-CN" altLang="en-US" sz="1600" b="0" i="0">
                <a:solidFill>
                  <a:srgbClr val="000000"/>
                </a:solidFill>
                <a:effectLst/>
                <a:latin typeface="Alibaba PuHuiTi B"/>
              </a:rPr>
              <a:t>组合索引也叫复合索引，指的是我们在建立索引的时候使用多个字段，例如同时使用身份证和手机号建立索引，同样的可以建立为普通索引或者是唯一索引。</a:t>
            </a:r>
            <a:endParaRPr lang="en-US" altLang="zh-CN" sz="1600">
              <a:solidFill>
                <a:srgbClr val="222222"/>
              </a:solidFill>
              <a:latin typeface="Alibaba PuHuiTi B"/>
            </a:endParaRPr>
          </a:p>
          <a:p>
            <a:pPr marL="285750" indent="-285750" algn="l">
              <a:buFont typeface="Arial" panose="020B0604020202020204" pitchFamily="34" charset="0"/>
              <a:buChar char="•"/>
            </a:pPr>
            <a:r>
              <a:rPr lang="zh-CN" altLang="en-US" sz="1600" b="0" i="0">
                <a:solidFill>
                  <a:srgbClr val="000000"/>
                </a:solidFill>
                <a:effectLst/>
                <a:latin typeface="Alibaba PuHuiTi B"/>
              </a:rPr>
              <a:t>复合索引的使用复合最左原则。</a:t>
            </a:r>
            <a:endParaRPr lang="zh-CN" altLang="en-US" sz="1600" b="0" i="0">
              <a:solidFill>
                <a:srgbClr val="222222"/>
              </a:solidFill>
              <a:effectLst/>
              <a:latin typeface="Alibaba PuHuiTi B"/>
            </a:endParaRPr>
          </a:p>
        </p:txBody>
      </p:sp>
      <p:sp>
        <p:nvSpPr>
          <p:cNvPr id="8" name="文本框 7">
            <a:extLst>
              <a:ext uri="{FF2B5EF4-FFF2-40B4-BE49-F238E27FC236}">
                <a16:creationId xmlns:a16="http://schemas.microsoft.com/office/drawing/2014/main" id="{391E5A08-4584-48ED-B7CD-E508332AA8F2}"/>
              </a:ext>
            </a:extLst>
          </p:cNvPr>
          <p:cNvSpPr txBox="1"/>
          <p:nvPr/>
        </p:nvSpPr>
        <p:spPr>
          <a:xfrm>
            <a:off x="1154328" y="3886927"/>
            <a:ext cx="9642278"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创建索引的基本语法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indexname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en-US" altLang="zh-CN">
                <a:solidFill>
                  <a:srgbClr val="000000"/>
                </a:solidFill>
                <a:latin typeface="Courier New" panose="02070309020205020404" pitchFamily="49" charset="0"/>
              </a:rPr>
              <a:t>table_name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column1</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length</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column2</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length</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p:txBody>
      </p:sp>
      <p:sp>
        <p:nvSpPr>
          <p:cNvPr id="10" name="文本框 9">
            <a:extLst>
              <a:ext uri="{FF2B5EF4-FFF2-40B4-BE49-F238E27FC236}">
                <a16:creationId xmlns:a16="http://schemas.microsoft.com/office/drawing/2014/main" id="{EB36BB6D-07EB-4E66-A8DC-CD9FE0398CC8}"/>
              </a:ext>
            </a:extLst>
          </p:cNvPr>
          <p:cNvSpPr txBox="1"/>
          <p:nvPr/>
        </p:nvSpPr>
        <p:spPr>
          <a:xfrm>
            <a:off x="1048820" y="303818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8465846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7AF4C064-6F57-44B4-B5C1-591BE99CB600}"/>
              </a:ext>
            </a:extLst>
          </p:cNvPr>
          <p:cNvSpPr txBox="1"/>
          <p:nvPr/>
        </p:nvSpPr>
        <p:spPr>
          <a:xfrm>
            <a:off x="1274861" y="2445299"/>
            <a:ext cx="9642277" cy="286232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组合索引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创建索引的基本语法</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普通索引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 index indexname on table_name(column1(length),column2(length));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操作</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删除索引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创建索引的基本语法</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唯一索引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unique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1083990" y="19049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4029077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7AF4C064-6F57-44B4-B5C1-591BE99CB600}"/>
              </a:ext>
            </a:extLst>
          </p:cNvPr>
          <p:cNvSpPr txBox="1"/>
          <p:nvPr/>
        </p:nvSpPr>
        <p:spPr>
          <a:xfrm>
            <a:off x="867424" y="2345480"/>
            <a:ext cx="10956401" cy="3416320"/>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'15100046637'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'15100046637'</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'15100046637'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rPr>
              <a:t> </a:t>
            </a:r>
          </a:p>
          <a:p>
            <a:r>
              <a:rPr lang="en-US" altLang="zh-CN" sz="1800">
                <a:solidFill>
                  <a:srgbClr val="008000"/>
                </a:solidFill>
                <a:effectLst/>
                <a:latin typeface="Courier New" panose="02070309020205020404" pitchFamily="49" charset="0"/>
              </a:rPr>
              <a:t>/* </a:t>
            </a:r>
          </a:p>
          <a:p>
            <a:r>
              <a:rPr lang="zh-CN" altLang="en-US" sz="1800">
                <a:solidFill>
                  <a:srgbClr val="008000"/>
                </a:solidFill>
                <a:effectLst/>
                <a:latin typeface="Courier New" panose="02070309020205020404" pitchFamily="49" charset="0"/>
              </a:rPr>
              <a:t>  三条</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只有 </a:t>
            </a:r>
            <a:r>
              <a:rPr lang="en-US" altLang="zh-CN" sz="1800">
                <a:solidFill>
                  <a:srgbClr val="008000"/>
                </a:solidFill>
                <a:effectLst/>
                <a:latin typeface="Courier New" panose="02070309020205020404" pitchFamily="49" charset="0"/>
              </a:rPr>
              <a:t>2 </a:t>
            </a:r>
            <a:r>
              <a:rPr lang="zh-CN" altLang="en-US" sz="1800">
                <a:solidFill>
                  <a:srgbClr val="008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能使用的到索引</a:t>
            </a:r>
            <a:r>
              <a:rPr lang="en-US" altLang="zh-CN" sz="1800">
                <a:solidFill>
                  <a:srgbClr val="008000"/>
                </a:solidFill>
                <a:effectLst/>
                <a:latin typeface="Courier New" panose="02070309020205020404" pitchFamily="49" charset="0"/>
              </a:rPr>
              <a:t>idx_phone_name,</a:t>
            </a:r>
            <a:r>
              <a:rPr lang="zh-CN" altLang="en-US" sz="1800">
                <a:solidFill>
                  <a:srgbClr val="008000"/>
                </a:solidFill>
                <a:effectLst/>
                <a:latin typeface="Courier New" panose="02070309020205020404" pitchFamily="49" charset="0"/>
              </a:rPr>
              <a:t>因为条件里面必须包含索引前面的字段  才能够进行匹配。</a:t>
            </a:r>
            <a:endParaRPr lang="en-US" altLang="zh-CN" sz="1800">
              <a:solidFill>
                <a:srgbClr val="008000"/>
              </a:solidFill>
              <a:effectLst/>
              <a:latin typeface="Courier New" panose="02070309020205020404" pitchFamily="49" charset="0"/>
            </a:endParaRPr>
          </a:p>
          <a:p>
            <a:r>
              <a:rPr lang="en-US" altLang="zh-CN">
                <a:solidFill>
                  <a:srgbClr val="008000"/>
                </a:solidFill>
                <a:latin typeface="Courier New" panose="02070309020205020404" pitchFamily="49" charset="0"/>
              </a:rPr>
              <a:t>  </a:t>
            </a:r>
            <a:r>
              <a:rPr lang="zh-CN" altLang="en-US" sz="1800">
                <a:solidFill>
                  <a:srgbClr val="008000"/>
                </a:solidFill>
                <a:effectLst/>
                <a:latin typeface="Courier New" panose="02070309020205020404" pitchFamily="49" charset="0"/>
              </a:rPr>
              <a:t>而</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和</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相比</a:t>
            </a:r>
            <a:r>
              <a:rPr lang="en-US" altLang="zh-CN" sz="1800">
                <a:solidFill>
                  <a:srgbClr val="008000"/>
                </a:solidFill>
                <a:effectLst/>
                <a:latin typeface="Courier New" panose="02070309020205020404" pitchFamily="49" charset="0"/>
              </a:rPr>
              <a:t>where</a:t>
            </a:r>
            <a:r>
              <a:rPr lang="zh-CN" altLang="en-US" sz="1800">
                <a:solidFill>
                  <a:srgbClr val="008000"/>
                </a:solidFill>
                <a:effectLst/>
                <a:latin typeface="Courier New" panose="02070309020205020404" pitchFamily="49" charset="0"/>
              </a:rPr>
              <a:t>条件的顺序不一样，为什么</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可以用到索引呢？是因为</a:t>
            </a:r>
            <a:r>
              <a:rPr lang="en-US" altLang="zh-CN" sz="1800">
                <a:solidFill>
                  <a:srgbClr val="008000"/>
                </a:solidFill>
                <a:effectLst/>
                <a:latin typeface="Courier New" panose="02070309020205020404" pitchFamily="49" charset="0"/>
              </a:rPr>
              <a:t>mysql</a:t>
            </a:r>
            <a:r>
              <a:rPr lang="zh-CN" altLang="en-US" sz="1800">
                <a:solidFill>
                  <a:srgbClr val="008000"/>
                </a:solidFill>
                <a:effectLst/>
                <a:latin typeface="Courier New" panose="02070309020205020404" pitchFamily="49" charset="0"/>
              </a:rPr>
              <a:t>本身就有一层</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优化，他会根据</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来识别出来该用哪个索引，我们可以理解为</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和</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在</a:t>
            </a:r>
            <a:r>
              <a:rPr lang="en-US" altLang="zh-CN" sz="1800">
                <a:solidFill>
                  <a:srgbClr val="008000"/>
                </a:solidFill>
                <a:effectLst/>
                <a:latin typeface="Courier New" panose="02070309020205020404" pitchFamily="49" charset="0"/>
              </a:rPr>
              <a:t>mysql</a:t>
            </a:r>
            <a:r>
              <a:rPr lang="zh-CN" altLang="en-US" sz="1800">
                <a:solidFill>
                  <a:srgbClr val="008000"/>
                </a:solidFill>
                <a:effectLst/>
                <a:latin typeface="Courier New" panose="02070309020205020404" pitchFamily="49" charset="0"/>
              </a:rPr>
              <a:t>眼中是等价的。 </a:t>
            </a:r>
            <a:endParaRPr lang="en-US" altLang="zh-CN" sz="1800">
              <a:solidFill>
                <a:srgbClr val="008000"/>
              </a:solidFill>
              <a:effectLst/>
              <a:latin typeface="Courier New" panose="02070309020205020404" pitchFamily="49" charset="0"/>
            </a:endParaRPr>
          </a:p>
          <a:p>
            <a:endParaRPr lang="en-US" altLang="zh-CN">
              <a:solidFill>
                <a:srgbClr val="008000"/>
              </a:solidFill>
              <a:latin typeface="Courier New" panose="02070309020205020404" pitchFamily="49" charset="0"/>
            </a:endParaRPr>
          </a:p>
          <a:p>
            <a:r>
              <a:rPr lang="zh-CN" altLang="en-US" sz="1800">
                <a:solidFill>
                  <a:srgbClr val="008000"/>
                </a:solidFill>
                <a:effectLst/>
                <a:latin typeface="Courier New" panose="02070309020205020404" pitchFamily="49" charset="0"/>
              </a:rPr>
              <a:t>*</a:t>
            </a:r>
            <a:r>
              <a:rPr lang="en-US" altLang="zh-CN" sz="1800">
                <a:solidFill>
                  <a:srgbClr val="008000"/>
                </a:solidFill>
                <a:effectLst/>
                <a:latin typeface="Courier New" panose="02070309020205020404" pitchFamily="49" charset="0"/>
              </a:rPr>
              <a:t>/</a:t>
            </a:r>
            <a:endParaRPr lang="zh-CN" alt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82408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、数据库管理系统（数据库软件）</a:t>
            </a:r>
            <a:endParaRPr kumimoji="1" lang="zh-CN" altLang="en-US" dirty="0"/>
          </a:p>
        </p:txBody>
      </p:sp>
      <p:sp>
        <p:nvSpPr>
          <p:cNvPr id="5"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1" y="1646133"/>
            <a:ext cx="10749598" cy="4219575"/>
          </a:xfrm>
        </p:spPr>
        <p:txBody>
          <a:bodyPr/>
          <a:lstStyle/>
          <a:p>
            <a:pPr marL="0" indent="0">
              <a:buNone/>
            </a:pPr>
            <a:r>
              <a:rPr lang="zh-CN" altLang="en-US"/>
              <a:t>数据库管理系统（</a:t>
            </a:r>
            <a:r>
              <a:rPr lang="en-US" altLang="zh-CN"/>
              <a:t>DBMS</a:t>
            </a:r>
            <a:r>
              <a:rPr lang="zh-CN" altLang="en-US"/>
              <a:t>）用来创建和维护数据库。例如，</a:t>
            </a:r>
            <a:r>
              <a:rPr lang="en-US" altLang="zh-CN"/>
              <a:t>SQL Server</a:t>
            </a:r>
            <a:r>
              <a:rPr lang="zh-CN" altLang="en-US"/>
              <a:t>、</a:t>
            </a:r>
            <a:r>
              <a:rPr lang="en-US" altLang="zh-CN"/>
              <a:t>Oracle</a:t>
            </a:r>
            <a:r>
              <a:rPr lang="zh-CN" altLang="en-US"/>
              <a:t>、</a:t>
            </a:r>
            <a:r>
              <a:rPr lang="en-US" altLang="zh-CN"/>
              <a:t>MySQL</a:t>
            </a:r>
            <a:r>
              <a:rPr lang="zh-CN" altLang="en-US"/>
              <a:t>等等都是数据库管理系统。图</a:t>
            </a:r>
            <a:r>
              <a:rPr lang="en-US" altLang="zh-CN"/>
              <a:t>1.1</a:t>
            </a:r>
            <a:r>
              <a:rPr lang="zh-CN" altLang="en-US"/>
              <a:t>描述了数据库、数据库应用系统和数据库管理系统之间的联系。</a:t>
            </a:r>
            <a:endParaRPr lang="zh-CN" altLang="en-US" dirty="0"/>
          </a:p>
        </p:txBody>
      </p:sp>
      <p:pic>
        <p:nvPicPr>
          <p:cNvPr id="6" name="图片 5">
            <a:extLst>
              <a:ext uri="{FF2B5EF4-FFF2-40B4-BE49-F238E27FC236}">
                <a16:creationId xmlns:a16="http://schemas.microsoft.com/office/drawing/2014/main" id="{41E5C0C7-0046-41F3-8D7F-82DF20EB8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752" y="2411244"/>
            <a:ext cx="7115175" cy="4000500"/>
          </a:xfrm>
          <a:prstGeom prst="rect">
            <a:avLst/>
          </a:prstGeom>
        </p:spPr>
      </p:pic>
    </p:spTree>
    <p:extLst>
      <p:ext uri="{BB962C8B-B14F-4D97-AF65-F5344CB8AC3E}">
        <p14:creationId xmlns:p14="http://schemas.microsoft.com/office/powerpoint/2010/main" val="8483492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06900" y="1344341"/>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987274" y="2243246"/>
            <a:ext cx="9913882"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rPr>
              <a:t>全文索引的关键字是</a:t>
            </a:r>
            <a:r>
              <a:rPr lang="en-US" altLang="zh-CN" sz="1600">
                <a:solidFill>
                  <a:srgbClr val="444444"/>
                </a:solidFill>
                <a:highlight>
                  <a:srgbClr val="FFFF00"/>
                </a:highlight>
                <a:latin typeface="Alibaba PuHuiTi B"/>
              </a:rPr>
              <a:t>fulltext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highlight>
                <a:srgbClr val="FFFF00"/>
              </a:highlight>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rPr>
              <a:t>全文索引主要用来查找文本中的关键字，而不是直接与索引中的值相比较，它更像是一个搜索引擎，基于相似度的查询，而不是简单的</a:t>
            </a:r>
            <a:r>
              <a:rPr lang="en-US" altLang="zh-CN" sz="1600">
                <a:solidFill>
                  <a:srgbClr val="444444"/>
                </a:solidFill>
                <a:latin typeface="Alibaba PuHuiTi B"/>
              </a:rPr>
              <a:t>where</a:t>
            </a:r>
            <a:r>
              <a:rPr lang="zh-CN" altLang="en-US" sz="1600">
                <a:solidFill>
                  <a:srgbClr val="444444"/>
                </a:solidFill>
                <a:latin typeface="Alibaba PuHuiTi B"/>
              </a:rPr>
              <a:t>语句的参数匹配。</a:t>
            </a:r>
            <a:endParaRPr lang="en-US" altLang="zh-CN" sz="1600">
              <a:solidFill>
                <a:srgbClr val="444444"/>
              </a:solidFill>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rPr>
              <a:t>用 </a:t>
            </a:r>
            <a:r>
              <a:rPr lang="en-US" altLang="zh-CN" sz="1600">
                <a:solidFill>
                  <a:srgbClr val="444444"/>
                </a:solidFill>
                <a:latin typeface="Alibaba PuHuiTi B"/>
              </a:rPr>
              <a:t>like + % </a:t>
            </a:r>
            <a:r>
              <a:rPr lang="zh-CN" altLang="en-US" sz="1600">
                <a:solidFill>
                  <a:srgbClr val="444444"/>
                </a:solidFill>
                <a:latin typeface="Alibaba PuHuiTi B"/>
              </a:rPr>
              <a:t>就可以实现模糊匹配了，为什么还要全文索引？</a:t>
            </a:r>
            <a:r>
              <a:rPr lang="en-US" altLang="zh-CN" sz="1600">
                <a:solidFill>
                  <a:srgbClr val="444444"/>
                </a:solidFill>
                <a:latin typeface="Alibaba PuHuiTi B"/>
              </a:rPr>
              <a:t>like + % </a:t>
            </a:r>
            <a:r>
              <a:rPr lang="zh-CN" altLang="en-US" sz="1600">
                <a:solidFill>
                  <a:srgbClr val="444444"/>
                </a:solidFill>
                <a:latin typeface="Alibaba PuHuiTi B"/>
              </a:rPr>
              <a:t>在文本比较少时是合适的，但是对于大量的文本数据检索，是不可想象的。全文索引在大量的数据面前，能比 </a:t>
            </a:r>
            <a:r>
              <a:rPr lang="en-US" altLang="zh-CN" sz="1600">
                <a:solidFill>
                  <a:srgbClr val="444444"/>
                </a:solidFill>
                <a:latin typeface="Alibaba PuHuiTi B"/>
              </a:rPr>
              <a:t>like + % </a:t>
            </a:r>
            <a:r>
              <a:rPr lang="zh-CN" altLang="en-US" sz="1600">
                <a:solidFill>
                  <a:srgbClr val="444444"/>
                </a:solidFill>
                <a:latin typeface="Alibaba PuHuiTi B"/>
              </a:rPr>
              <a:t>快 </a:t>
            </a:r>
            <a:r>
              <a:rPr lang="en-US" altLang="zh-CN" sz="1600">
                <a:solidFill>
                  <a:srgbClr val="444444"/>
                </a:solidFill>
                <a:latin typeface="Alibaba PuHuiTi B"/>
              </a:rPr>
              <a:t>N </a:t>
            </a:r>
            <a:r>
              <a:rPr lang="zh-CN" altLang="en-US" sz="1600">
                <a:solidFill>
                  <a:srgbClr val="444444"/>
                </a:solidFill>
                <a:latin typeface="Alibaba PuHuiTi B"/>
              </a:rPr>
              <a:t>倍，速度不是一个数量级，但是全文索引可能存在精度问题。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a:solidFill>
                <a:srgbClr val="444444"/>
              </a:solidFill>
              <a:latin typeface="Helvetica Neue"/>
            </a:endParaRPr>
          </a:p>
        </p:txBody>
      </p:sp>
    </p:spTree>
    <p:extLst>
      <p:ext uri="{BB962C8B-B14F-4D97-AF65-F5344CB8AC3E}">
        <p14:creationId xmlns:p14="http://schemas.microsoft.com/office/powerpoint/2010/main" val="10272408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DE7D761-55F0-4B97-995C-294B881DA6A0}"/>
              </a:ext>
            </a:extLst>
          </p:cNvPr>
          <p:cNvSpPr txBox="1"/>
          <p:nvPr/>
        </p:nvSpPr>
        <p:spPr>
          <a:xfrm>
            <a:off x="946555" y="2243246"/>
            <a:ext cx="1077359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srgbClr val="444444"/>
                </a:solidFill>
                <a:ea typeface="Alibaba PuHuiTi B"/>
              </a:rPr>
              <a:t>全文索引的版本、存储引擎、数据类型的支持情况：</a:t>
            </a: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ea typeface="Alibaba PuHuiTi B"/>
              </a:rPr>
              <a:t>MySQL 5.6 以前的版本，只有 MyISAM 存储引擎支持全文索引；</a:t>
            </a: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ea typeface="Alibaba PuHuiTi B"/>
              </a:rPr>
              <a:t>MySQL 5.6 及以后的版本，MyISAM 和 InnoDB 存储引擎均支持全文索引;</a:t>
            </a: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ea typeface="Alibaba PuHuiTi B"/>
              </a:rPr>
              <a:t>只有字段的数据类型为 char、varchar、text 及其系列才可以建全文索引；</a:t>
            </a:r>
            <a:endParaRPr lang="en-US" altLang="zh-CN" sz="1600">
              <a:solidFill>
                <a:srgbClr val="444444"/>
              </a:solidFill>
              <a:ea typeface="Alibaba PuHuiTi B"/>
            </a:endParaRPr>
          </a:p>
          <a:p>
            <a:pPr marR="0" lvl="0" algn="l" defTabSz="914400" rtl="0" eaLnBrk="1" fontAlgn="auto" latinLnBrk="0" hangingPunct="1">
              <a:lnSpc>
                <a:spcPct val="100000"/>
              </a:lnSpc>
              <a:spcBef>
                <a:spcPts val="0"/>
              </a:spcBef>
              <a:spcAft>
                <a:spcPts val="0"/>
              </a:spcAft>
              <a:buClrTx/>
              <a:buSzTx/>
              <a:tabLst/>
              <a:defRPr/>
            </a:pP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ea typeface="Alibaba PuHuiTi B"/>
              </a:rPr>
              <a:t>在数据量较大时候，现将数据放入一个没有全局索引的表中，然后再用</a:t>
            </a:r>
            <a:r>
              <a:rPr lang="en-US" altLang="zh-CN" sz="1600">
                <a:solidFill>
                  <a:srgbClr val="444444"/>
                </a:solidFill>
                <a:ea typeface="Alibaba PuHuiTi B"/>
              </a:rPr>
              <a:t>create index</a:t>
            </a:r>
            <a:r>
              <a:rPr lang="zh-CN" altLang="en-US" sz="1600">
                <a:solidFill>
                  <a:srgbClr val="444444"/>
                </a:solidFill>
                <a:ea typeface="Alibaba PuHuiTi B"/>
              </a:rPr>
              <a:t>创建</a:t>
            </a:r>
            <a:r>
              <a:rPr lang="en-US" altLang="zh-CN" sz="1600">
                <a:solidFill>
                  <a:srgbClr val="444444"/>
                </a:solidFill>
                <a:ea typeface="Alibaba PuHuiTi B"/>
              </a:rPr>
              <a:t>fulltext</a:t>
            </a:r>
            <a:r>
              <a:rPr lang="zh-CN" altLang="en-US" sz="1600">
                <a:solidFill>
                  <a:srgbClr val="444444"/>
                </a:solidFill>
                <a:ea typeface="Alibaba PuHuiTi B"/>
              </a:rPr>
              <a:t>索引，要比先为一张表建立</a:t>
            </a:r>
            <a:r>
              <a:rPr lang="en-US" altLang="zh-CN" sz="1600">
                <a:solidFill>
                  <a:srgbClr val="444444"/>
                </a:solidFill>
                <a:ea typeface="Alibaba PuHuiTi B"/>
              </a:rPr>
              <a:t>fulltext</a:t>
            </a:r>
            <a:r>
              <a:rPr lang="zh-CN" altLang="en-US" sz="1600">
                <a:solidFill>
                  <a:srgbClr val="444444"/>
                </a:solidFill>
                <a:ea typeface="Alibaba PuHuiTi B"/>
              </a:rPr>
              <a:t>然后再将数据写入的速度快很多；</a:t>
            </a: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b="0" i="0">
                <a:solidFill>
                  <a:srgbClr val="4D4D4D"/>
                </a:solidFill>
                <a:effectLst/>
                <a:latin typeface="-apple-system"/>
              </a:rPr>
              <a:t>测试或使用全文索引时，要先看一下自己的 </a:t>
            </a:r>
            <a:r>
              <a:rPr lang="en-US" altLang="zh-CN" sz="1600" b="0" i="0">
                <a:solidFill>
                  <a:srgbClr val="4D4D4D"/>
                </a:solidFill>
                <a:effectLst/>
                <a:latin typeface="-apple-system"/>
              </a:rPr>
              <a:t>MySQL </a:t>
            </a:r>
            <a:r>
              <a:rPr lang="zh-CN" altLang="en-US" sz="1600" b="0" i="0">
                <a:solidFill>
                  <a:srgbClr val="4D4D4D"/>
                </a:solidFill>
                <a:effectLst/>
                <a:latin typeface="-apple-system"/>
              </a:rPr>
              <a:t>版本、存储引擎和数据类型是否支持全文索引。</a:t>
            </a:r>
            <a:endParaRPr lang="zh-CN" altLang="en-US"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444444"/>
              </a:solidFill>
              <a:latin typeface="Helvetica Neue"/>
              <a:ea typeface="Alibaba PuHuiTi B"/>
            </a:endParaRPr>
          </a:p>
        </p:txBody>
      </p:sp>
    </p:spTree>
    <p:extLst>
      <p:ext uri="{BB962C8B-B14F-4D97-AF65-F5344CB8AC3E}">
        <p14:creationId xmlns:p14="http://schemas.microsoft.com/office/powerpoint/2010/main" val="31532088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69341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658639D3-5180-44B2-B5EE-1B552A1C8429}"/>
              </a:ext>
            </a:extLst>
          </p:cNvPr>
          <p:cNvSpPr txBox="1"/>
          <p:nvPr/>
        </p:nvSpPr>
        <p:spPr>
          <a:xfrm>
            <a:off x="1099503" y="2055191"/>
            <a:ext cx="10177096" cy="830997"/>
          </a:xfrm>
          <a:prstGeom prst="rect">
            <a:avLst/>
          </a:prstGeom>
          <a:noFill/>
        </p:spPr>
        <p:txBody>
          <a:bodyPr wrap="square">
            <a:spAutoFit/>
          </a:bodyPr>
          <a:lstStyle/>
          <a:p>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MySQL </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中的全文索引，有两个变量，最小搜索长度和最大搜索长度，对于长度小于最小搜索长度和大于最大搜索长度的词语，</a:t>
            </a:r>
            <a:r>
              <a:rPr kumimoji="0" lang="zh-CN" altLang="en-US" sz="1600" b="0" i="0" u="none" strike="noStrike" kern="1200" cap="none" spc="0" normalizeH="0" baseline="0" noProof="0">
                <a:ln>
                  <a:noFill/>
                </a:ln>
                <a:solidFill>
                  <a:srgbClr val="4D4D4D"/>
                </a:solidFill>
                <a:effectLst/>
                <a:uLnTx/>
                <a:uFillTx/>
                <a:latin typeface="Alibaba PuHuiTi B"/>
                <a:ea typeface="黑体"/>
              </a:rPr>
              <a:t>都不会被索引</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。通俗点就是说，想对一个词语使用全文索引搜索，那么这个词语的长度必须在以上两个变量的区间内。这两个的默认值可以使用以下命令查看</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13" name="文本框 12">
            <a:extLst>
              <a:ext uri="{FF2B5EF4-FFF2-40B4-BE49-F238E27FC236}">
                <a16:creationId xmlns:a16="http://schemas.microsoft.com/office/drawing/2014/main" id="{E7FBB9D6-1D52-4B4D-B7F7-ED6E093C7AC9}"/>
              </a:ext>
            </a:extLst>
          </p:cNvPr>
          <p:cNvSpPr txBox="1"/>
          <p:nvPr/>
        </p:nvSpPr>
        <p:spPr>
          <a:xfrm>
            <a:off x="1099503" y="3040076"/>
            <a:ext cx="612823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show variables like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ft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4" name="图片 3">
            <a:extLst>
              <a:ext uri="{FF2B5EF4-FFF2-40B4-BE49-F238E27FC236}">
                <a16:creationId xmlns:a16="http://schemas.microsoft.com/office/drawing/2014/main" id="{46608BEF-7604-44AA-9621-7386C3362966}"/>
              </a:ext>
            </a:extLst>
          </p:cNvPr>
          <p:cNvPicPr>
            <a:picLocks noChangeAspect="1"/>
          </p:cNvPicPr>
          <p:nvPr/>
        </p:nvPicPr>
        <p:blipFill>
          <a:blip r:embed="rId2"/>
          <a:stretch>
            <a:fillRect/>
          </a:stretch>
        </p:blipFill>
        <p:spPr>
          <a:xfrm>
            <a:off x="2699042" y="3563296"/>
            <a:ext cx="2929160" cy="3177862"/>
          </a:xfrm>
          <a:prstGeom prst="rect">
            <a:avLst/>
          </a:prstGeom>
        </p:spPr>
      </p:pic>
    </p:spTree>
    <p:extLst>
      <p:ext uri="{BB962C8B-B14F-4D97-AF65-F5344CB8AC3E}">
        <p14:creationId xmlns:p14="http://schemas.microsoft.com/office/powerpoint/2010/main" val="14637781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graphicFrame>
        <p:nvGraphicFramePr>
          <p:cNvPr id="14" name="表格 13">
            <a:extLst>
              <a:ext uri="{FF2B5EF4-FFF2-40B4-BE49-F238E27FC236}">
                <a16:creationId xmlns:a16="http://schemas.microsoft.com/office/drawing/2014/main" id="{6E6A2335-149D-42FA-B7A0-A50B163FD918}"/>
              </a:ext>
            </a:extLst>
          </p:cNvPr>
          <p:cNvGraphicFramePr>
            <a:graphicFrameLocks noGrp="1"/>
          </p:cNvGraphicFramePr>
          <p:nvPr>
            <p:extLst>
              <p:ext uri="{D42A27DB-BD31-4B8C-83A1-F6EECF244321}">
                <p14:modId xmlns:p14="http://schemas.microsoft.com/office/powerpoint/2010/main" val="1885363323"/>
              </p:ext>
            </p:extLst>
          </p:nvPr>
        </p:nvGraphicFramePr>
        <p:xfrm>
          <a:off x="1244112" y="2848457"/>
          <a:ext cx="8802374" cy="2255111"/>
        </p:xfrm>
        <a:graphic>
          <a:graphicData uri="http://schemas.openxmlformats.org/drawingml/2006/table">
            <a:tbl>
              <a:tblPr/>
              <a:tblGrid>
                <a:gridCol w="411340">
                  <a:extLst>
                    <a:ext uri="{9D8B030D-6E8A-4147-A177-3AD203B41FA5}">
                      <a16:colId xmlns:a16="http://schemas.microsoft.com/office/drawing/2014/main" val="2231044069"/>
                    </a:ext>
                  </a:extLst>
                </a:gridCol>
                <a:gridCol w="2168488">
                  <a:extLst>
                    <a:ext uri="{9D8B030D-6E8A-4147-A177-3AD203B41FA5}">
                      <a16:colId xmlns:a16="http://schemas.microsoft.com/office/drawing/2014/main" val="1138082175"/>
                    </a:ext>
                  </a:extLst>
                </a:gridCol>
                <a:gridCol w="726099">
                  <a:extLst>
                    <a:ext uri="{9D8B030D-6E8A-4147-A177-3AD203B41FA5}">
                      <a16:colId xmlns:a16="http://schemas.microsoft.com/office/drawing/2014/main" val="1616721804"/>
                    </a:ext>
                  </a:extLst>
                </a:gridCol>
                <a:gridCol w="961592">
                  <a:extLst>
                    <a:ext uri="{9D8B030D-6E8A-4147-A177-3AD203B41FA5}">
                      <a16:colId xmlns:a16="http://schemas.microsoft.com/office/drawing/2014/main" val="4112595473"/>
                    </a:ext>
                  </a:extLst>
                </a:gridCol>
                <a:gridCol w="981216">
                  <a:extLst>
                    <a:ext uri="{9D8B030D-6E8A-4147-A177-3AD203B41FA5}">
                      <a16:colId xmlns:a16="http://schemas.microsoft.com/office/drawing/2014/main" val="164868005"/>
                    </a:ext>
                  </a:extLst>
                </a:gridCol>
                <a:gridCol w="3553639">
                  <a:extLst>
                    <a:ext uri="{9D8B030D-6E8A-4147-A177-3AD203B41FA5}">
                      <a16:colId xmlns:a16="http://schemas.microsoft.com/office/drawing/2014/main" val="2115115031"/>
                    </a:ext>
                  </a:extLst>
                </a:gridCol>
              </a:tblGrid>
              <a:tr h="263388">
                <a:tc>
                  <a:txBody>
                    <a:bodyPr/>
                    <a:lstStyle/>
                    <a:p>
                      <a:r>
                        <a:rPr lang="en-US" altLang="zh-CN" sz="1300">
                          <a:effectLst/>
                        </a:rPr>
                        <a:t>#</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参数名称</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默认值</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最小值</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最大值</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作用</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621051716"/>
                  </a:ext>
                </a:extLst>
              </a:tr>
              <a:tr h="480387">
                <a:tc>
                  <a:txBody>
                    <a:bodyPr/>
                    <a:lstStyle/>
                    <a:p>
                      <a:r>
                        <a:rPr lang="en-US" altLang="zh-CN" sz="1300">
                          <a:effectLst/>
                        </a:rPr>
                        <a:t>1</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ft_min_word_len</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3600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MyISAM </a:t>
                      </a:r>
                      <a:r>
                        <a:rPr lang="zh-CN" altLang="en-US" sz="1300">
                          <a:effectLst/>
                        </a:rPr>
                        <a:t>引擎表全文索引包含的最小词长度</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2327474264"/>
                  </a:ext>
                </a:extLst>
              </a:tr>
              <a:tr h="573541">
                <a:tc>
                  <a:txBody>
                    <a:bodyPr/>
                    <a:lstStyle/>
                    <a:p>
                      <a:r>
                        <a:rPr lang="en-US" altLang="zh-CN" sz="1300">
                          <a:effectLst/>
                        </a:rPr>
                        <a:t>2</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ft_query_expansion_limit</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20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1000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MyISAM</a:t>
                      </a:r>
                      <a:r>
                        <a:rPr lang="zh-CN" altLang="en-US" sz="1300">
                          <a:effectLst/>
                        </a:rPr>
                        <a:t>引擎表使用 </a:t>
                      </a:r>
                      <a:r>
                        <a:rPr lang="en-US" sz="1300">
                          <a:effectLst/>
                        </a:rPr>
                        <a:t>with query expansion </a:t>
                      </a:r>
                      <a:r>
                        <a:rPr lang="zh-CN" altLang="en-US" sz="1300">
                          <a:effectLst/>
                        </a:rPr>
                        <a:t>进行全文搜索的最大匹配数</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679622964"/>
                  </a:ext>
                </a:extLst>
              </a:tr>
              <a:tr h="403840">
                <a:tc>
                  <a:txBody>
                    <a:bodyPr/>
                    <a:lstStyle/>
                    <a:p>
                      <a:r>
                        <a:rPr lang="en-US" altLang="zh-CN" sz="1300">
                          <a:effectLst/>
                        </a:rPr>
                        <a:t>3</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innodb_ft_min_token_size</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3</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16</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 </a:t>
                      </a:r>
                      <a:r>
                        <a:rPr lang="zh-CN" altLang="en-US" sz="1300">
                          <a:effectLst/>
                        </a:rPr>
                        <a:t>引擎表全文索引包含的最小词长度</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617408526"/>
                  </a:ext>
                </a:extLst>
              </a:tr>
              <a:tr h="529603">
                <a:tc>
                  <a:txBody>
                    <a:bodyPr/>
                    <a:lstStyle/>
                    <a:p>
                      <a:r>
                        <a:rPr lang="en-US" altLang="zh-CN" sz="1300">
                          <a:effectLst/>
                        </a:rPr>
                        <a:t>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innodb_ft_max_token_size</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84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84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 </a:t>
                      </a:r>
                      <a:r>
                        <a:rPr lang="zh-CN" altLang="en-US" sz="1300">
                          <a:effectLst/>
                        </a:rPr>
                        <a:t>引擎表全文索引包含的最大词长度</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4281213832"/>
                  </a:ext>
                </a:extLst>
              </a:tr>
            </a:tbl>
          </a:graphicData>
        </a:graphic>
      </p:graphicFrame>
      <p:sp>
        <p:nvSpPr>
          <p:cNvPr id="11" name="文本框 10">
            <a:extLst>
              <a:ext uri="{FF2B5EF4-FFF2-40B4-BE49-F238E27FC236}">
                <a16:creationId xmlns:a16="http://schemas.microsoft.com/office/drawing/2014/main" id="{32C1A5DC-0B22-4CD6-A91B-AB3F402B959F}"/>
              </a:ext>
            </a:extLst>
          </p:cNvPr>
          <p:cNvSpPr txBox="1"/>
          <p:nvPr/>
        </p:nvSpPr>
        <p:spPr>
          <a:xfrm>
            <a:off x="1085850" y="2308366"/>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参数解释</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7905536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978481" y="2412070"/>
            <a:ext cx="9913882" cy="2308324"/>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创建表的</a:t>
            </a:r>
            <a:r>
              <a:rPr lang="zh-CN" altLang="en-US"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时候</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添加全文索引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t_article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title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255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content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writing_date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fulltext (content)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创建全文检索</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11616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987274" y="2243245"/>
            <a:ext cx="10750457" cy="356846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"Yesterday Once More"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"When I was young I listen to the radio"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"Right Here Waiting"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"Oceans apart, day after day,and I slowly go insane"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"My Heart Will Go 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"every night in my dreams,i see you, i feel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"Everything I Do"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"eLook into my eyes,You will see what you mean to 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"Called To Say I Love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"say love you no new year's day, to celebrate"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"Nothing's Gonna Change My Love For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"if i had to live my life without you near 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"Everybody"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"We're gonna bring the flavor show U how."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349032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创建索引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1032898" y="2463054"/>
            <a:ext cx="10126203"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修改表结构添加全文索引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fulltext index_content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直接</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添加全文索引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fulltext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index_content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144330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lang="en-US" altLang="zh-CN" b="1">
                <a:solidFill>
                  <a:srgbClr val="4BACC6"/>
                </a:solidFill>
                <a:latin typeface="PingFang SC"/>
                <a:ea typeface="阿里巴巴普惠体" panose="00020600040101010101" pitchFamily="18" charset="-122"/>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使用索引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E4397484-7D5B-45C2-B2FE-CD9AD31C487C}"/>
              </a:ext>
            </a:extLst>
          </p:cNvPr>
          <p:cNvSpPr txBox="1"/>
          <p:nvPr/>
        </p:nvSpPr>
        <p:spPr>
          <a:xfrm>
            <a:off x="1024304" y="2334288"/>
            <a:ext cx="1080135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使用全文索引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和常用的模糊匹配使用 like + % 不同，全文索引有自己的语法格式，使用 match 和 against 关键字，格式</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5E64C884-7BEE-4772-A1B8-306EA6783114}"/>
              </a:ext>
            </a:extLst>
          </p:cNvPr>
          <p:cNvSpPr txBox="1"/>
          <p:nvPr/>
        </p:nvSpPr>
        <p:spPr>
          <a:xfrm>
            <a:off x="1024304" y="3165285"/>
            <a:ext cx="6128238" cy="338554"/>
          </a:xfrm>
          <a:prstGeom prst="rect">
            <a:avLst/>
          </a:prstGeom>
          <a:solidFill>
            <a:srgbClr val="FFFFE4"/>
          </a:solidFill>
          <a:ln>
            <a:solidFill>
              <a:schemeClr val="tx1"/>
            </a:solidFill>
          </a:ln>
        </p:spPr>
        <p:txBody>
          <a:bodyPr wrap="square">
            <a:spAutoFit/>
          </a:bodyPr>
          <a:lstStyle/>
          <a:p>
            <a:r>
              <a:rPr lang="en-US" altLang="zh-CN" sz="1600" b="0" i="0">
                <a:solidFill>
                  <a:srgbClr val="333333"/>
                </a:solidFill>
                <a:effectLst/>
                <a:latin typeface="PingFang SC"/>
              </a:rPr>
              <a:t> </a:t>
            </a:r>
            <a:r>
              <a:rPr lang="en-US" altLang="zh-CN" sz="1600">
                <a:solidFill>
                  <a:srgbClr val="333333"/>
                </a:solidFill>
                <a:latin typeface="PingFang SC"/>
              </a:rPr>
              <a:t>match</a:t>
            </a:r>
            <a:r>
              <a:rPr lang="en-US" altLang="zh-CN" sz="1600" b="0" i="0">
                <a:solidFill>
                  <a:srgbClr val="333333"/>
                </a:solidFill>
                <a:effectLst/>
                <a:latin typeface="PingFang SC"/>
              </a:rPr>
              <a:t> (col1,col2,...)  against(expr [search_modifier])</a:t>
            </a:r>
            <a:endParaRPr lang="zh-CN" altLang="en-US" sz="1600"/>
          </a:p>
        </p:txBody>
      </p:sp>
      <p:sp>
        <p:nvSpPr>
          <p:cNvPr id="10" name="文本框 9">
            <a:extLst>
              <a:ext uri="{FF2B5EF4-FFF2-40B4-BE49-F238E27FC236}">
                <a16:creationId xmlns:a16="http://schemas.microsoft.com/office/drawing/2014/main" id="{4843B4A0-5973-4CBA-AB10-89F705EC36E9}"/>
              </a:ext>
            </a:extLst>
          </p:cNvPr>
          <p:cNvSpPr txBox="1"/>
          <p:nvPr/>
        </p:nvSpPr>
        <p:spPr>
          <a:xfrm>
            <a:off x="984738" y="4073226"/>
            <a:ext cx="10880481" cy="584775"/>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t_article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match</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content</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against</a:t>
            </a:r>
            <a:r>
              <a:rPr lang="en-US" altLang="zh-CN" sz="1600" b="1">
                <a:solidFill>
                  <a:srgbClr val="000080"/>
                </a:solidFill>
                <a:effectLst/>
                <a:latin typeface="Courier New" panose="02070309020205020404" pitchFamily="49" charset="0"/>
              </a:rPr>
              <a:t>(</a:t>
            </a:r>
            <a:r>
              <a:rPr lang="en-US" altLang="zh-CN" sz="1600">
                <a:solidFill>
                  <a:srgbClr val="808080"/>
                </a:solidFill>
                <a:effectLst/>
                <a:latin typeface="Courier New" panose="02070309020205020404" pitchFamily="49" charset="0"/>
              </a:rPr>
              <a:t>'yo’</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没有结果 单词数需要大于等于</a:t>
            </a:r>
            <a:r>
              <a:rPr lang="en-US" altLang="zh-CN" sz="1600">
                <a:solidFill>
                  <a:srgbClr val="008000"/>
                </a:solidFill>
                <a:effectLst/>
                <a:latin typeface="Courier New" panose="02070309020205020404" pitchFamily="49" charset="0"/>
              </a:rPr>
              <a:t>3 </a:t>
            </a:r>
          </a:p>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t_article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match</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content</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against</a:t>
            </a:r>
            <a:r>
              <a:rPr lang="en-US" altLang="zh-CN" sz="1600" b="1">
                <a:solidFill>
                  <a:srgbClr val="000080"/>
                </a:solidFill>
                <a:effectLst/>
                <a:latin typeface="Courier New" panose="02070309020205020404" pitchFamily="49" charset="0"/>
              </a:rPr>
              <a:t>(</a:t>
            </a:r>
            <a:r>
              <a:rPr lang="en-US" altLang="zh-CN" sz="1600">
                <a:solidFill>
                  <a:srgbClr val="808080"/>
                </a:solidFill>
                <a:effectLst/>
                <a:latin typeface="Courier New" panose="02070309020205020404" pitchFamily="49" charset="0"/>
              </a:rPr>
              <a:t>'you'</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有结果</a:t>
            </a:r>
            <a:endParaRPr lang="zh-CN" altLang="en-US" sz="1600">
              <a:effectLst/>
            </a:endParaRPr>
          </a:p>
        </p:txBody>
      </p:sp>
    </p:spTree>
    <p:extLst>
      <p:ext uri="{BB962C8B-B14F-4D97-AF65-F5344CB8AC3E}">
        <p14:creationId xmlns:p14="http://schemas.microsoft.com/office/powerpoint/2010/main" val="366408547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空间索引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AA65D0B9-A932-4175-BAAD-EF2D90078A73}"/>
              </a:ext>
            </a:extLst>
          </p:cNvPr>
          <p:cNvSpPr txBox="1"/>
          <p:nvPr/>
        </p:nvSpPr>
        <p:spPr>
          <a:xfrm>
            <a:off x="1099618" y="2208336"/>
            <a:ext cx="9992764" cy="1569660"/>
          </a:xfrm>
          <a:prstGeom prst="rect">
            <a:avLst/>
          </a:prstGeom>
          <a:noFill/>
        </p:spPr>
        <p:txBody>
          <a:bodyPr wrap="square">
            <a:spAutoFit/>
          </a:bodyPr>
          <a:lstStyle/>
          <a:p>
            <a:pPr marL="285750" indent="-285750" algn="l">
              <a:buFont typeface="Arial" panose="020B0604020202020204" pitchFamily="34" charset="0"/>
              <a:buChar char="•"/>
            </a:pPr>
            <a:r>
              <a:rPr lang="en-US" altLang="zh-CN" sz="1600" b="0" i="0">
                <a:solidFill>
                  <a:srgbClr val="000000"/>
                </a:solidFill>
                <a:effectLst/>
                <a:latin typeface="PingFang SC"/>
              </a:rPr>
              <a:t>MySQL</a:t>
            </a:r>
            <a:r>
              <a:rPr lang="zh-CN" altLang="en-US" sz="1600" b="0" i="0">
                <a:solidFill>
                  <a:srgbClr val="000000"/>
                </a:solidFill>
                <a:effectLst/>
                <a:latin typeface="PingFang SC"/>
              </a:rPr>
              <a:t>在</a:t>
            </a:r>
            <a:r>
              <a:rPr lang="en-US" altLang="zh-CN" sz="1600" b="0" i="0">
                <a:solidFill>
                  <a:srgbClr val="000000"/>
                </a:solidFill>
                <a:effectLst/>
                <a:latin typeface="PingFang SC"/>
              </a:rPr>
              <a:t>5.7</a:t>
            </a:r>
            <a:r>
              <a:rPr lang="zh-CN" altLang="en-US" sz="1600" b="0" i="0">
                <a:solidFill>
                  <a:srgbClr val="000000"/>
                </a:solidFill>
                <a:effectLst/>
                <a:latin typeface="PingFang SC"/>
              </a:rPr>
              <a:t>之后的版本支持了空间索引，而且支持</a:t>
            </a:r>
            <a:r>
              <a:rPr lang="en-US" altLang="zh-CN" sz="1600" b="0" i="0">
                <a:solidFill>
                  <a:srgbClr val="000000"/>
                </a:solidFill>
                <a:effectLst/>
                <a:latin typeface="PingFang SC"/>
              </a:rPr>
              <a:t>OpenGIS</a:t>
            </a:r>
            <a:r>
              <a:rPr lang="zh-CN" altLang="en-US" sz="1600" b="0" i="0">
                <a:solidFill>
                  <a:srgbClr val="000000"/>
                </a:solidFill>
                <a:effectLst/>
                <a:latin typeface="PingFang SC"/>
              </a:rPr>
              <a:t>几何数据模型</a:t>
            </a:r>
            <a:endParaRPr lang="en-US" altLang="zh-CN" sz="1600" b="0" i="0">
              <a:solidFill>
                <a:srgbClr val="000000"/>
              </a:solidFill>
              <a:effectLst/>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空间索引是对空间数据类型的字段建立的索引，</a:t>
            </a:r>
            <a:r>
              <a:rPr lang="en-US" altLang="zh-CN" sz="1600" b="0" i="0">
                <a:solidFill>
                  <a:srgbClr val="000000"/>
                </a:solidFill>
                <a:effectLst/>
                <a:latin typeface="PingFang SC"/>
              </a:rPr>
              <a:t>MYSQL</a:t>
            </a:r>
            <a:r>
              <a:rPr lang="zh-CN" altLang="en-US" sz="1600" b="0" i="0">
                <a:solidFill>
                  <a:srgbClr val="000000"/>
                </a:solidFill>
                <a:effectLst/>
                <a:latin typeface="PingFang SC"/>
              </a:rPr>
              <a:t>中的空间数据类型有</a:t>
            </a:r>
            <a:r>
              <a:rPr lang="en-US" altLang="zh-CN" sz="1600" b="0" i="0">
                <a:solidFill>
                  <a:srgbClr val="000000"/>
                </a:solidFill>
                <a:effectLst/>
                <a:latin typeface="PingFang SC"/>
              </a:rPr>
              <a:t>4</a:t>
            </a:r>
            <a:r>
              <a:rPr lang="zh-CN" altLang="en-US" sz="1600" b="0" i="0">
                <a:solidFill>
                  <a:srgbClr val="000000"/>
                </a:solidFill>
                <a:effectLst/>
                <a:latin typeface="PingFang SC"/>
              </a:rPr>
              <a:t>种，分别是</a:t>
            </a:r>
            <a:r>
              <a:rPr lang="en-US" altLang="zh-CN" sz="1600" b="0" i="0">
                <a:solidFill>
                  <a:srgbClr val="000000"/>
                </a:solidFill>
                <a:effectLst/>
                <a:latin typeface="PingFang SC"/>
              </a:rPr>
              <a:t>GEOMETRY</a:t>
            </a:r>
            <a:r>
              <a:rPr lang="zh-CN" altLang="en-US" sz="1600" b="0" i="0">
                <a:solidFill>
                  <a:srgbClr val="000000"/>
                </a:solidFill>
                <a:effectLst/>
                <a:latin typeface="PingFang SC"/>
              </a:rPr>
              <a:t>、</a:t>
            </a:r>
            <a:r>
              <a:rPr lang="en-US" altLang="zh-CN" sz="1600" b="0" i="0">
                <a:solidFill>
                  <a:srgbClr val="000000"/>
                </a:solidFill>
                <a:effectLst/>
                <a:latin typeface="PingFang SC"/>
              </a:rPr>
              <a:t>POINT</a:t>
            </a:r>
            <a:r>
              <a:rPr lang="zh-CN" altLang="en-US" sz="1600" b="0" i="0">
                <a:solidFill>
                  <a:srgbClr val="000000"/>
                </a:solidFill>
                <a:effectLst/>
                <a:latin typeface="PingFang SC"/>
              </a:rPr>
              <a:t>、</a:t>
            </a:r>
            <a:r>
              <a:rPr lang="en-US" altLang="zh-CN" sz="1600" b="0" i="0">
                <a:solidFill>
                  <a:srgbClr val="000000"/>
                </a:solidFill>
                <a:effectLst/>
                <a:latin typeface="PingFang SC"/>
              </a:rPr>
              <a:t>LINESTRING</a:t>
            </a:r>
            <a:r>
              <a:rPr lang="zh-CN" altLang="en-US" sz="1600" b="0" i="0">
                <a:solidFill>
                  <a:srgbClr val="000000"/>
                </a:solidFill>
                <a:effectLst/>
                <a:latin typeface="PingFang SC"/>
              </a:rPr>
              <a:t>、</a:t>
            </a:r>
            <a:r>
              <a:rPr lang="en-US" altLang="zh-CN" sz="1600" b="0" i="0">
                <a:solidFill>
                  <a:srgbClr val="000000"/>
                </a:solidFill>
                <a:effectLst/>
                <a:latin typeface="PingFang SC"/>
              </a:rPr>
              <a:t>POLYGON</a:t>
            </a:r>
            <a:r>
              <a:rPr lang="zh-CN" altLang="en-US" sz="1600" b="0" i="0">
                <a:solidFill>
                  <a:srgbClr val="000000"/>
                </a:solidFill>
                <a:effectLst/>
                <a:latin typeface="PingFang SC"/>
              </a:rPr>
              <a:t>。</a:t>
            </a:r>
            <a:endParaRPr lang="en-US" altLang="zh-CN" sz="1600">
              <a:solidFill>
                <a:srgbClr val="000000"/>
              </a:solidFill>
              <a:latin typeface="PingFang SC"/>
            </a:endParaRPr>
          </a:p>
          <a:p>
            <a:pPr marL="285750" indent="-285750" algn="l">
              <a:buFont typeface="Arial" panose="020B0604020202020204" pitchFamily="34" charset="0"/>
              <a:buChar char="•"/>
            </a:pPr>
            <a:r>
              <a:rPr lang="en-US" altLang="zh-CN" sz="1600" b="0" i="0">
                <a:solidFill>
                  <a:srgbClr val="000000"/>
                </a:solidFill>
                <a:effectLst/>
                <a:latin typeface="PingFang SC"/>
              </a:rPr>
              <a:t>MYSQL</a:t>
            </a:r>
            <a:r>
              <a:rPr lang="zh-CN" altLang="en-US" sz="1600" b="0" i="0">
                <a:solidFill>
                  <a:srgbClr val="000000"/>
                </a:solidFill>
                <a:effectLst/>
                <a:latin typeface="PingFang SC"/>
              </a:rPr>
              <a:t>使用</a:t>
            </a:r>
            <a:r>
              <a:rPr lang="en-US" altLang="zh-CN" sz="1600" b="0" i="0">
                <a:solidFill>
                  <a:srgbClr val="000000"/>
                </a:solidFill>
                <a:effectLst/>
                <a:latin typeface="PingFang SC"/>
              </a:rPr>
              <a:t>SPATIAL</a:t>
            </a:r>
            <a:r>
              <a:rPr lang="zh-CN" altLang="en-US" sz="1600" b="0" i="0">
                <a:solidFill>
                  <a:srgbClr val="000000"/>
                </a:solidFill>
                <a:effectLst/>
                <a:latin typeface="PingFang SC"/>
              </a:rPr>
              <a:t>关键字进行扩展，使得能够用于创建正规索引类型的语法创建空间索引。</a:t>
            </a:r>
            <a:endParaRPr lang="en-US" altLang="zh-CN" sz="1600">
              <a:solidFill>
                <a:srgbClr val="222222"/>
              </a:solidFill>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创建空间索引的列，必须将其声明为</a:t>
            </a:r>
            <a:r>
              <a:rPr lang="en-US" altLang="zh-CN" sz="1600" b="0" i="0">
                <a:solidFill>
                  <a:srgbClr val="000000"/>
                </a:solidFill>
                <a:effectLst/>
                <a:latin typeface="PingFang SC"/>
              </a:rPr>
              <a:t>NOT NULL</a:t>
            </a:r>
            <a:r>
              <a:rPr lang="zh-CN" altLang="en-US" sz="1600" b="0" i="0">
                <a:solidFill>
                  <a:srgbClr val="000000"/>
                </a:solidFill>
                <a:effectLst/>
                <a:latin typeface="PingFang SC"/>
              </a:rPr>
              <a:t>。</a:t>
            </a:r>
            <a:endParaRPr lang="en-US" altLang="zh-CN" sz="1600" b="0" i="0">
              <a:solidFill>
                <a:srgbClr val="000000"/>
              </a:solidFill>
              <a:effectLst/>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空间索引一般是用的比较少，了解即可。</a:t>
            </a:r>
            <a:endParaRPr lang="zh-CN" altLang="en-US" sz="1600" b="0" i="0">
              <a:solidFill>
                <a:srgbClr val="222222"/>
              </a:solidFill>
              <a:effectLst/>
              <a:latin typeface="PingFang SC"/>
            </a:endParaRPr>
          </a:p>
        </p:txBody>
      </p:sp>
      <p:pic>
        <p:nvPicPr>
          <p:cNvPr id="4098" name="Picture 2">
            <a:extLst>
              <a:ext uri="{FF2B5EF4-FFF2-40B4-BE49-F238E27FC236}">
                <a16:creationId xmlns:a16="http://schemas.microsoft.com/office/drawing/2014/main" id="{D29065EF-CB67-463B-91D0-787225487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455" y="3777996"/>
            <a:ext cx="4308229" cy="276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69799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空间索引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graphicFrame>
        <p:nvGraphicFramePr>
          <p:cNvPr id="5" name="表格 7">
            <a:extLst>
              <a:ext uri="{FF2B5EF4-FFF2-40B4-BE49-F238E27FC236}">
                <a16:creationId xmlns:a16="http://schemas.microsoft.com/office/drawing/2014/main" id="{6F39214B-68E3-450D-B28B-8EB2691EAB3C}"/>
              </a:ext>
            </a:extLst>
          </p:cNvPr>
          <p:cNvGraphicFramePr>
            <a:graphicFrameLocks noGrp="1"/>
          </p:cNvGraphicFramePr>
          <p:nvPr>
            <p:extLst>
              <p:ext uri="{D42A27DB-BD31-4B8C-83A1-F6EECF244321}">
                <p14:modId xmlns:p14="http://schemas.microsoft.com/office/powerpoint/2010/main" val="2391470479"/>
              </p:ext>
            </p:extLst>
          </p:nvPr>
        </p:nvGraphicFramePr>
        <p:xfrm>
          <a:off x="1042710" y="2563398"/>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64958383"/>
                    </a:ext>
                  </a:extLst>
                </a:gridCol>
                <a:gridCol w="2709333">
                  <a:extLst>
                    <a:ext uri="{9D8B030D-6E8A-4147-A177-3AD203B41FA5}">
                      <a16:colId xmlns:a16="http://schemas.microsoft.com/office/drawing/2014/main" val="1090737888"/>
                    </a:ext>
                  </a:extLst>
                </a:gridCol>
                <a:gridCol w="2709333">
                  <a:extLst>
                    <a:ext uri="{9D8B030D-6E8A-4147-A177-3AD203B41FA5}">
                      <a16:colId xmlns:a16="http://schemas.microsoft.com/office/drawing/2014/main" val="551600000"/>
                    </a:ext>
                  </a:extLst>
                </a:gridCol>
              </a:tblGrid>
              <a:tr h="370840">
                <a:tc>
                  <a:txBody>
                    <a:bodyPr/>
                    <a:lstStyle/>
                    <a:p>
                      <a:r>
                        <a:rPr lang="zh-CN" altLang="en-US" sz="1800"/>
                        <a:t>类型</a:t>
                      </a:r>
                    </a:p>
                  </a:txBody>
                  <a:tcPr/>
                </a:tc>
                <a:tc>
                  <a:txBody>
                    <a:bodyPr/>
                    <a:lstStyle/>
                    <a:p>
                      <a:r>
                        <a:rPr lang="zh-CN" altLang="en-US" sz="1800"/>
                        <a:t>含义</a:t>
                      </a:r>
                    </a:p>
                  </a:txBody>
                  <a:tcPr/>
                </a:tc>
                <a:tc>
                  <a:txBody>
                    <a:bodyPr/>
                    <a:lstStyle/>
                    <a:p>
                      <a:r>
                        <a:rPr lang="zh-CN" altLang="en-US" sz="1800"/>
                        <a:t>说明</a:t>
                      </a:r>
                    </a:p>
                  </a:txBody>
                  <a:tcPr/>
                </a:tc>
                <a:extLst>
                  <a:ext uri="{0D108BD9-81ED-4DB2-BD59-A6C34878D82A}">
                    <a16:rowId xmlns:a16="http://schemas.microsoft.com/office/drawing/2014/main" val="3783892615"/>
                  </a:ext>
                </a:extLst>
              </a:tr>
              <a:tr h="370840">
                <a:tc>
                  <a:txBody>
                    <a:bodyPr/>
                    <a:lstStyle/>
                    <a:p>
                      <a:r>
                        <a:rPr lang="en-US" altLang="zh-CN" sz="1400"/>
                        <a:t>Geometry</a:t>
                      </a:r>
                      <a:endParaRPr lang="zh-CN" altLang="en-US" sz="1400"/>
                    </a:p>
                  </a:txBody>
                  <a:tcPr/>
                </a:tc>
                <a:tc>
                  <a:txBody>
                    <a:bodyPr/>
                    <a:lstStyle/>
                    <a:p>
                      <a:r>
                        <a:rPr lang="zh-CN" altLang="en-US" sz="1400"/>
                        <a:t>空间数据</a:t>
                      </a:r>
                    </a:p>
                  </a:txBody>
                  <a:tcPr/>
                </a:tc>
                <a:tc>
                  <a:txBody>
                    <a:bodyPr/>
                    <a:lstStyle/>
                    <a:p>
                      <a:r>
                        <a:rPr lang="zh-CN" altLang="en-US" sz="1400"/>
                        <a:t>任何一种空间类型</a:t>
                      </a:r>
                    </a:p>
                  </a:txBody>
                  <a:tcPr/>
                </a:tc>
                <a:extLst>
                  <a:ext uri="{0D108BD9-81ED-4DB2-BD59-A6C34878D82A}">
                    <a16:rowId xmlns:a16="http://schemas.microsoft.com/office/drawing/2014/main" val="1148311038"/>
                  </a:ext>
                </a:extLst>
              </a:tr>
              <a:tr h="370840">
                <a:tc>
                  <a:txBody>
                    <a:bodyPr/>
                    <a:lstStyle/>
                    <a:p>
                      <a:r>
                        <a:rPr lang="en-US" altLang="zh-CN" sz="1400"/>
                        <a:t>Point</a:t>
                      </a:r>
                      <a:endParaRPr lang="zh-CN" altLang="en-US" sz="1400"/>
                    </a:p>
                  </a:txBody>
                  <a:tcPr/>
                </a:tc>
                <a:tc>
                  <a:txBody>
                    <a:bodyPr/>
                    <a:lstStyle/>
                    <a:p>
                      <a:r>
                        <a:rPr lang="zh-CN" altLang="en-US" sz="1400"/>
                        <a:t>点</a:t>
                      </a:r>
                    </a:p>
                  </a:txBody>
                  <a:tcPr/>
                </a:tc>
                <a:tc>
                  <a:txBody>
                    <a:bodyPr/>
                    <a:lstStyle/>
                    <a:p>
                      <a:r>
                        <a:rPr lang="zh-CN" altLang="en-US" sz="1400"/>
                        <a:t>坐标值</a:t>
                      </a:r>
                    </a:p>
                  </a:txBody>
                  <a:tcPr/>
                </a:tc>
                <a:extLst>
                  <a:ext uri="{0D108BD9-81ED-4DB2-BD59-A6C34878D82A}">
                    <a16:rowId xmlns:a16="http://schemas.microsoft.com/office/drawing/2014/main" val="1470395870"/>
                  </a:ext>
                </a:extLst>
              </a:tr>
              <a:tr h="370840">
                <a:tc>
                  <a:txBody>
                    <a:bodyPr/>
                    <a:lstStyle/>
                    <a:p>
                      <a:r>
                        <a:rPr lang="en-US" altLang="zh-CN" sz="1400"/>
                        <a:t>LineString</a:t>
                      </a:r>
                      <a:endParaRPr lang="zh-CN" altLang="en-US" sz="1400"/>
                    </a:p>
                  </a:txBody>
                  <a:tcPr/>
                </a:tc>
                <a:tc>
                  <a:txBody>
                    <a:bodyPr/>
                    <a:lstStyle/>
                    <a:p>
                      <a:r>
                        <a:rPr lang="zh-CN" altLang="en-US" sz="1400"/>
                        <a:t>线</a:t>
                      </a:r>
                    </a:p>
                  </a:txBody>
                  <a:tcPr/>
                </a:tc>
                <a:tc>
                  <a:txBody>
                    <a:bodyPr/>
                    <a:lstStyle/>
                    <a:p>
                      <a:r>
                        <a:rPr lang="zh-CN" altLang="en-US" sz="1400"/>
                        <a:t>有一系列点连接而成</a:t>
                      </a:r>
                    </a:p>
                  </a:txBody>
                  <a:tcPr/>
                </a:tc>
                <a:extLst>
                  <a:ext uri="{0D108BD9-81ED-4DB2-BD59-A6C34878D82A}">
                    <a16:rowId xmlns:a16="http://schemas.microsoft.com/office/drawing/2014/main" val="4036940600"/>
                  </a:ext>
                </a:extLst>
              </a:tr>
              <a:tr h="370840">
                <a:tc>
                  <a:txBody>
                    <a:bodyPr/>
                    <a:lstStyle/>
                    <a:p>
                      <a:pPr marL="0" algn="l" defTabSz="1219170" rtl="0" eaLnBrk="1" latinLnBrk="0" hangingPunct="1"/>
                      <a:r>
                        <a:rPr lang="en-US" altLang="zh-CN" sz="1400" kern="1200">
                          <a:solidFill>
                            <a:schemeClr val="dk1"/>
                          </a:solidFill>
                          <a:latin typeface="+mn-lt"/>
                          <a:ea typeface="+mn-ea"/>
                          <a:cs typeface="+mn-cs"/>
                        </a:rPr>
                        <a:t>Polygon</a:t>
                      </a:r>
                      <a:endParaRPr lang="zh-CN" altLang="en-US" sz="1400" kern="1200">
                        <a:solidFill>
                          <a:schemeClr val="dk1"/>
                        </a:solidFill>
                        <a:latin typeface="+mn-lt"/>
                        <a:ea typeface="+mn-ea"/>
                        <a:cs typeface="+mn-cs"/>
                      </a:endParaRPr>
                    </a:p>
                  </a:txBody>
                  <a:tcPr/>
                </a:tc>
                <a:tc>
                  <a:txBody>
                    <a:bodyPr/>
                    <a:lstStyle/>
                    <a:p>
                      <a:pPr marL="0" algn="l" defTabSz="1219170" rtl="0" eaLnBrk="1" latinLnBrk="0" hangingPunct="1"/>
                      <a:r>
                        <a:rPr lang="zh-CN" altLang="en-US" sz="1400" kern="1200">
                          <a:solidFill>
                            <a:schemeClr val="dk1"/>
                          </a:solidFill>
                          <a:latin typeface="+mn-lt"/>
                          <a:ea typeface="+mn-ea"/>
                          <a:cs typeface="+mn-cs"/>
                        </a:rPr>
                        <a:t>多边形</a:t>
                      </a:r>
                    </a:p>
                  </a:txBody>
                  <a:tcPr marL="63610" marR="63610" marT="63610" marB="63610" anchor="ctr"/>
                </a:tc>
                <a:tc>
                  <a:txBody>
                    <a:bodyPr/>
                    <a:lstStyle/>
                    <a:p>
                      <a:r>
                        <a:rPr lang="zh-CN" altLang="en-US" sz="1400"/>
                        <a:t>由多条线组成</a:t>
                      </a:r>
                    </a:p>
                  </a:txBody>
                  <a:tcPr/>
                </a:tc>
                <a:extLst>
                  <a:ext uri="{0D108BD9-81ED-4DB2-BD59-A6C34878D82A}">
                    <a16:rowId xmlns:a16="http://schemas.microsoft.com/office/drawing/2014/main" val="3230942525"/>
                  </a:ext>
                </a:extLst>
              </a:tr>
            </a:tbl>
          </a:graphicData>
        </a:graphic>
      </p:graphicFrame>
    </p:spTree>
    <p:extLst>
      <p:ext uri="{BB962C8B-B14F-4D97-AF65-F5344CB8AC3E}">
        <p14:creationId xmlns:p14="http://schemas.microsoft.com/office/powerpoint/2010/main" val="3368154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a:xfrm>
            <a:off x="5212945" y="2766218"/>
            <a:ext cx="6654800" cy="1325563"/>
          </a:xfrm>
        </p:spPr>
        <p:txBody>
          <a:bodyPr/>
          <a:lstStyle/>
          <a:p>
            <a:r>
              <a:rPr kumimoji="1" lang="en-US" altLang="zh-CN"/>
              <a:t>MySQL</a:t>
            </a:r>
            <a:r>
              <a:rPr kumimoji="1" lang="zh-CN" altLang="en-US"/>
              <a:t>简介</a:t>
            </a:r>
            <a:endParaRPr kumimoji="1" lang="zh-CN" altLang="en-US" dirty="0"/>
          </a:p>
        </p:txBody>
      </p:sp>
    </p:spTree>
    <p:extLst>
      <p:ext uri="{BB962C8B-B14F-4D97-AF65-F5344CB8AC3E}">
        <p14:creationId xmlns:p14="http://schemas.microsoft.com/office/powerpoint/2010/main" val="41269222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空间索引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F04167FA-50A5-42D3-B162-6A6141923897}"/>
              </a:ext>
            </a:extLst>
          </p:cNvPr>
          <p:cNvSpPr txBox="1"/>
          <p:nvPr/>
        </p:nvSpPr>
        <p:spPr>
          <a:xfrm>
            <a:off x="867425" y="2308366"/>
            <a:ext cx="9201150" cy="1754326"/>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shop_info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shop_name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门店名称</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geom_point geometry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经纬度</a:t>
            </a:r>
            <a:r>
              <a:rPr lang="en-US" altLang="zh-CN"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spatial </a:t>
            </a:r>
            <a:r>
              <a:rPr lang="en-US" altLang="zh-CN" sz="1800" b="1" kern="0">
                <a:solidFill>
                  <a:srgbClr val="0000FF"/>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geom_index</a:t>
            </a:r>
            <a:r>
              <a:rPr lang="en-US" altLang="zh-CN" sz="1800" b="1" kern="0">
                <a:solidFill>
                  <a:srgbClr val="00008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geom_point</a:t>
            </a:r>
            <a:r>
              <a:rPr lang="en-US" altLang="zh-CN" sz="1800" b="1" kern="0">
                <a:solidFill>
                  <a:srgbClr val="00008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800864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8" name="文本框 7">
            <a:extLst>
              <a:ext uri="{FF2B5EF4-FFF2-40B4-BE49-F238E27FC236}">
                <a16:creationId xmlns:a16="http://schemas.microsoft.com/office/drawing/2014/main" id="{61A1196D-B236-497D-B2A9-65547C17896B}"/>
              </a:ext>
            </a:extLst>
          </p:cNvPr>
          <p:cNvSpPr txBox="1"/>
          <p:nvPr/>
        </p:nvSpPr>
        <p:spPr>
          <a:xfrm>
            <a:off x="1085849" y="1776152"/>
            <a:ext cx="6128238" cy="369332"/>
          </a:xfrm>
          <a:prstGeom prst="rect">
            <a:avLst/>
          </a:prstGeom>
          <a:noFill/>
        </p:spPr>
        <p:txBody>
          <a:bodyPr wrap="square">
            <a:spAutoFit/>
          </a:bodyPr>
          <a:lstStyle/>
          <a:p>
            <a:r>
              <a:rPr lang="zh-CN" altLang="en-US"/>
              <a:t>索引的最大特点是提高查询速度，接下来我们来验证一下。</a:t>
            </a:r>
          </a:p>
        </p:txBody>
      </p:sp>
      <p:sp>
        <p:nvSpPr>
          <p:cNvPr id="9" name="文本框 8">
            <a:extLst>
              <a:ext uri="{FF2B5EF4-FFF2-40B4-BE49-F238E27FC236}">
                <a16:creationId xmlns:a16="http://schemas.microsoft.com/office/drawing/2014/main" id="{00DD5FF5-4B73-410F-A99E-1867ADD67232}"/>
              </a:ext>
            </a:extLst>
          </p:cNvPr>
          <p:cNvSpPr txBox="1"/>
          <p:nvPr/>
        </p:nvSpPr>
        <p:spPr>
          <a:xfrm>
            <a:off x="1183948" y="2665988"/>
            <a:ext cx="6128238" cy="369332"/>
          </a:xfrm>
          <a:prstGeom prst="rect">
            <a:avLst/>
          </a:prstGeom>
          <a:noFill/>
        </p:spPr>
        <p:txBody>
          <a:bodyPr wrap="square">
            <a:spAutoFit/>
          </a:bodyPr>
          <a:lstStyle/>
          <a:p>
            <a:r>
              <a:rPr lang="zh-CN" altLang="en-US"/>
              <a:t>执行</a:t>
            </a:r>
            <a:r>
              <a:rPr lang="en-US" altLang="zh-CN"/>
              <a:t>sql</a:t>
            </a:r>
            <a:r>
              <a:rPr lang="zh-CN" altLang="en-US"/>
              <a:t>文件，准备需要的数据</a:t>
            </a:r>
            <a:endParaRPr lang="en-US" altLang="zh-CN"/>
          </a:p>
        </p:txBody>
      </p:sp>
      <p:pic>
        <p:nvPicPr>
          <p:cNvPr id="4" name="图片 3">
            <a:extLst>
              <a:ext uri="{FF2B5EF4-FFF2-40B4-BE49-F238E27FC236}">
                <a16:creationId xmlns:a16="http://schemas.microsoft.com/office/drawing/2014/main" id="{1B0E9CC0-B228-4F8F-8A8E-8D0D914EEC62}"/>
              </a:ext>
            </a:extLst>
          </p:cNvPr>
          <p:cNvPicPr>
            <a:picLocks noChangeAspect="1"/>
          </p:cNvPicPr>
          <p:nvPr/>
        </p:nvPicPr>
        <p:blipFill>
          <a:blip r:embed="rId2"/>
          <a:stretch>
            <a:fillRect/>
          </a:stretch>
        </p:blipFill>
        <p:spPr>
          <a:xfrm>
            <a:off x="1183948" y="3327726"/>
            <a:ext cx="2377208" cy="2695230"/>
          </a:xfrm>
          <a:prstGeom prst="rect">
            <a:avLst/>
          </a:prstGeom>
        </p:spPr>
      </p:pic>
      <p:pic>
        <p:nvPicPr>
          <p:cNvPr id="10" name="图片 9">
            <a:extLst>
              <a:ext uri="{FF2B5EF4-FFF2-40B4-BE49-F238E27FC236}">
                <a16:creationId xmlns:a16="http://schemas.microsoft.com/office/drawing/2014/main" id="{D48447E7-50B7-46A6-BA50-2E661E609CFC}"/>
              </a:ext>
            </a:extLst>
          </p:cNvPr>
          <p:cNvPicPr>
            <a:picLocks noChangeAspect="1"/>
          </p:cNvPicPr>
          <p:nvPr/>
        </p:nvPicPr>
        <p:blipFill>
          <a:blip r:embed="rId3"/>
          <a:stretch>
            <a:fillRect/>
          </a:stretch>
        </p:blipFill>
        <p:spPr>
          <a:xfrm>
            <a:off x="4149968" y="3327726"/>
            <a:ext cx="3381640" cy="2950378"/>
          </a:xfrm>
          <a:prstGeom prst="rect">
            <a:avLst/>
          </a:prstGeom>
        </p:spPr>
      </p:pic>
      <p:pic>
        <p:nvPicPr>
          <p:cNvPr id="13" name="图片 12">
            <a:extLst>
              <a:ext uri="{FF2B5EF4-FFF2-40B4-BE49-F238E27FC236}">
                <a16:creationId xmlns:a16="http://schemas.microsoft.com/office/drawing/2014/main" id="{35573CBE-A46B-4FD4-AA24-308080FB2EFA}"/>
              </a:ext>
            </a:extLst>
          </p:cNvPr>
          <p:cNvPicPr>
            <a:picLocks noChangeAspect="1"/>
          </p:cNvPicPr>
          <p:nvPr/>
        </p:nvPicPr>
        <p:blipFill>
          <a:blip r:embed="rId4"/>
          <a:stretch>
            <a:fillRect/>
          </a:stretch>
        </p:blipFill>
        <p:spPr>
          <a:xfrm>
            <a:off x="8261311" y="3327726"/>
            <a:ext cx="3324185" cy="2900250"/>
          </a:xfrm>
          <a:prstGeom prst="rect">
            <a:avLst/>
          </a:prstGeom>
        </p:spPr>
      </p:pic>
    </p:spTree>
    <p:extLst>
      <p:ext uri="{BB962C8B-B14F-4D97-AF65-F5344CB8AC3E}">
        <p14:creationId xmlns:p14="http://schemas.microsoft.com/office/powerpoint/2010/main" val="18393641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8" name="文本框 7">
            <a:extLst>
              <a:ext uri="{FF2B5EF4-FFF2-40B4-BE49-F238E27FC236}">
                <a16:creationId xmlns:a16="http://schemas.microsoft.com/office/drawing/2014/main" id="{61A1196D-B236-497D-B2A9-65547C17896B}"/>
              </a:ext>
            </a:extLst>
          </p:cNvPr>
          <p:cNvSpPr txBox="1"/>
          <p:nvPr/>
        </p:nvSpPr>
        <p:spPr>
          <a:xfrm>
            <a:off x="1085849"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索引的最大特点是提高查询速度，接下来我们来验证一下。</a:t>
            </a:r>
          </a:p>
        </p:txBody>
      </p:sp>
      <p:sp>
        <p:nvSpPr>
          <p:cNvPr id="9" name="文本框 8">
            <a:extLst>
              <a:ext uri="{FF2B5EF4-FFF2-40B4-BE49-F238E27FC236}">
                <a16:creationId xmlns:a16="http://schemas.microsoft.com/office/drawing/2014/main" id="{00DD5FF5-4B73-410F-A99E-1867ADD67232}"/>
              </a:ext>
            </a:extLst>
          </p:cNvPr>
          <p:cNvSpPr txBox="1"/>
          <p:nvPr/>
        </p:nvSpPr>
        <p:spPr>
          <a:xfrm>
            <a:off x="1183948" y="2665988"/>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文件，准备需要的数据</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7" name="图片 6">
            <a:extLst>
              <a:ext uri="{FF2B5EF4-FFF2-40B4-BE49-F238E27FC236}">
                <a16:creationId xmlns:a16="http://schemas.microsoft.com/office/drawing/2014/main" id="{B1B7DD4A-1653-4681-A439-AE1FC6BC26B1}"/>
              </a:ext>
            </a:extLst>
          </p:cNvPr>
          <p:cNvPicPr>
            <a:picLocks noChangeAspect="1"/>
          </p:cNvPicPr>
          <p:nvPr/>
        </p:nvPicPr>
        <p:blipFill>
          <a:blip r:embed="rId2"/>
          <a:stretch>
            <a:fillRect/>
          </a:stretch>
        </p:blipFill>
        <p:spPr>
          <a:xfrm>
            <a:off x="964498" y="3429000"/>
            <a:ext cx="3283569" cy="3235866"/>
          </a:xfrm>
          <a:prstGeom prst="rect">
            <a:avLst/>
          </a:prstGeom>
        </p:spPr>
      </p:pic>
      <p:pic>
        <p:nvPicPr>
          <p:cNvPr id="16" name="图片 15">
            <a:extLst>
              <a:ext uri="{FF2B5EF4-FFF2-40B4-BE49-F238E27FC236}">
                <a16:creationId xmlns:a16="http://schemas.microsoft.com/office/drawing/2014/main" id="{CE1623F0-FA60-4A1A-870B-D6A71DD95DE7}"/>
              </a:ext>
            </a:extLst>
          </p:cNvPr>
          <p:cNvPicPr>
            <a:picLocks noChangeAspect="1"/>
          </p:cNvPicPr>
          <p:nvPr/>
        </p:nvPicPr>
        <p:blipFill>
          <a:blip r:embed="rId3"/>
          <a:stretch>
            <a:fillRect/>
          </a:stretch>
        </p:blipFill>
        <p:spPr>
          <a:xfrm>
            <a:off x="5009020" y="3429000"/>
            <a:ext cx="2719081" cy="2838339"/>
          </a:xfrm>
          <a:prstGeom prst="rect">
            <a:avLst/>
          </a:prstGeom>
        </p:spPr>
      </p:pic>
      <p:pic>
        <p:nvPicPr>
          <p:cNvPr id="18" name="图片 17">
            <a:extLst>
              <a:ext uri="{FF2B5EF4-FFF2-40B4-BE49-F238E27FC236}">
                <a16:creationId xmlns:a16="http://schemas.microsoft.com/office/drawing/2014/main" id="{C80FD593-96F8-417E-925A-E383AAEAA7E2}"/>
              </a:ext>
            </a:extLst>
          </p:cNvPr>
          <p:cNvPicPr>
            <a:picLocks noChangeAspect="1"/>
          </p:cNvPicPr>
          <p:nvPr/>
        </p:nvPicPr>
        <p:blipFill>
          <a:blip r:embed="rId4"/>
          <a:stretch>
            <a:fillRect/>
          </a:stretch>
        </p:blipFill>
        <p:spPr>
          <a:xfrm>
            <a:off x="8428915" y="3429000"/>
            <a:ext cx="2798587" cy="3227915"/>
          </a:xfrm>
          <a:prstGeom prst="rect">
            <a:avLst/>
          </a:prstGeom>
        </p:spPr>
      </p:pic>
    </p:spTree>
    <p:extLst>
      <p:ext uri="{BB962C8B-B14F-4D97-AF65-F5344CB8AC3E}">
        <p14:creationId xmlns:p14="http://schemas.microsoft.com/office/powerpoint/2010/main" val="360952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8" name="文本框 7">
            <a:extLst>
              <a:ext uri="{FF2B5EF4-FFF2-40B4-BE49-F238E27FC236}">
                <a16:creationId xmlns:a16="http://schemas.microsoft.com/office/drawing/2014/main" id="{61A1196D-B236-497D-B2A9-65547C17896B}"/>
              </a:ext>
            </a:extLst>
          </p:cNvPr>
          <p:cNvSpPr txBox="1"/>
          <p:nvPr/>
        </p:nvSpPr>
        <p:spPr>
          <a:xfrm>
            <a:off x="1085849"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索引的最大特点是提高查询速度，接下来我们来验证一下。</a:t>
            </a:r>
          </a:p>
        </p:txBody>
      </p:sp>
      <p:sp>
        <p:nvSpPr>
          <p:cNvPr id="9" name="文本框 8">
            <a:extLst>
              <a:ext uri="{FF2B5EF4-FFF2-40B4-BE49-F238E27FC236}">
                <a16:creationId xmlns:a16="http://schemas.microsoft.com/office/drawing/2014/main" id="{00DD5FF5-4B73-410F-A99E-1867ADD67232}"/>
              </a:ext>
            </a:extLst>
          </p:cNvPr>
          <p:cNvSpPr txBox="1"/>
          <p:nvPr/>
        </p:nvSpPr>
        <p:spPr>
          <a:xfrm>
            <a:off x="1183948" y="2665988"/>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文件，准备需要的数据</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7" name="图片 6">
            <a:extLst>
              <a:ext uri="{FF2B5EF4-FFF2-40B4-BE49-F238E27FC236}">
                <a16:creationId xmlns:a16="http://schemas.microsoft.com/office/drawing/2014/main" id="{B1B7DD4A-1653-4681-A439-AE1FC6BC26B1}"/>
              </a:ext>
            </a:extLst>
          </p:cNvPr>
          <p:cNvPicPr>
            <a:picLocks noChangeAspect="1"/>
          </p:cNvPicPr>
          <p:nvPr/>
        </p:nvPicPr>
        <p:blipFill>
          <a:blip r:embed="rId2"/>
          <a:stretch>
            <a:fillRect/>
          </a:stretch>
        </p:blipFill>
        <p:spPr>
          <a:xfrm>
            <a:off x="964498" y="3429000"/>
            <a:ext cx="3283569" cy="3235866"/>
          </a:xfrm>
          <a:prstGeom prst="rect">
            <a:avLst/>
          </a:prstGeom>
        </p:spPr>
      </p:pic>
      <p:pic>
        <p:nvPicPr>
          <p:cNvPr id="16" name="图片 15">
            <a:extLst>
              <a:ext uri="{FF2B5EF4-FFF2-40B4-BE49-F238E27FC236}">
                <a16:creationId xmlns:a16="http://schemas.microsoft.com/office/drawing/2014/main" id="{CE1623F0-FA60-4A1A-870B-D6A71DD95DE7}"/>
              </a:ext>
            </a:extLst>
          </p:cNvPr>
          <p:cNvPicPr>
            <a:picLocks noChangeAspect="1"/>
          </p:cNvPicPr>
          <p:nvPr/>
        </p:nvPicPr>
        <p:blipFill>
          <a:blip r:embed="rId3"/>
          <a:stretch>
            <a:fillRect/>
          </a:stretch>
        </p:blipFill>
        <p:spPr>
          <a:xfrm>
            <a:off x="5009020" y="3429000"/>
            <a:ext cx="2719081" cy="2838339"/>
          </a:xfrm>
          <a:prstGeom prst="rect">
            <a:avLst/>
          </a:prstGeom>
        </p:spPr>
      </p:pic>
      <p:pic>
        <p:nvPicPr>
          <p:cNvPr id="18" name="图片 17">
            <a:extLst>
              <a:ext uri="{FF2B5EF4-FFF2-40B4-BE49-F238E27FC236}">
                <a16:creationId xmlns:a16="http://schemas.microsoft.com/office/drawing/2014/main" id="{C80FD593-96F8-417E-925A-E383AAEAA7E2}"/>
              </a:ext>
            </a:extLst>
          </p:cNvPr>
          <p:cNvPicPr>
            <a:picLocks noChangeAspect="1"/>
          </p:cNvPicPr>
          <p:nvPr/>
        </p:nvPicPr>
        <p:blipFill>
          <a:blip r:embed="rId4"/>
          <a:stretch>
            <a:fillRect/>
          </a:stretch>
        </p:blipFill>
        <p:spPr>
          <a:xfrm>
            <a:off x="8428915" y="3429000"/>
            <a:ext cx="2798587" cy="3227915"/>
          </a:xfrm>
          <a:prstGeom prst="rect">
            <a:avLst/>
          </a:prstGeom>
        </p:spPr>
      </p:pic>
    </p:spTree>
    <p:extLst>
      <p:ext uri="{BB962C8B-B14F-4D97-AF65-F5344CB8AC3E}">
        <p14:creationId xmlns:p14="http://schemas.microsoft.com/office/powerpoint/2010/main" val="326357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64373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0DD5FF5-4B73-410F-A99E-1867ADD67232}"/>
              </a:ext>
            </a:extLst>
          </p:cNvPr>
          <p:cNvSpPr txBox="1"/>
          <p:nvPr/>
        </p:nvSpPr>
        <p:spPr>
          <a:xfrm>
            <a:off x="972933" y="2036903"/>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lang="zh-CN" altLang="en-US">
                <a:solidFill>
                  <a:prstClr val="black"/>
                </a:solidFill>
                <a:latin typeface="Calibri"/>
                <a:ea typeface="黑体"/>
              </a:rPr>
              <a:t>语句进行查询</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AE562FC9-2E48-4B26-86A6-F6AFE5B372E5}"/>
              </a:ext>
            </a:extLst>
          </p:cNvPr>
          <p:cNvPicPr>
            <a:picLocks noChangeAspect="1"/>
          </p:cNvPicPr>
          <p:nvPr/>
        </p:nvPicPr>
        <p:blipFill>
          <a:blip r:embed="rId2"/>
          <a:stretch>
            <a:fillRect/>
          </a:stretch>
        </p:blipFill>
        <p:spPr>
          <a:xfrm>
            <a:off x="7751610" y="1675779"/>
            <a:ext cx="4285336" cy="2719081"/>
          </a:xfrm>
          <a:prstGeom prst="rect">
            <a:avLst/>
          </a:prstGeom>
        </p:spPr>
      </p:pic>
      <p:sp>
        <p:nvSpPr>
          <p:cNvPr id="14" name="文本框 13">
            <a:extLst>
              <a:ext uri="{FF2B5EF4-FFF2-40B4-BE49-F238E27FC236}">
                <a16:creationId xmlns:a16="http://schemas.microsoft.com/office/drawing/2014/main" id="{09DA0604-B65D-4A62-9390-04166F3CF2EA}"/>
              </a:ext>
            </a:extLst>
          </p:cNvPr>
          <p:cNvSpPr txBox="1"/>
          <p:nvPr/>
        </p:nvSpPr>
        <p:spPr>
          <a:xfrm>
            <a:off x="972934" y="2461883"/>
            <a:ext cx="6324682" cy="4278094"/>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创建临时表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temporary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tmp_goods_cat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cat_id_l3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cat_name_l3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cat_id_l2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cat_name_l2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cat_id_l1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cat_name_l1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itheima_goods_cats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itheima_goods_cats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itheima_goods_cats t1</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parentid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parentid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cat_level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1558753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02636" y="162829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pic>
        <p:nvPicPr>
          <p:cNvPr id="3" name="图片 2">
            <a:extLst>
              <a:ext uri="{FF2B5EF4-FFF2-40B4-BE49-F238E27FC236}">
                <a16:creationId xmlns:a16="http://schemas.microsoft.com/office/drawing/2014/main" id="{AE562FC9-2E48-4B26-86A6-F6AFE5B372E5}"/>
              </a:ext>
            </a:extLst>
          </p:cNvPr>
          <p:cNvPicPr>
            <a:picLocks noChangeAspect="1"/>
          </p:cNvPicPr>
          <p:nvPr/>
        </p:nvPicPr>
        <p:blipFill>
          <a:blip r:embed="rId2"/>
          <a:stretch>
            <a:fillRect/>
          </a:stretch>
        </p:blipFill>
        <p:spPr>
          <a:xfrm>
            <a:off x="7479048" y="2510625"/>
            <a:ext cx="4285336" cy="2719081"/>
          </a:xfrm>
          <a:prstGeom prst="rect">
            <a:avLst/>
          </a:prstGeom>
        </p:spPr>
      </p:pic>
      <p:sp>
        <p:nvSpPr>
          <p:cNvPr id="14" name="文本框 13">
            <a:extLst>
              <a:ext uri="{FF2B5EF4-FFF2-40B4-BE49-F238E27FC236}">
                <a16:creationId xmlns:a16="http://schemas.microsoft.com/office/drawing/2014/main" id="{09DA0604-B65D-4A62-9390-04166F3CF2EA}"/>
              </a:ext>
            </a:extLst>
          </p:cNvPr>
          <p:cNvSpPr txBox="1"/>
          <p:nvPr/>
        </p:nvSpPr>
        <p:spPr>
          <a:xfrm>
            <a:off x="723039" y="2178024"/>
            <a:ext cx="6356608" cy="403187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统计分析不同一级商品分类对应的总金额、总笔数</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'2019-09-05'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cat_name_l1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goods_cat_l1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payprice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goodsnum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total_money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orderid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tmp_goods_cat t1</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left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itheima_goods t2</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cat_id_l3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goodscatid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left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itheima_order_goods t3</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substring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createtime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'2019-09-05'</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cat_name_l1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9614617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02636" y="162829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4" name="文本框 13">
            <a:extLst>
              <a:ext uri="{FF2B5EF4-FFF2-40B4-BE49-F238E27FC236}">
                <a16:creationId xmlns:a16="http://schemas.microsoft.com/office/drawing/2014/main" id="{09DA0604-B65D-4A62-9390-04166F3CF2EA}"/>
              </a:ext>
            </a:extLst>
          </p:cNvPr>
          <p:cNvSpPr txBox="1"/>
          <p:nvPr/>
        </p:nvSpPr>
        <p:spPr>
          <a:xfrm>
            <a:off x="802636" y="2199541"/>
            <a:ext cx="10128508" cy="107721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创建索引</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idx_goods_cat3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tmp_goods_cat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cat_id_l3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idx_itheima_goods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itheima_goods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idx_itheima__order_goods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itheima_order_goods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B4A6CC7-ACB7-4085-A482-07A56FB1A3A9}"/>
              </a:ext>
            </a:extLst>
          </p:cNvPr>
          <p:cNvPicPr>
            <a:picLocks noChangeAspect="1"/>
          </p:cNvPicPr>
          <p:nvPr/>
        </p:nvPicPr>
        <p:blipFill>
          <a:blip r:embed="rId2"/>
          <a:stretch>
            <a:fillRect/>
          </a:stretch>
        </p:blipFill>
        <p:spPr>
          <a:xfrm>
            <a:off x="802636" y="3730130"/>
            <a:ext cx="3617491" cy="2615724"/>
          </a:xfrm>
          <a:prstGeom prst="rect">
            <a:avLst/>
          </a:prstGeom>
        </p:spPr>
      </p:pic>
      <p:sp>
        <p:nvSpPr>
          <p:cNvPr id="10" name="文本框 9">
            <a:extLst>
              <a:ext uri="{FF2B5EF4-FFF2-40B4-BE49-F238E27FC236}">
                <a16:creationId xmlns:a16="http://schemas.microsoft.com/office/drawing/2014/main" id="{0BD5991F-0BAB-4C2D-BC37-A42BE12C054C}"/>
              </a:ext>
            </a:extLst>
          </p:cNvPr>
          <p:cNvSpPr txBox="1"/>
          <p:nvPr/>
        </p:nvSpPr>
        <p:spPr>
          <a:xfrm>
            <a:off x="5106710" y="4967598"/>
            <a:ext cx="6128238" cy="369332"/>
          </a:xfrm>
          <a:prstGeom prst="rect">
            <a:avLst/>
          </a:prstGeom>
          <a:noFill/>
        </p:spPr>
        <p:txBody>
          <a:bodyPr wrap="square">
            <a:spAutoFit/>
          </a:bodyPr>
          <a:lstStyle/>
          <a:p>
            <a:r>
              <a:rPr lang="zh-CN" altLang="en-US" sz="1600">
                <a:highlight>
                  <a:srgbClr val="FFFF00"/>
                </a:highlight>
                <a:latin typeface="Alibaba PuHuiTi B"/>
              </a:rPr>
              <a:t>可以看到添加索引之后，查询速度明显提高了很多</a:t>
            </a:r>
            <a:r>
              <a:rPr lang="zh-CN" altLang="en-US">
                <a:highlight>
                  <a:srgbClr val="FFFF00"/>
                </a:highlight>
              </a:rPr>
              <a:t>。</a:t>
            </a:r>
          </a:p>
        </p:txBody>
      </p:sp>
    </p:spTree>
    <p:extLst>
      <p:ext uri="{BB962C8B-B14F-4D97-AF65-F5344CB8AC3E}">
        <p14:creationId xmlns:p14="http://schemas.microsoft.com/office/powerpoint/2010/main" val="270507717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索引的特点</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334F2D31-5A09-440A-AD4A-C58D0C0CF229}"/>
              </a:ext>
            </a:extLst>
          </p:cNvPr>
          <p:cNvSpPr txBox="1"/>
          <p:nvPr/>
        </p:nvSpPr>
        <p:spPr>
          <a:xfrm>
            <a:off x="1167580" y="1778016"/>
            <a:ext cx="8459435" cy="4770537"/>
          </a:xfrm>
          <a:prstGeom prst="rect">
            <a:avLst/>
          </a:prstGeom>
          <a:noFill/>
        </p:spPr>
        <p:txBody>
          <a:bodyPr wrap="square">
            <a:spAutoFit/>
          </a:bodyPr>
          <a:lstStyle/>
          <a:p>
            <a:pPr marL="285750" indent="-285750">
              <a:buFont typeface="Wingdings" panose="05000000000000000000" pitchFamily="2" charset="2"/>
              <a:buChar char="Ø"/>
              <a:defRPr/>
            </a:pPr>
            <a:r>
              <a:rPr lang="zh-CN" altLang="en-US">
                <a:solidFill>
                  <a:srgbClr val="FF0000"/>
                </a:solidFill>
                <a:latin typeface="-apple-system"/>
                <a:ea typeface="黑体"/>
              </a:rPr>
              <a:t>索引的优点</a:t>
            </a:r>
            <a:endParaRPr lang="en-US" altLang="zh-CN">
              <a:solidFill>
                <a:srgbClr val="FF0000"/>
              </a:solidFill>
              <a:latin typeface="-apple-system"/>
              <a:ea typeface="黑体"/>
            </a:endParaRPr>
          </a:p>
          <a:p>
            <a:pPr marL="285750" indent="-285750">
              <a:buFont typeface="Wingdings" panose="05000000000000000000" pitchFamily="2" charset="2"/>
              <a:buChar char="Ø"/>
              <a:defRPr/>
            </a:pPr>
            <a:endParaRPr lang="zh-CN" altLang="en-US">
              <a:solidFill>
                <a:srgbClr val="FF0000"/>
              </a:solidFill>
              <a:latin typeface="-apple-system"/>
              <a:ea typeface="黑体"/>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大大加快数据的查询速度</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使用分组和排序进行数据查询时，可以显著减少查询时分组和排序的时间</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创建唯一索引</a:t>
            </a:r>
            <a:r>
              <a:rPr lang="zh-CN" altLang="en-US" sz="1600">
                <a:solidFill>
                  <a:srgbClr val="17233F"/>
                </a:solidFill>
                <a:latin typeface="Alibaba PuHuiTi B"/>
              </a:rPr>
              <a:t>，能够保证数据库表中每一行数据</a:t>
            </a:r>
            <a:r>
              <a:rPr lang="zh-CN" altLang="en-US" sz="1600">
                <a:solidFill>
                  <a:srgbClr val="17233F"/>
                </a:solidFill>
                <a:latin typeface="-apple-system"/>
              </a:rPr>
              <a:t>的唯一性</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在实现数据的参考完整性方面，可以加速表和表之间的连接</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solidFill>
                <a:effectLst/>
                <a:uLnTx/>
                <a:uFillTx/>
                <a:latin typeface="PingFang SC"/>
                <a:ea typeface="黑体"/>
                <a:cs typeface="+mn-cs"/>
              </a:rPr>
              <a:t> </a:t>
            </a: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索引的缺点</a:t>
            </a:r>
            <a:endParaRPr lang="en-US" altLang="zh-CN">
              <a:solidFill>
                <a:srgbClr val="FF0000"/>
              </a:solidFill>
              <a:latin typeface="-apple-system"/>
              <a:ea typeface="黑体"/>
            </a:endParaRP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endParaRPr lang="zh-CN" altLang="en-US">
              <a:solidFill>
                <a:srgbClr val="FF0000"/>
              </a:solidFill>
              <a:latin typeface="-apple-system"/>
              <a:ea typeface="黑体"/>
            </a:endParaRPr>
          </a:p>
          <a:p>
            <a:pPr latinLnBrk="1">
              <a:buFont typeface="Arial" panose="020B0604020202020204" pitchFamily="34" charset="0"/>
              <a:buChar char="•"/>
            </a:pPr>
            <a:r>
              <a:rPr lang="zh-CN" altLang="en-US" sz="1600">
                <a:solidFill>
                  <a:srgbClr val="17233F"/>
                </a:solidFill>
                <a:latin typeface="-apple-system"/>
              </a:rPr>
              <a:t>创建索引和维护索引需要消耗时间，并且随着数据量的增加，时间也会增加</a:t>
            </a:r>
            <a:endParaRPr lang="en-US" altLang="zh-CN" sz="1600">
              <a:solidFill>
                <a:srgbClr val="17233F"/>
              </a:solidFill>
              <a:latin typeface="-apple-system"/>
            </a:endParaRPr>
          </a:p>
          <a:p>
            <a:pPr latinLnBrk="1">
              <a:buFont typeface="Arial" panose="020B0604020202020204" pitchFamily="34" charset="0"/>
              <a:buChar char="•"/>
            </a:pPr>
            <a:endParaRPr lang="zh-CN" altLang="en-US" sz="1600">
              <a:solidFill>
                <a:srgbClr val="17233F"/>
              </a:solidFill>
              <a:latin typeface="-apple-system"/>
            </a:endParaRPr>
          </a:p>
          <a:p>
            <a:pPr latinLnBrk="1">
              <a:buFont typeface="Arial" panose="020B0604020202020204" pitchFamily="34" charset="0"/>
              <a:buChar char="•"/>
            </a:pPr>
            <a:r>
              <a:rPr lang="zh-CN" altLang="en-US" sz="1600">
                <a:solidFill>
                  <a:srgbClr val="17233F"/>
                </a:solidFill>
                <a:latin typeface="-apple-system"/>
              </a:rPr>
              <a:t>索引需要占据磁盘空间</a:t>
            </a:r>
            <a:endParaRPr lang="en-US" altLang="zh-CN" sz="1600">
              <a:solidFill>
                <a:srgbClr val="17233F"/>
              </a:solidFill>
              <a:latin typeface="-apple-system"/>
            </a:endParaRPr>
          </a:p>
          <a:p>
            <a:pPr latinLnBrk="1">
              <a:buFont typeface="Arial" panose="020B0604020202020204" pitchFamily="34" charset="0"/>
              <a:buChar char="•"/>
            </a:pPr>
            <a:endParaRPr lang="zh-CN" altLang="en-US" sz="1600">
              <a:solidFill>
                <a:srgbClr val="17233F"/>
              </a:solidFill>
              <a:latin typeface="-apple-system"/>
            </a:endParaRPr>
          </a:p>
          <a:p>
            <a:pPr latinLnBrk="1">
              <a:buFont typeface="Arial" panose="020B0604020202020204" pitchFamily="34" charset="0"/>
              <a:buChar char="•"/>
            </a:pPr>
            <a:r>
              <a:rPr lang="zh-CN" altLang="en-US" sz="1600">
                <a:solidFill>
                  <a:srgbClr val="17233F"/>
                </a:solidFill>
                <a:latin typeface="-apple-system"/>
              </a:rPr>
              <a:t>对数据表中的数据进行增加，修改，删除时，索引也要动态的维护，降低了维护的速度</a:t>
            </a:r>
            <a:br>
              <a:rPr lang="zh-CN" altLang="en-US" sz="1200"/>
            </a:br>
            <a:endParaRPr kumimoji="0" lang="zh-CN" altLang="en-US" sz="1200" b="0" i="0" u="none" strike="noStrike" kern="1200" cap="none" spc="0" normalizeH="0" baseline="0" noProof="0">
              <a:ln>
                <a:noFill/>
              </a:ln>
              <a:solidFill>
                <a:srgbClr val="000000"/>
              </a:solidFill>
              <a:effectLst/>
              <a:uLnTx/>
              <a:uFillTx/>
              <a:latin typeface="PingFang SC"/>
              <a:ea typeface="黑体"/>
              <a:cs typeface="+mn-cs"/>
            </a:endParaRPr>
          </a:p>
        </p:txBody>
      </p:sp>
    </p:spTree>
    <p:extLst>
      <p:ext uri="{BB962C8B-B14F-4D97-AF65-F5344CB8AC3E}">
        <p14:creationId xmlns:p14="http://schemas.microsoft.com/office/powerpoint/2010/main" val="293298312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索引的特点</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334F2D31-5A09-440A-AD4A-C58D0C0CF229}"/>
              </a:ext>
            </a:extLst>
          </p:cNvPr>
          <p:cNvSpPr txBox="1"/>
          <p:nvPr/>
        </p:nvSpPr>
        <p:spPr>
          <a:xfrm>
            <a:off x="1032786" y="1715745"/>
            <a:ext cx="8459435"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创建索引的原则</a:t>
            </a:r>
            <a:endParaRPr lang="en-US" altLang="zh-CN">
              <a:solidFill>
                <a:srgbClr val="FF0000"/>
              </a:solidFill>
              <a:latin typeface="-apple-system"/>
              <a:ea typeface="黑体"/>
            </a:endParaRP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endParaRPr lang="zh-CN" altLang="en-US">
              <a:solidFill>
                <a:srgbClr val="FF0000"/>
              </a:solidFill>
              <a:latin typeface="-apple-system"/>
              <a:ea typeface="黑体"/>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更新频繁的列不应设置索引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数据量小的表不要使用索引（毕竟总共</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2</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页的文档，还要目录吗？）</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重复数据多的字段不应设为索引（比如性别，只有男和女，一般来说：重复的数据超过百分之</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15</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就不该建索引）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首先应该考虑对</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where </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和 </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order by </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涉及的列上建立索引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tabLst/>
              <a:defRPr/>
            </a:pPr>
            <a:br>
              <a:rPr kumimoji="0" lang="zh-CN" altLang="en-US" sz="12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200" b="0" i="0" u="none" strike="noStrike" kern="1200" cap="none" spc="0" normalizeH="0" baseline="0" noProof="0">
              <a:ln>
                <a:noFill/>
              </a:ln>
              <a:solidFill>
                <a:srgbClr val="000000"/>
              </a:solidFill>
              <a:effectLst/>
              <a:uLnTx/>
              <a:uFillTx/>
              <a:latin typeface="PingFang SC"/>
              <a:ea typeface="黑体"/>
              <a:cs typeface="+mn-cs"/>
            </a:endParaRPr>
          </a:p>
        </p:txBody>
      </p:sp>
    </p:spTree>
    <p:extLst>
      <p:ext uri="{BB962C8B-B14F-4D97-AF65-F5344CB8AC3E}">
        <p14:creationId xmlns:p14="http://schemas.microsoft.com/office/powerpoint/2010/main" val="1814377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概述</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982301" y="1778016"/>
            <a:ext cx="998144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0" i="0">
                <a:solidFill>
                  <a:srgbClr val="4D4D4D"/>
                </a:solidFill>
                <a:effectLst/>
                <a:latin typeface="-apple-system"/>
              </a:rPr>
              <a:t>一般来说，索引本身也很大，不可能全部存储在内存中，因此索引往往以索引文件的形式存储的磁盘上。</a:t>
            </a:r>
            <a:endParaRPr lang="en-US" altLang="zh-CN" sz="1600">
              <a:solidFill>
                <a:srgbClr val="4D4D4D"/>
              </a:solidFill>
              <a:latin typeface="-apple-system"/>
            </a:endParaRPr>
          </a:p>
          <a:p>
            <a:pPr marL="285750" indent="-285750">
              <a:buFont typeface="Arial" panose="020B0604020202020204" pitchFamily="34" charset="0"/>
              <a:buChar char="•"/>
            </a:pPr>
            <a:r>
              <a:rPr lang="zh-CN" altLang="en-US" sz="1600" b="0" i="0">
                <a:solidFill>
                  <a:srgbClr val="4D4D4D"/>
                </a:solidFill>
                <a:effectLst/>
                <a:latin typeface="-apple-system"/>
              </a:rPr>
              <a:t>这样的话，索引查找过程中就要产生磁盘</a:t>
            </a:r>
            <a:r>
              <a:rPr lang="en-US" altLang="zh-CN" sz="1600" b="0" i="0">
                <a:solidFill>
                  <a:srgbClr val="4D4D4D"/>
                </a:solidFill>
                <a:effectLst/>
                <a:latin typeface="-apple-system"/>
              </a:rPr>
              <a:t>I/O</a:t>
            </a:r>
            <a:r>
              <a:rPr lang="zh-CN" altLang="en-US" sz="1600" b="0" i="0">
                <a:solidFill>
                  <a:srgbClr val="4D4D4D"/>
                </a:solidFill>
                <a:effectLst/>
                <a:latin typeface="-apple-system"/>
              </a:rPr>
              <a:t>消耗，相对于内存存取，</a:t>
            </a:r>
            <a:r>
              <a:rPr lang="en-US" altLang="zh-CN" sz="1600" b="0" i="0">
                <a:solidFill>
                  <a:srgbClr val="4D4D4D"/>
                </a:solidFill>
                <a:effectLst/>
                <a:latin typeface="-apple-system"/>
              </a:rPr>
              <a:t>I/O</a:t>
            </a:r>
            <a:r>
              <a:rPr lang="zh-CN" altLang="en-US" sz="1600" b="0" i="0">
                <a:solidFill>
                  <a:srgbClr val="4D4D4D"/>
                </a:solidFill>
                <a:effectLst/>
                <a:latin typeface="-apple-system"/>
              </a:rPr>
              <a:t>存取的消耗要高几个数量级，所以评价一个数据结构作为索引的优劣最重要的指标就是在查找过程中磁盘</a:t>
            </a:r>
            <a:r>
              <a:rPr lang="en-US" altLang="zh-CN" sz="1600" b="0" i="0">
                <a:solidFill>
                  <a:srgbClr val="4D4D4D"/>
                </a:solidFill>
                <a:effectLst/>
                <a:latin typeface="-apple-system"/>
              </a:rPr>
              <a:t>I/O</a:t>
            </a:r>
            <a:r>
              <a:rPr lang="zh-CN" altLang="en-US" sz="1600" b="0" i="0">
                <a:solidFill>
                  <a:srgbClr val="4D4D4D"/>
                </a:solidFill>
                <a:effectLst/>
                <a:latin typeface="-apple-system"/>
              </a:rPr>
              <a:t>操作次数的渐进复杂度。</a:t>
            </a:r>
            <a:endParaRPr lang="en-US" altLang="zh-CN" sz="1600">
              <a:solidFill>
                <a:srgbClr val="4D4D4D"/>
              </a:solidFill>
              <a:latin typeface="-apple-system"/>
            </a:endParaRPr>
          </a:p>
          <a:p>
            <a:pPr marL="285750" indent="-285750">
              <a:buFont typeface="Arial" panose="020B0604020202020204" pitchFamily="34" charset="0"/>
              <a:buChar char="•"/>
            </a:pPr>
            <a:r>
              <a:rPr lang="zh-CN" altLang="en-US" sz="1600" b="0" i="0">
                <a:solidFill>
                  <a:srgbClr val="4D4D4D"/>
                </a:solidFill>
                <a:effectLst/>
                <a:latin typeface="-apple-system"/>
              </a:rPr>
              <a:t>换句话说，索引的结构组织要尽量减少查找过程中磁盘</a:t>
            </a:r>
            <a:r>
              <a:rPr lang="en-US" altLang="zh-CN" sz="1600" b="0" i="0">
                <a:solidFill>
                  <a:srgbClr val="4D4D4D"/>
                </a:solidFill>
                <a:effectLst/>
                <a:latin typeface="-apple-system"/>
              </a:rPr>
              <a:t>I/O</a:t>
            </a:r>
            <a:r>
              <a:rPr lang="zh-CN" altLang="en-US" sz="1600" b="0" i="0">
                <a:solidFill>
                  <a:srgbClr val="4D4D4D"/>
                </a:solidFill>
                <a:effectLst/>
                <a:latin typeface="-apple-system"/>
              </a:rPr>
              <a:t>的存取次数。</a:t>
            </a:r>
            <a:endParaRPr lang="en-US" altLang="zh-CN" sz="1600" b="0" i="0">
              <a:solidFill>
                <a:srgbClr val="4D4D4D"/>
              </a:solidFill>
              <a:effectLst/>
              <a:latin typeface="-apple-system"/>
            </a:endParaRPr>
          </a:p>
        </p:txBody>
      </p:sp>
      <p:pic>
        <p:nvPicPr>
          <p:cNvPr id="4" name="图片 3">
            <a:extLst>
              <a:ext uri="{FF2B5EF4-FFF2-40B4-BE49-F238E27FC236}">
                <a16:creationId xmlns:a16="http://schemas.microsoft.com/office/drawing/2014/main" id="{0CB2994F-E558-4CEC-937D-F76681567683}"/>
              </a:ext>
            </a:extLst>
          </p:cNvPr>
          <p:cNvPicPr>
            <a:picLocks noChangeAspect="1"/>
          </p:cNvPicPr>
          <p:nvPr/>
        </p:nvPicPr>
        <p:blipFill>
          <a:blip r:embed="rId2"/>
          <a:stretch>
            <a:fillRect/>
          </a:stretch>
        </p:blipFill>
        <p:spPr>
          <a:xfrm>
            <a:off x="4228926" y="3165231"/>
            <a:ext cx="3917150" cy="2811613"/>
          </a:xfrm>
          <a:prstGeom prst="rect">
            <a:avLst/>
          </a:prstGeom>
        </p:spPr>
      </p:pic>
      <p:pic>
        <p:nvPicPr>
          <p:cNvPr id="9" name="图片 8">
            <a:extLst>
              <a:ext uri="{FF2B5EF4-FFF2-40B4-BE49-F238E27FC236}">
                <a16:creationId xmlns:a16="http://schemas.microsoft.com/office/drawing/2014/main" id="{410AF371-0C7C-4CA8-B857-D8C4C750C009}"/>
              </a:ext>
            </a:extLst>
          </p:cNvPr>
          <p:cNvPicPr>
            <a:picLocks noChangeAspect="1"/>
          </p:cNvPicPr>
          <p:nvPr/>
        </p:nvPicPr>
        <p:blipFill>
          <a:blip r:embed="rId3"/>
          <a:stretch>
            <a:fillRect/>
          </a:stretch>
        </p:blipFill>
        <p:spPr>
          <a:xfrm>
            <a:off x="595202" y="3429000"/>
            <a:ext cx="3343299" cy="3016547"/>
          </a:xfrm>
          <a:prstGeom prst="rect">
            <a:avLst/>
          </a:prstGeom>
        </p:spPr>
      </p:pic>
      <p:pic>
        <p:nvPicPr>
          <p:cNvPr id="11" name="图片 10">
            <a:extLst>
              <a:ext uri="{FF2B5EF4-FFF2-40B4-BE49-F238E27FC236}">
                <a16:creationId xmlns:a16="http://schemas.microsoft.com/office/drawing/2014/main" id="{CB8E046E-D475-4422-99A2-48F7B1A84D73}"/>
              </a:ext>
            </a:extLst>
          </p:cNvPr>
          <p:cNvPicPr>
            <a:picLocks noChangeAspect="1"/>
          </p:cNvPicPr>
          <p:nvPr/>
        </p:nvPicPr>
        <p:blipFill>
          <a:blip r:embed="rId4"/>
          <a:stretch>
            <a:fillRect/>
          </a:stretch>
        </p:blipFill>
        <p:spPr>
          <a:xfrm>
            <a:off x="8673895" y="3374288"/>
            <a:ext cx="3105308" cy="2358297"/>
          </a:xfrm>
          <a:prstGeom prst="rect">
            <a:avLst/>
          </a:prstGeom>
        </p:spPr>
      </p:pic>
    </p:spTree>
    <p:extLst>
      <p:ext uri="{BB962C8B-B14F-4D97-AF65-F5344CB8AC3E}">
        <p14:creationId xmlns:p14="http://schemas.microsoft.com/office/powerpoint/2010/main" val="109435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437745" y="1599236"/>
            <a:ext cx="10749598" cy="4219575"/>
          </a:xfrm>
        </p:spPr>
        <p:txBody>
          <a:bodyPr/>
          <a:lstStyle/>
          <a:p>
            <a:r>
              <a:rPr lang="en-US" altLang="zh-CN" sz="1600"/>
              <a:t>MySQL</a:t>
            </a:r>
            <a:r>
              <a:rPr lang="zh-CN" altLang="zh-CN" sz="1600"/>
              <a:t>数据库管理系统由瑞典的</a:t>
            </a:r>
            <a:r>
              <a:rPr lang="en-US" altLang="zh-CN" sz="1600"/>
              <a:t>DataKonsultAB</a:t>
            </a:r>
            <a:r>
              <a:rPr lang="zh-CN" altLang="zh-CN" sz="1600"/>
              <a:t>公司研发，该公司被</a:t>
            </a:r>
            <a:r>
              <a:rPr lang="en-US" altLang="zh-CN" sz="1600"/>
              <a:t>Sun</a:t>
            </a:r>
            <a:r>
              <a:rPr lang="zh-CN" altLang="zh-CN" sz="1600"/>
              <a:t>公司收购，现在</a:t>
            </a:r>
            <a:r>
              <a:rPr lang="en-US" altLang="zh-CN" sz="1600"/>
              <a:t>Sun</a:t>
            </a:r>
            <a:r>
              <a:rPr lang="zh-CN" altLang="zh-CN" sz="1600"/>
              <a:t>公司又被</a:t>
            </a:r>
            <a:r>
              <a:rPr lang="en-US" altLang="zh-CN" sz="1600"/>
              <a:t>Oracle</a:t>
            </a:r>
            <a:r>
              <a:rPr lang="zh-CN" altLang="zh-CN" sz="1600"/>
              <a:t>公司收购，因此</a:t>
            </a:r>
            <a:r>
              <a:rPr lang="en-US" altLang="zh-CN" sz="1600"/>
              <a:t>MySQL</a:t>
            </a:r>
            <a:r>
              <a:rPr lang="zh-CN" altLang="zh-CN" sz="1600"/>
              <a:t>目前属于</a:t>
            </a:r>
            <a:r>
              <a:rPr lang="en-US" altLang="zh-CN" sz="1600"/>
              <a:t> Oracle </a:t>
            </a:r>
            <a:r>
              <a:rPr lang="zh-CN" altLang="zh-CN" sz="1600"/>
              <a:t>旗下产品。</a:t>
            </a:r>
            <a:endParaRPr lang="en-US" altLang="zh-CN" sz="1600"/>
          </a:p>
          <a:p>
            <a:r>
              <a:rPr lang="en-US" altLang="zh-CN"/>
              <a:t>MySQL</a:t>
            </a:r>
            <a:r>
              <a:rPr lang="zh-CN" altLang="en-US"/>
              <a:t>所使用的 </a:t>
            </a:r>
            <a:r>
              <a:rPr lang="en-US" altLang="zh-CN"/>
              <a:t>SQL </a:t>
            </a:r>
            <a:r>
              <a:rPr lang="zh-CN" altLang="en-US"/>
              <a:t>语言是用于访问数据库的最常用标准化语言。</a:t>
            </a:r>
            <a:r>
              <a:rPr lang="en-US" altLang="zh-CN"/>
              <a:t>MySQL </a:t>
            </a:r>
            <a:r>
              <a:rPr lang="zh-CN" altLang="en-US"/>
              <a:t>软件采用了双授权政策，分为社区版和商业版，由于其体积小、速度快、总体拥有成本低，一般中小型网站的开发都选择 </a:t>
            </a:r>
            <a:r>
              <a:rPr lang="en-US" altLang="zh-CN"/>
              <a:t>MySQL </a:t>
            </a:r>
            <a:r>
              <a:rPr lang="zh-CN" altLang="en-US"/>
              <a:t>作为网站数据库。</a:t>
            </a:r>
            <a:endParaRPr lang="en-US" altLang="zh-CN"/>
          </a:p>
          <a:p>
            <a:pPr marL="0" indent="0">
              <a:buNone/>
            </a:pPr>
            <a:endParaRPr kumimoji="1"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a:t>
            </a:r>
            <a:r>
              <a:rPr kumimoji="1" lang="en-US" altLang="zh-CN"/>
              <a:t>MySQL</a:t>
            </a:r>
            <a:r>
              <a:rPr kumimoji="1" lang="zh-CN" altLang="en-US"/>
              <a:t>的介绍</a:t>
            </a:r>
            <a:endParaRPr kumimoji="1" lang="zh-CN" altLang="en-US" dirty="0"/>
          </a:p>
        </p:txBody>
      </p:sp>
    </p:spTree>
    <p:extLst>
      <p:ext uri="{BB962C8B-B14F-4D97-AF65-F5344CB8AC3E}">
        <p14:creationId xmlns:p14="http://schemas.microsoft.com/office/powerpoint/2010/main" val="189489448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982301" y="1778016"/>
            <a:ext cx="9981446" cy="338554"/>
          </a:xfrm>
          <a:prstGeom prst="rect">
            <a:avLst/>
          </a:prstGeom>
          <a:noFill/>
        </p:spPr>
        <p:txBody>
          <a:bodyPr wrap="square">
            <a:spAutoFit/>
          </a:bodyPr>
          <a:lstStyle/>
          <a:p>
            <a:pPr marL="285750" indent="-285750">
              <a:buFont typeface="Wingdings" panose="05000000000000000000" pitchFamily="2" charset="2"/>
              <a:buChar char="Ø"/>
              <a:defRPr/>
            </a:pPr>
            <a:r>
              <a:rPr lang="en-US" altLang="zh-CN" sz="1600">
                <a:solidFill>
                  <a:srgbClr val="FF0000"/>
                </a:solidFill>
                <a:latin typeface="-apple-system"/>
                <a:ea typeface="黑体"/>
              </a:rPr>
              <a:t>Hash</a:t>
            </a:r>
            <a:r>
              <a:rPr lang="zh-CN" altLang="en-US" sz="1600">
                <a:solidFill>
                  <a:srgbClr val="FF0000"/>
                </a:solidFill>
                <a:latin typeface="-apple-system"/>
                <a:ea typeface="黑体"/>
              </a:rPr>
              <a:t>算法</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5122" name="Picture 2">
            <a:extLst>
              <a:ext uri="{FF2B5EF4-FFF2-40B4-BE49-F238E27FC236}">
                <a16:creationId xmlns:a16="http://schemas.microsoft.com/office/drawing/2014/main" id="{3B8C64B7-470C-4D9A-8A8B-0F30B69D2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429" y="2301245"/>
            <a:ext cx="5751210" cy="283372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6C3F34E6-6A54-4F4A-BB12-2066ECCAA9D2}"/>
              </a:ext>
            </a:extLst>
          </p:cNvPr>
          <p:cNvSpPr txBox="1"/>
          <p:nvPr/>
        </p:nvSpPr>
        <p:spPr>
          <a:xfrm>
            <a:off x="1291429" y="5385219"/>
            <a:ext cx="9760502" cy="584775"/>
          </a:xfrm>
          <a:prstGeom prst="rect">
            <a:avLst/>
          </a:prstGeom>
          <a:noFill/>
        </p:spPr>
        <p:txBody>
          <a:bodyPr wrap="square">
            <a:spAutoFit/>
          </a:bodyPr>
          <a:lstStyle/>
          <a:p>
            <a:r>
              <a:rPr lang="zh-CN" altLang="en-US" sz="1600" b="1" i="0">
                <a:solidFill>
                  <a:srgbClr val="404040"/>
                </a:solidFill>
                <a:effectLst/>
                <a:highlight>
                  <a:srgbClr val="FFFF00"/>
                </a:highlight>
                <a:latin typeface="-apple-system"/>
              </a:rPr>
              <a:t>优点：</a:t>
            </a:r>
            <a:r>
              <a:rPr lang="zh-CN" altLang="en-US" sz="1600" b="0" i="0">
                <a:solidFill>
                  <a:srgbClr val="404040"/>
                </a:solidFill>
                <a:effectLst/>
                <a:latin typeface="-apple-system"/>
              </a:rPr>
              <a:t>通过字段的值计算的</a:t>
            </a:r>
            <a:r>
              <a:rPr lang="en-US" altLang="zh-CN" sz="1600" b="0" i="0">
                <a:solidFill>
                  <a:srgbClr val="404040"/>
                </a:solidFill>
                <a:effectLst/>
                <a:latin typeface="-apple-system"/>
              </a:rPr>
              <a:t>hash</a:t>
            </a:r>
            <a:r>
              <a:rPr lang="zh-CN" altLang="en-US" sz="1600" b="0" i="0">
                <a:solidFill>
                  <a:srgbClr val="404040"/>
                </a:solidFill>
                <a:effectLst/>
                <a:latin typeface="-apple-system"/>
              </a:rPr>
              <a:t>值，定位数据非常快。</a:t>
            </a:r>
            <a:br>
              <a:rPr lang="zh-CN" altLang="en-US" sz="1600"/>
            </a:br>
            <a:r>
              <a:rPr lang="zh-CN" altLang="en-US" sz="1600" b="1" i="0">
                <a:solidFill>
                  <a:srgbClr val="404040"/>
                </a:solidFill>
                <a:effectLst/>
                <a:highlight>
                  <a:srgbClr val="FFFF00"/>
                </a:highlight>
                <a:latin typeface="-apple-system"/>
              </a:rPr>
              <a:t>缺点：</a:t>
            </a:r>
            <a:r>
              <a:rPr lang="zh-CN" altLang="en-US" sz="1600" b="0" i="0">
                <a:solidFill>
                  <a:srgbClr val="404040"/>
                </a:solidFill>
                <a:effectLst/>
                <a:latin typeface="-apple-system"/>
              </a:rPr>
              <a:t>不能进行范围查找，因为散列表中的值是无序的，无法进行大小的比较。</a:t>
            </a:r>
            <a:endParaRPr lang="zh-CN" altLang="en-US" sz="1600"/>
          </a:p>
        </p:txBody>
      </p:sp>
    </p:spTree>
    <p:extLst>
      <p:ext uri="{BB962C8B-B14F-4D97-AF65-F5344CB8AC3E}">
        <p14:creationId xmlns:p14="http://schemas.microsoft.com/office/powerpoint/2010/main" val="24873809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859209" y="1799251"/>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二叉树</a:t>
            </a:r>
          </a:p>
        </p:txBody>
      </p:sp>
      <p:sp>
        <p:nvSpPr>
          <p:cNvPr id="10" name="文本框 9">
            <a:extLst>
              <a:ext uri="{FF2B5EF4-FFF2-40B4-BE49-F238E27FC236}">
                <a16:creationId xmlns:a16="http://schemas.microsoft.com/office/drawing/2014/main" id="{6C3F34E6-6A54-4F4A-BB12-2066ECCAA9D2}"/>
              </a:ext>
            </a:extLst>
          </p:cNvPr>
          <p:cNvSpPr txBox="1"/>
          <p:nvPr/>
        </p:nvSpPr>
        <p:spPr>
          <a:xfrm>
            <a:off x="1291429" y="5385219"/>
            <a:ext cx="97605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i="0">
                <a:solidFill>
                  <a:srgbClr val="404040"/>
                </a:solidFill>
                <a:effectLst/>
                <a:highlight>
                  <a:srgbClr val="FFFF00"/>
                </a:highlight>
                <a:latin typeface="-apple-system"/>
              </a:rPr>
              <a:t>特性：</a:t>
            </a:r>
            <a:r>
              <a:rPr lang="zh-CN" altLang="en-US" sz="1600" b="0" i="0">
                <a:solidFill>
                  <a:srgbClr val="404040"/>
                </a:solidFill>
                <a:effectLst/>
                <a:latin typeface="-apple-system"/>
              </a:rPr>
              <a:t>分为左子树、右子树和根节点，左子树比根节点值要小，右子树比根节点值要大</a:t>
            </a:r>
            <a:br>
              <a:rPr lang="zh-CN" altLang="en-US" sz="1600"/>
            </a:br>
            <a:r>
              <a:rPr lang="zh-CN" altLang="en-US" sz="1600" b="1" i="0">
                <a:solidFill>
                  <a:srgbClr val="404040"/>
                </a:solidFill>
                <a:effectLst/>
                <a:highlight>
                  <a:srgbClr val="FFFF00"/>
                </a:highlight>
                <a:latin typeface="-apple-system"/>
              </a:rPr>
              <a:t>缺点：</a:t>
            </a:r>
            <a:r>
              <a:rPr lang="zh-CN" altLang="en-US" sz="1600" b="0" i="0">
                <a:solidFill>
                  <a:srgbClr val="404040"/>
                </a:solidFill>
                <a:effectLst/>
                <a:latin typeface="-apple-system"/>
              </a:rPr>
              <a:t>有可能产生不平衡 类似于链表的结构 </a:t>
            </a:r>
            <a:r>
              <a:rPr kumimoji="0" lang="zh-CN" altLang="en-US" sz="1600" b="0" i="0" u="none" strike="noStrike" kern="1200" cap="none" spc="0" normalizeH="0" baseline="0" noProof="0">
                <a:ln>
                  <a:noFill/>
                </a:ln>
                <a:solidFill>
                  <a:srgbClr val="404040"/>
                </a:solidFill>
                <a:effectLst/>
                <a:uLnTx/>
                <a:uFillTx/>
                <a:latin typeface="-apple-system"/>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9" name="图片 8">
            <a:extLst>
              <a:ext uri="{FF2B5EF4-FFF2-40B4-BE49-F238E27FC236}">
                <a16:creationId xmlns:a16="http://schemas.microsoft.com/office/drawing/2014/main" id="{347DED67-1F72-4C71-AADE-6FF93383D89D}"/>
              </a:ext>
            </a:extLst>
          </p:cNvPr>
          <p:cNvPicPr>
            <a:picLocks noChangeAspect="1"/>
          </p:cNvPicPr>
          <p:nvPr/>
        </p:nvPicPr>
        <p:blipFill>
          <a:blip r:embed="rId2"/>
          <a:stretch>
            <a:fillRect/>
          </a:stretch>
        </p:blipFill>
        <p:spPr>
          <a:xfrm>
            <a:off x="1213337" y="2531666"/>
            <a:ext cx="3152775" cy="2440403"/>
          </a:xfrm>
          <a:prstGeom prst="rect">
            <a:avLst/>
          </a:prstGeom>
        </p:spPr>
      </p:pic>
      <p:pic>
        <p:nvPicPr>
          <p:cNvPr id="12" name="图片 11">
            <a:extLst>
              <a:ext uri="{FF2B5EF4-FFF2-40B4-BE49-F238E27FC236}">
                <a16:creationId xmlns:a16="http://schemas.microsoft.com/office/drawing/2014/main" id="{300B6B79-2909-4D66-82F4-415FDDECC260}"/>
              </a:ext>
            </a:extLst>
          </p:cNvPr>
          <p:cNvPicPr>
            <a:picLocks noChangeAspect="1"/>
          </p:cNvPicPr>
          <p:nvPr/>
        </p:nvPicPr>
        <p:blipFill>
          <a:blip r:embed="rId3"/>
          <a:stretch>
            <a:fillRect/>
          </a:stretch>
        </p:blipFill>
        <p:spPr>
          <a:xfrm>
            <a:off x="7024543" y="2600435"/>
            <a:ext cx="2317538" cy="2198077"/>
          </a:xfrm>
          <a:prstGeom prst="rect">
            <a:avLst/>
          </a:prstGeom>
        </p:spPr>
      </p:pic>
    </p:spTree>
    <p:extLst>
      <p:ext uri="{BB962C8B-B14F-4D97-AF65-F5344CB8AC3E}">
        <p14:creationId xmlns:p14="http://schemas.microsoft.com/office/powerpoint/2010/main" val="5785747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982301" y="1778016"/>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平衡二叉树</a:t>
            </a:r>
          </a:p>
        </p:txBody>
      </p:sp>
      <p:sp>
        <p:nvSpPr>
          <p:cNvPr id="10" name="文本框 9">
            <a:extLst>
              <a:ext uri="{FF2B5EF4-FFF2-40B4-BE49-F238E27FC236}">
                <a16:creationId xmlns:a16="http://schemas.microsoft.com/office/drawing/2014/main" id="{6C3F34E6-6A54-4F4A-BB12-2066ECCAA9D2}"/>
              </a:ext>
            </a:extLst>
          </p:cNvPr>
          <p:cNvSpPr txBox="1"/>
          <p:nvPr/>
        </p:nvSpPr>
        <p:spPr>
          <a:xfrm>
            <a:off x="640798" y="4741431"/>
            <a:ext cx="9760502"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i="0">
                <a:solidFill>
                  <a:srgbClr val="404040"/>
                </a:solidFill>
                <a:effectLst/>
                <a:highlight>
                  <a:srgbClr val="FFFF00"/>
                </a:highlight>
                <a:latin typeface="-apple-system"/>
              </a:rPr>
              <a:t>特点：</a:t>
            </a:r>
            <a:br>
              <a:rPr lang="zh-CN" altLang="en-US" sz="1600"/>
            </a:br>
            <a:r>
              <a:rPr lang="en-US" altLang="zh-CN" sz="1600" b="0" i="0">
                <a:solidFill>
                  <a:srgbClr val="404040"/>
                </a:solidFill>
                <a:effectLst/>
                <a:latin typeface="-apple-system"/>
              </a:rPr>
              <a:t>a</a:t>
            </a:r>
            <a:r>
              <a:rPr lang="zh-CN" altLang="en-US" sz="1600" b="0" i="0">
                <a:solidFill>
                  <a:srgbClr val="404040"/>
                </a:solidFill>
                <a:effectLst/>
                <a:latin typeface="-apple-system"/>
              </a:rPr>
              <a:t>、它的左子树和右子树都是平衡二叉树</a:t>
            </a:r>
            <a:br>
              <a:rPr lang="zh-CN" altLang="en-US" sz="1600"/>
            </a:br>
            <a:r>
              <a:rPr lang="en-US" altLang="zh-CN" sz="1600" b="0" i="0">
                <a:solidFill>
                  <a:srgbClr val="404040"/>
                </a:solidFill>
                <a:effectLst/>
                <a:latin typeface="-apple-system"/>
              </a:rPr>
              <a:t>b</a:t>
            </a:r>
            <a:r>
              <a:rPr lang="zh-CN" altLang="en-US" sz="1600" b="0" i="0">
                <a:solidFill>
                  <a:srgbClr val="404040"/>
                </a:solidFill>
                <a:effectLst/>
                <a:latin typeface="-apple-system"/>
              </a:rPr>
              <a:t>、左子树比中间小，右子树比中间值</a:t>
            </a:r>
            <a:br>
              <a:rPr lang="zh-CN" altLang="en-US" sz="1600"/>
            </a:br>
            <a:r>
              <a:rPr lang="en-US" altLang="zh-CN" sz="1600" b="0" i="0">
                <a:solidFill>
                  <a:srgbClr val="404040"/>
                </a:solidFill>
                <a:effectLst/>
                <a:latin typeface="-apple-system"/>
              </a:rPr>
              <a:t>c</a:t>
            </a:r>
            <a:r>
              <a:rPr lang="zh-CN" altLang="en-US" sz="1600" b="0" i="0">
                <a:solidFill>
                  <a:srgbClr val="404040"/>
                </a:solidFill>
                <a:effectLst/>
                <a:latin typeface="-apple-system"/>
              </a:rPr>
              <a:t>、左子树和右子树的深度之差的绝对值不超过</a:t>
            </a:r>
            <a:r>
              <a:rPr lang="en-US" altLang="zh-CN" sz="1600" b="0" i="0">
                <a:solidFill>
                  <a:srgbClr val="404040"/>
                </a:solidFill>
                <a:effectLst/>
                <a:latin typeface="-apple-system"/>
              </a:rPr>
              <a:t>1</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37381AC7-2899-4A4A-9999-379FEFE7648E}"/>
              </a:ext>
            </a:extLst>
          </p:cNvPr>
          <p:cNvPicPr>
            <a:picLocks noChangeAspect="1"/>
          </p:cNvPicPr>
          <p:nvPr/>
        </p:nvPicPr>
        <p:blipFill>
          <a:blip r:embed="rId2"/>
          <a:stretch>
            <a:fillRect/>
          </a:stretch>
        </p:blipFill>
        <p:spPr>
          <a:xfrm>
            <a:off x="3864160" y="2004529"/>
            <a:ext cx="3631184" cy="2345757"/>
          </a:xfrm>
          <a:prstGeom prst="rect">
            <a:avLst/>
          </a:prstGeom>
        </p:spPr>
      </p:pic>
      <p:sp>
        <p:nvSpPr>
          <p:cNvPr id="11" name="文本框 10">
            <a:extLst>
              <a:ext uri="{FF2B5EF4-FFF2-40B4-BE49-F238E27FC236}">
                <a16:creationId xmlns:a16="http://schemas.microsoft.com/office/drawing/2014/main" id="{066D66A5-2A8E-4D2B-8A22-3588CC6D8BDC}"/>
              </a:ext>
            </a:extLst>
          </p:cNvPr>
          <p:cNvSpPr txBox="1"/>
          <p:nvPr/>
        </p:nvSpPr>
        <p:spPr>
          <a:xfrm>
            <a:off x="5895242" y="4651936"/>
            <a:ext cx="6128238" cy="1323439"/>
          </a:xfrm>
          <a:prstGeom prst="rect">
            <a:avLst/>
          </a:prstGeom>
          <a:noFill/>
        </p:spPr>
        <p:txBody>
          <a:bodyPr wrap="square">
            <a:spAutoFit/>
          </a:bodyPr>
          <a:lstStyle/>
          <a:p>
            <a:r>
              <a:rPr lang="zh-CN" altLang="en-US" sz="1600" b="1">
                <a:solidFill>
                  <a:srgbClr val="404040"/>
                </a:solidFill>
                <a:highlight>
                  <a:srgbClr val="FFFF00"/>
                </a:highlight>
                <a:latin typeface="-apple-system"/>
              </a:rPr>
              <a:t>缺点：</a:t>
            </a:r>
            <a:br>
              <a:rPr lang="zh-CN" altLang="en-US" sz="1600">
                <a:solidFill>
                  <a:srgbClr val="404040"/>
                </a:solidFill>
                <a:latin typeface="-apple-system"/>
              </a:rPr>
            </a:br>
            <a:r>
              <a:rPr lang="en-US" altLang="zh-CN" sz="1600">
                <a:solidFill>
                  <a:srgbClr val="404040"/>
                </a:solidFill>
                <a:latin typeface="-apple-system"/>
              </a:rPr>
              <a:t>a</a:t>
            </a:r>
            <a:r>
              <a:rPr lang="zh-CN" altLang="en-US" sz="1600">
                <a:solidFill>
                  <a:srgbClr val="404040"/>
                </a:solidFill>
                <a:latin typeface="-apple-system"/>
              </a:rPr>
              <a:t>、插入操作需要旋转</a:t>
            </a:r>
            <a:br>
              <a:rPr lang="zh-CN" altLang="en-US" sz="1600">
                <a:solidFill>
                  <a:srgbClr val="404040"/>
                </a:solidFill>
                <a:latin typeface="-apple-system"/>
              </a:rPr>
            </a:br>
            <a:r>
              <a:rPr lang="en-US" altLang="zh-CN" sz="1600">
                <a:solidFill>
                  <a:srgbClr val="404040"/>
                </a:solidFill>
                <a:latin typeface="-apple-system"/>
              </a:rPr>
              <a:t>b</a:t>
            </a:r>
            <a:r>
              <a:rPr lang="zh-CN" altLang="en-US" sz="1600">
                <a:solidFill>
                  <a:srgbClr val="404040"/>
                </a:solidFill>
                <a:latin typeface="-apple-system"/>
              </a:rPr>
              <a:t>、支持范围查询，但回旋查询效率较低，比如要查找大于</a:t>
            </a:r>
            <a:r>
              <a:rPr lang="en-US" altLang="zh-CN" sz="1600">
                <a:solidFill>
                  <a:srgbClr val="404040"/>
                </a:solidFill>
                <a:latin typeface="-apple-system"/>
              </a:rPr>
              <a:t>8</a:t>
            </a:r>
            <a:r>
              <a:rPr lang="zh-CN" altLang="en-US" sz="1600">
                <a:solidFill>
                  <a:srgbClr val="404040"/>
                </a:solidFill>
                <a:latin typeface="-apple-system"/>
              </a:rPr>
              <a:t>的，会回旋到父节点</a:t>
            </a:r>
            <a:r>
              <a:rPr lang="en-US" altLang="zh-CN" sz="1600">
                <a:solidFill>
                  <a:srgbClr val="404040"/>
                </a:solidFill>
                <a:latin typeface="-apple-system"/>
              </a:rPr>
              <a:t>7</a:t>
            </a:r>
            <a:r>
              <a:rPr lang="zh-CN" altLang="en-US" sz="1600">
                <a:solidFill>
                  <a:srgbClr val="404040"/>
                </a:solidFill>
                <a:latin typeface="-apple-system"/>
              </a:rPr>
              <a:t>、</a:t>
            </a:r>
            <a:r>
              <a:rPr lang="en-US" altLang="zh-CN" sz="1600">
                <a:solidFill>
                  <a:srgbClr val="404040"/>
                </a:solidFill>
                <a:latin typeface="-apple-system"/>
              </a:rPr>
              <a:t>10</a:t>
            </a:r>
            <a:r>
              <a:rPr lang="zh-CN" altLang="en-US" sz="1600">
                <a:solidFill>
                  <a:srgbClr val="404040"/>
                </a:solidFill>
                <a:latin typeface="-apple-system"/>
              </a:rPr>
              <a:t>。</a:t>
            </a:r>
            <a:br>
              <a:rPr lang="zh-CN" altLang="en-US" sz="1600">
                <a:solidFill>
                  <a:srgbClr val="404040"/>
                </a:solidFill>
                <a:latin typeface="-apple-system"/>
              </a:rPr>
            </a:br>
            <a:r>
              <a:rPr lang="en-US" altLang="zh-CN" sz="1600">
                <a:solidFill>
                  <a:srgbClr val="404040"/>
                </a:solidFill>
                <a:latin typeface="-apple-system"/>
              </a:rPr>
              <a:t>c</a:t>
            </a:r>
            <a:r>
              <a:rPr lang="zh-CN" altLang="en-US" sz="1600">
                <a:solidFill>
                  <a:srgbClr val="404040"/>
                </a:solidFill>
                <a:latin typeface="-apple-system"/>
              </a:rPr>
              <a:t>、如果存放几百条数据的情况下，树高度越高，查询效率会越慢</a:t>
            </a:r>
            <a:endParaRPr lang="en-US" altLang="zh-CN" sz="1600">
              <a:solidFill>
                <a:srgbClr val="404040"/>
              </a:solidFill>
              <a:latin typeface="-apple-system"/>
            </a:endParaRPr>
          </a:p>
        </p:txBody>
      </p:sp>
    </p:spTree>
    <p:extLst>
      <p:ext uri="{BB962C8B-B14F-4D97-AF65-F5344CB8AC3E}">
        <p14:creationId xmlns:p14="http://schemas.microsoft.com/office/powerpoint/2010/main" val="4431219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pic>
        <p:nvPicPr>
          <p:cNvPr id="7" name="图片 6">
            <a:extLst>
              <a:ext uri="{FF2B5EF4-FFF2-40B4-BE49-F238E27FC236}">
                <a16:creationId xmlns:a16="http://schemas.microsoft.com/office/drawing/2014/main" id="{B36ADE4A-D7AB-4995-BF24-FD184671AAAA}"/>
              </a:ext>
            </a:extLst>
          </p:cNvPr>
          <p:cNvPicPr>
            <a:picLocks noChangeAspect="1"/>
          </p:cNvPicPr>
          <p:nvPr/>
        </p:nvPicPr>
        <p:blipFill>
          <a:blip r:embed="rId2"/>
          <a:stretch>
            <a:fillRect/>
          </a:stretch>
        </p:blipFill>
        <p:spPr>
          <a:xfrm>
            <a:off x="859209" y="3144504"/>
            <a:ext cx="3940548" cy="2494735"/>
          </a:xfrm>
          <a:prstGeom prst="rect">
            <a:avLst/>
          </a:prstGeom>
        </p:spPr>
      </p:pic>
      <p:pic>
        <p:nvPicPr>
          <p:cNvPr id="10" name="图片 9">
            <a:extLst>
              <a:ext uri="{FF2B5EF4-FFF2-40B4-BE49-F238E27FC236}">
                <a16:creationId xmlns:a16="http://schemas.microsoft.com/office/drawing/2014/main" id="{28528612-5CF8-4F46-8D9C-2BE7C96A19C7}"/>
              </a:ext>
            </a:extLst>
          </p:cNvPr>
          <p:cNvPicPr>
            <a:picLocks noChangeAspect="1"/>
          </p:cNvPicPr>
          <p:nvPr/>
        </p:nvPicPr>
        <p:blipFill>
          <a:blip r:embed="rId3"/>
          <a:stretch>
            <a:fillRect/>
          </a:stretch>
        </p:blipFill>
        <p:spPr>
          <a:xfrm>
            <a:off x="1401759" y="5967545"/>
            <a:ext cx="2321555" cy="580389"/>
          </a:xfrm>
          <a:prstGeom prst="rect">
            <a:avLst/>
          </a:prstGeom>
        </p:spPr>
      </p:pic>
      <p:sp>
        <p:nvSpPr>
          <p:cNvPr id="13" name="文本框 12">
            <a:extLst>
              <a:ext uri="{FF2B5EF4-FFF2-40B4-BE49-F238E27FC236}">
                <a16:creationId xmlns:a16="http://schemas.microsoft.com/office/drawing/2014/main" id="{1C6C4EC5-F489-4485-B8FB-5CB31CF7898F}"/>
              </a:ext>
            </a:extLst>
          </p:cNvPr>
          <p:cNvSpPr txBox="1"/>
          <p:nvPr/>
        </p:nvSpPr>
        <p:spPr>
          <a:xfrm>
            <a:off x="1279280" y="2250189"/>
            <a:ext cx="9799028" cy="584775"/>
          </a:xfrm>
          <a:prstGeom prst="rect">
            <a:avLst/>
          </a:prstGeom>
          <a:noFill/>
        </p:spPr>
        <p:txBody>
          <a:bodyPr wrap="square">
            <a:spAutoFit/>
          </a:bodyPr>
          <a:lstStyle/>
          <a:p>
            <a:r>
              <a:rPr lang="zh-CN" altLang="en-US" sz="1600" b="0" i="0">
                <a:solidFill>
                  <a:srgbClr val="4D4D4D"/>
                </a:solidFill>
                <a:effectLst/>
                <a:latin typeface="-apple-system"/>
              </a:rPr>
              <a:t>目前大部分数据库系统及文件系统都采用</a:t>
            </a:r>
            <a:r>
              <a:rPr lang="en-US" altLang="zh-CN" sz="1600" b="0" i="0">
                <a:solidFill>
                  <a:srgbClr val="4D4D4D"/>
                </a:solidFill>
                <a:effectLst/>
                <a:latin typeface="-apple-system"/>
              </a:rPr>
              <a:t>B-Tree</a:t>
            </a:r>
            <a:r>
              <a:rPr lang="zh-CN" altLang="en-US" sz="1600" b="0" i="0">
                <a:solidFill>
                  <a:srgbClr val="4D4D4D"/>
                </a:solidFill>
                <a:effectLst/>
                <a:latin typeface="-apple-system"/>
              </a:rPr>
              <a:t>或其变种</a:t>
            </a:r>
            <a:r>
              <a:rPr lang="en-US" altLang="zh-CN" sz="1600" b="0" i="0">
                <a:solidFill>
                  <a:srgbClr val="4D4D4D"/>
                </a:solidFill>
                <a:effectLst/>
                <a:latin typeface="-apple-system"/>
              </a:rPr>
              <a:t>B+Tree</a:t>
            </a:r>
            <a:r>
              <a:rPr lang="zh-CN" altLang="en-US" sz="1600" b="0" i="0">
                <a:solidFill>
                  <a:srgbClr val="4D4D4D"/>
                </a:solidFill>
                <a:effectLst/>
                <a:latin typeface="-apple-system"/>
              </a:rPr>
              <a:t>作为索引结构，</a:t>
            </a:r>
            <a:r>
              <a:rPr lang="en-US" altLang="zh-CN" sz="1600" b="0" i="0">
                <a:solidFill>
                  <a:srgbClr val="4D4D4D"/>
                </a:solidFill>
                <a:effectLst/>
                <a:latin typeface="-apple-system"/>
              </a:rPr>
              <a:t>Btree</a:t>
            </a:r>
            <a:r>
              <a:rPr lang="zh-CN" altLang="en-US" sz="1600" b="0" i="0">
                <a:solidFill>
                  <a:srgbClr val="4D4D4D"/>
                </a:solidFill>
                <a:effectLst/>
                <a:latin typeface="-apple-system"/>
              </a:rPr>
              <a:t>结构可以有效的解决之前的相关算法遇到的问题。</a:t>
            </a:r>
            <a:endParaRPr lang="zh-CN" altLang="en-US" sz="1600"/>
          </a:p>
        </p:txBody>
      </p:sp>
      <p:pic>
        <p:nvPicPr>
          <p:cNvPr id="14" name="图片 13">
            <a:extLst>
              <a:ext uri="{FF2B5EF4-FFF2-40B4-BE49-F238E27FC236}">
                <a16:creationId xmlns:a16="http://schemas.microsoft.com/office/drawing/2014/main" id="{E5D01F23-6BCA-4407-A18F-674687F79842}"/>
              </a:ext>
            </a:extLst>
          </p:cNvPr>
          <p:cNvPicPr>
            <a:picLocks noChangeAspect="1"/>
          </p:cNvPicPr>
          <p:nvPr/>
        </p:nvPicPr>
        <p:blipFill>
          <a:blip r:embed="rId4"/>
          <a:stretch>
            <a:fillRect/>
          </a:stretch>
        </p:blipFill>
        <p:spPr>
          <a:xfrm>
            <a:off x="5417597" y="3245213"/>
            <a:ext cx="5915194" cy="2424912"/>
          </a:xfrm>
          <a:prstGeom prst="rect">
            <a:avLst/>
          </a:prstGeom>
        </p:spPr>
      </p:pic>
      <p:pic>
        <p:nvPicPr>
          <p:cNvPr id="15" name="图片 14">
            <a:extLst>
              <a:ext uri="{FF2B5EF4-FFF2-40B4-BE49-F238E27FC236}">
                <a16:creationId xmlns:a16="http://schemas.microsoft.com/office/drawing/2014/main" id="{4789CB0B-5CC1-48BE-B87E-37A3F32D24D2}"/>
              </a:ext>
            </a:extLst>
          </p:cNvPr>
          <p:cNvPicPr>
            <a:picLocks noChangeAspect="1"/>
          </p:cNvPicPr>
          <p:nvPr/>
        </p:nvPicPr>
        <p:blipFill>
          <a:blip r:embed="rId5"/>
          <a:stretch>
            <a:fillRect/>
          </a:stretch>
        </p:blipFill>
        <p:spPr>
          <a:xfrm>
            <a:off x="7689996" y="5818083"/>
            <a:ext cx="2130742" cy="596290"/>
          </a:xfrm>
          <a:prstGeom prst="rect">
            <a:avLst/>
          </a:prstGeom>
        </p:spPr>
      </p:pic>
      <p:sp>
        <p:nvSpPr>
          <p:cNvPr id="16" name="文本框 15">
            <a:extLst>
              <a:ext uri="{FF2B5EF4-FFF2-40B4-BE49-F238E27FC236}">
                <a16:creationId xmlns:a16="http://schemas.microsoft.com/office/drawing/2014/main" id="{66CD4C3D-9C78-4079-80B0-460B4E0C078D}"/>
              </a:ext>
            </a:extLst>
          </p:cNvPr>
          <p:cNvSpPr txBox="1"/>
          <p:nvPr/>
        </p:nvSpPr>
        <p:spPr>
          <a:xfrm>
            <a:off x="859209" y="1764359"/>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srgbClr val="FF0000"/>
                </a:solidFill>
                <a:latin typeface="Calibri"/>
                <a:ea typeface="黑体"/>
              </a:rPr>
              <a:t>BTREE</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树</a:t>
            </a:r>
          </a:p>
        </p:txBody>
      </p:sp>
    </p:spTree>
    <p:extLst>
      <p:ext uri="{BB962C8B-B14F-4D97-AF65-F5344CB8AC3E}">
        <p14:creationId xmlns:p14="http://schemas.microsoft.com/office/powerpoint/2010/main" val="35084389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引擎使用</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B+Tree</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EFDB5CE7-C661-4A50-AB61-D354EDCCBD72}"/>
              </a:ext>
            </a:extLst>
          </p:cNvPr>
          <p:cNvSpPr txBox="1"/>
          <p:nvPr/>
        </p:nvSpPr>
        <p:spPr>
          <a:xfrm>
            <a:off x="721200" y="1953018"/>
            <a:ext cx="3965100" cy="584775"/>
          </a:xfrm>
          <a:prstGeom prst="rect">
            <a:avLst/>
          </a:prstGeom>
          <a:noFill/>
        </p:spPr>
        <p:txBody>
          <a:bodyPr wrap="square">
            <a:spAutoFit/>
          </a:bodyPr>
          <a:lstStyle/>
          <a:p>
            <a:r>
              <a:rPr lang="en-US" altLang="zh-CN" sz="1600" b="0" i="0">
                <a:solidFill>
                  <a:srgbClr val="4D4D4D"/>
                </a:solidFill>
                <a:effectLst/>
                <a:latin typeface="-apple-system"/>
              </a:rPr>
              <a:t>MyISAM</a:t>
            </a:r>
            <a:r>
              <a:rPr lang="zh-CN" altLang="en-US" sz="1600" b="0" i="0">
                <a:solidFill>
                  <a:srgbClr val="4D4D4D"/>
                </a:solidFill>
                <a:effectLst/>
                <a:latin typeface="-apple-system"/>
              </a:rPr>
              <a:t>引擎使用</a:t>
            </a:r>
            <a:r>
              <a:rPr lang="en-US" altLang="zh-CN" sz="1600" b="0" i="0">
                <a:solidFill>
                  <a:srgbClr val="4D4D4D"/>
                </a:solidFill>
                <a:effectLst/>
                <a:latin typeface="-apple-system"/>
              </a:rPr>
              <a:t>B+Tree</a:t>
            </a:r>
            <a:r>
              <a:rPr lang="zh-CN" altLang="en-US" sz="1600" b="0" i="0">
                <a:solidFill>
                  <a:srgbClr val="4D4D4D"/>
                </a:solidFill>
                <a:effectLst/>
                <a:latin typeface="-apple-system"/>
              </a:rPr>
              <a:t>作为索引结构，叶节点的</a:t>
            </a:r>
            <a:r>
              <a:rPr lang="en-US" altLang="zh-CN" sz="1600" b="0" i="0">
                <a:solidFill>
                  <a:srgbClr val="4D4D4D"/>
                </a:solidFill>
                <a:effectLst/>
                <a:latin typeface="-apple-system"/>
              </a:rPr>
              <a:t>data</a:t>
            </a:r>
            <a:r>
              <a:rPr lang="zh-CN" altLang="en-US" sz="1600" b="0" i="0">
                <a:solidFill>
                  <a:srgbClr val="4D4D4D"/>
                </a:solidFill>
                <a:effectLst/>
                <a:latin typeface="-apple-system"/>
              </a:rPr>
              <a:t>域存放的是数据记录的地址。</a:t>
            </a:r>
            <a:endParaRPr lang="zh-CN" altLang="en-US" sz="1600"/>
          </a:p>
        </p:txBody>
      </p:sp>
      <p:pic>
        <p:nvPicPr>
          <p:cNvPr id="5" name="图片 4">
            <a:extLst>
              <a:ext uri="{FF2B5EF4-FFF2-40B4-BE49-F238E27FC236}">
                <a16:creationId xmlns:a16="http://schemas.microsoft.com/office/drawing/2014/main" id="{C16ABE72-89A6-4D13-916D-13F01F7AEDB8}"/>
              </a:ext>
            </a:extLst>
          </p:cNvPr>
          <p:cNvPicPr>
            <a:picLocks noChangeAspect="1"/>
          </p:cNvPicPr>
          <p:nvPr/>
        </p:nvPicPr>
        <p:blipFill>
          <a:blip r:embed="rId2"/>
          <a:stretch>
            <a:fillRect/>
          </a:stretch>
        </p:blipFill>
        <p:spPr>
          <a:xfrm>
            <a:off x="4960485" y="1353728"/>
            <a:ext cx="5734050" cy="4762500"/>
          </a:xfrm>
          <a:prstGeom prst="rect">
            <a:avLst/>
          </a:prstGeom>
        </p:spPr>
      </p:pic>
    </p:spTree>
    <p:extLst>
      <p:ext uri="{BB962C8B-B14F-4D97-AF65-F5344CB8AC3E}">
        <p14:creationId xmlns:p14="http://schemas.microsoft.com/office/powerpoint/2010/main" val="288322769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576818" y="1399691"/>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引擎使用</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B+Tree</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EFDB5CE7-C661-4A50-AB61-D354EDCCBD72}"/>
              </a:ext>
            </a:extLst>
          </p:cNvPr>
          <p:cNvSpPr txBox="1"/>
          <p:nvPr/>
        </p:nvSpPr>
        <p:spPr>
          <a:xfrm>
            <a:off x="814209" y="1931441"/>
            <a:ext cx="1080338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a:solidFill>
                  <a:srgbClr val="404040"/>
                </a:solidFill>
                <a:effectLst/>
                <a:latin typeface="Alibaba PuHuiTi B"/>
              </a:rPr>
              <a:t>InnoDB</a:t>
            </a:r>
            <a:r>
              <a:rPr lang="zh-CN" altLang="en-US" sz="1600" b="0" i="0">
                <a:solidFill>
                  <a:srgbClr val="404040"/>
                </a:solidFill>
                <a:effectLst/>
                <a:latin typeface="Alibaba PuHuiTi B"/>
              </a:rPr>
              <a:t>的叶节点的</a:t>
            </a:r>
            <a:r>
              <a:rPr lang="en-US" altLang="zh-CN" sz="1600" b="0" i="0">
                <a:solidFill>
                  <a:srgbClr val="404040"/>
                </a:solidFill>
                <a:effectLst/>
                <a:latin typeface="Alibaba PuHuiTi B"/>
              </a:rPr>
              <a:t>data</a:t>
            </a:r>
            <a:r>
              <a:rPr lang="zh-CN" altLang="en-US" sz="1600" b="0" i="0">
                <a:solidFill>
                  <a:srgbClr val="404040"/>
                </a:solidFill>
                <a:effectLst/>
                <a:latin typeface="Alibaba PuHuiTi B"/>
              </a:rPr>
              <a:t>域存放的是数据，相比</a:t>
            </a:r>
            <a:r>
              <a:rPr lang="en-US" altLang="zh-CN" sz="1600" b="0" i="0">
                <a:solidFill>
                  <a:srgbClr val="404040"/>
                </a:solidFill>
                <a:effectLst/>
                <a:latin typeface="Alibaba PuHuiTi B"/>
              </a:rPr>
              <a:t>MyISAM</a:t>
            </a:r>
            <a:r>
              <a:rPr lang="zh-CN" altLang="en-US" sz="1600" b="0" i="0">
                <a:solidFill>
                  <a:srgbClr val="404040"/>
                </a:solidFill>
                <a:effectLst/>
                <a:latin typeface="Alibaba PuHuiTi B"/>
              </a:rPr>
              <a:t>效率要高一些，但是比较占硬盘内存大小。</a:t>
            </a: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pic>
        <p:nvPicPr>
          <p:cNvPr id="4" name="图片 3">
            <a:extLst>
              <a:ext uri="{FF2B5EF4-FFF2-40B4-BE49-F238E27FC236}">
                <a16:creationId xmlns:a16="http://schemas.microsoft.com/office/drawing/2014/main" id="{A1DEFD96-32DC-48D4-B6EF-714E8EA82652}"/>
              </a:ext>
            </a:extLst>
          </p:cNvPr>
          <p:cNvPicPr>
            <a:picLocks noChangeAspect="1"/>
          </p:cNvPicPr>
          <p:nvPr/>
        </p:nvPicPr>
        <p:blipFill>
          <a:blip r:embed="rId2"/>
          <a:stretch>
            <a:fillRect/>
          </a:stretch>
        </p:blipFill>
        <p:spPr>
          <a:xfrm>
            <a:off x="1106487" y="2587104"/>
            <a:ext cx="6337385" cy="2871205"/>
          </a:xfrm>
          <a:prstGeom prst="rect">
            <a:avLst/>
          </a:prstGeom>
        </p:spPr>
      </p:pic>
      <p:pic>
        <p:nvPicPr>
          <p:cNvPr id="9" name="图片 8">
            <a:extLst>
              <a:ext uri="{FF2B5EF4-FFF2-40B4-BE49-F238E27FC236}">
                <a16:creationId xmlns:a16="http://schemas.microsoft.com/office/drawing/2014/main" id="{F67E0ABE-D1FA-4DDD-854E-A7F923831070}"/>
              </a:ext>
            </a:extLst>
          </p:cNvPr>
          <p:cNvPicPr>
            <a:picLocks noChangeAspect="1"/>
          </p:cNvPicPr>
          <p:nvPr/>
        </p:nvPicPr>
        <p:blipFill>
          <a:blip r:embed="rId3"/>
          <a:stretch>
            <a:fillRect/>
          </a:stretch>
        </p:blipFill>
        <p:spPr>
          <a:xfrm>
            <a:off x="8283956" y="2741796"/>
            <a:ext cx="2136582" cy="2716513"/>
          </a:xfrm>
          <a:prstGeom prst="rect">
            <a:avLst/>
          </a:prstGeom>
        </p:spPr>
      </p:pic>
    </p:spTree>
    <p:extLst>
      <p:ext uri="{BB962C8B-B14F-4D97-AF65-F5344CB8AC3E}">
        <p14:creationId xmlns:p14="http://schemas.microsoft.com/office/powerpoint/2010/main" val="14692949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的存储引擎</a:t>
            </a:r>
            <a:endParaRPr kumimoji="1" lang="zh-CN" altLang="en-US" dirty="0"/>
          </a:p>
        </p:txBody>
      </p:sp>
    </p:spTree>
    <p:extLst>
      <p:ext uri="{BB962C8B-B14F-4D97-AF65-F5344CB8AC3E}">
        <p14:creationId xmlns:p14="http://schemas.microsoft.com/office/powerpoint/2010/main" val="8200210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980038" y="1930029"/>
            <a:ext cx="8975301"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数据库存储引擎是数据库底层软件组织，数据库管理系统（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DBMS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）使用数据引擎进行创建、查询、更新和删除数据。</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不同的存储引擎提供不同的存储机制、索引技巧、锁定水平等功能。现在许多不同的数据库管理系统都支持多种不同的数据引擎。</a:t>
            </a:r>
            <a:r>
              <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rPr>
              <a:t>MySQL</a:t>
            </a:r>
            <a:r>
              <a:rPr kumimoji="0" lang="zh-CN" altLang="en-US" sz="1600" b="0" i="0" u="none" strike="noStrike" kern="1200" cap="none" spc="0" normalizeH="0" baseline="0" noProof="0">
                <a:ln>
                  <a:noFill/>
                </a:ln>
                <a:solidFill>
                  <a:srgbClr val="FF0000"/>
                </a:solidFill>
                <a:effectLst/>
                <a:highlight>
                  <a:srgbClr val="FFFFFF"/>
                </a:highlight>
                <a:uLnTx/>
                <a:uFillTx/>
                <a:latin typeface="Calibri"/>
                <a:ea typeface="黑体"/>
                <a:cs typeface="+mn-cs"/>
              </a:rPr>
              <a:t>的核心就是存储引擎。</a:t>
            </a:r>
            <a:endPar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用户可以根据不同的需求为数据表选择不同的存储引擎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可以使用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SHOW ENGINES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命令 可以查看</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的所有执行引擎我们 可以到 默认的执行引擎是</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innoDB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支持事务，行级锁定和外键。</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6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174A4A40-454A-4D67-B74E-CBA4A57A49BB}"/>
              </a:ext>
            </a:extLst>
          </p:cNvPr>
          <p:cNvPicPr>
            <a:picLocks noChangeAspect="1"/>
          </p:cNvPicPr>
          <p:nvPr/>
        </p:nvPicPr>
        <p:blipFill>
          <a:blip r:embed="rId2"/>
          <a:stretch>
            <a:fillRect/>
          </a:stretch>
        </p:blipFill>
        <p:spPr>
          <a:xfrm>
            <a:off x="1763711" y="4308947"/>
            <a:ext cx="4953180" cy="2090989"/>
          </a:xfrm>
          <a:prstGeom prst="rect">
            <a:avLst/>
          </a:prstGeom>
        </p:spPr>
      </p:pic>
    </p:spTree>
    <p:extLst>
      <p:ext uri="{BB962C8B-B14F-4D97-AF65-F5344CB8AC3E}">
        <p14:creationId xmlns:p14="http://schemas.microsoft.com/office/powerpoint/2010/main" val="410783014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87169855-EF86-4EC7-929A-5A031C0AF987}"/>
              </a:ext>
            </a:extLst>
          </p:cNvPr>
          <p:cNvSpPr txBox="1"/>
          <p:nvPr/>
        </p:nvSpPr>
        <p:spPr>
          <a:xfrm>
            <a:off x="867424" y="1905505"/>
            <a:ext cx="10241177" cy="30162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a:ln>
                  <a:noFill/>
                </a:ln>
                <a:solidFill>
                  <a:srgbClr val="333333"/>
                </a:solidFill>
                <a:effectLst/>
                <a:highlight>
                  <a:srgbClr val="FFFF00"/>
                </a:highlight>
                <a:uLnTx/>
                <a:uFillTx/>
                <a:latin typeface="Alibaba PuHuiTi B"/>
                <a:ea typeface="黑体"/>
              </a:rPr>
              <a:t>MyISAM</a:t>
            </a:r>
            <a:r>
              <a:rPr kumimoji="0" lang="zh-CN" altLang="en-US" sz="1600" b="1" i="0" u="none" strike="noStrike" kern="1200" cap="none" spc="0" normalizeH="0" baseline="0" noProof="0">
                <a:ln>
                  <a:noFill/>
                </a:ln>
                <a:solidFill>
                  <a:srgbClr val="333333"/>
                </a:solidFill>
                <a:effectLst/>
                <a:highlight>
                  <a:srgbClr val="FFFF00"/>
                </a:highlight>
                <a:uLnTx/>
                <a:uFillTx/>
                <a:latin typeface="Alibaba PuHuiTi B"/>
                <a:ea typeface="黑体"/>
              </a:rPr>
              <a:t>：</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 5.5</a:t>
            </a:r>
            <a:r>
              <a:rPr kumimoji="0" lang="zh-CN" altLang="en-US" sz="1600" b="0" i="0" u="none" strike="noStrike" kern="1200" cap="none" spc="0" normalizeH="0" baseline="0" noProof="0">
                <a:ln>
                  <a:noFill/>
                </a:ln>
                <a:solidFill>
                  <a:srgbClr val="333333"/>
                </a:solidFill>
                <a:effectLst/>
                <a:uLnTx/>
                <a:uFillTx/>
                <a:latin typeface="Alibaba PuHuiTi B"/>
                <a:ea typeface="黑体"/>
              </a:rPr>
              <a:t>之前的默认数据库引擎，最为常用。拥有较高的插入，查询速度，但不支持事务</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a:ln>
                  <a:noFill/>
                </a:ln>
                <a:solidFill>
                  <a:srgbClr val="333333"/>
                </a:solidFill>
                <a:effectLst/>
                <a:highlight>
                  <a:srgbClr val="FFFF00"/>
                </a:highlight>
                <a:uLnTx/>
                <a:uFillTx/>
                <a:latin typeface="Alibaba PuHuiTi B"/>
                <a:ea typeface="黑体"/>
              </a:rPr>
              <a:t>InnoDB</a:t>
            </a:r>
            <a:r>
              <a:rPr kumimoji="0" lang="zh-CN" altLang="en-US" sz="1600" b="0" i="0" u="none" strike="noStrike" kern="1200" cap="none" spc="0" normalizeH="0" baseline="0" noProof="0">
                <a:ln>
                  <a:noFill/>
                </a:ln>
                <a:solidFill>
                  <a:srgbClr val="333333"/>
                </a:solidFill>
                <a:effectLst/>
                <a:uLnTx/>
                <a:uFillTx/>
                <a:latin typeface="Alibaba PuHuiTi B"/>
                <a:ea typeface="黑体"/>
              </a:rPr>
              <a:t>：事务型速记的首选引擎，支持</a:t>
            </a:r>
            <a:r>
              <a:rPr kumimoji="0" lang="en-US" altLang="zh-CN" sz="1600" b="0" i="0" u="none" strike="noStrike" kern="1200" cap="none" spc="0" normalizeH="0" baseline="0" noProof="0">
                <a:ln>
                  <a:noFill/>
                </a:ln>
                <a:solidFill>
                  <a:srgbClr val="333333"/>
                </a:solidFill>
                <a:effectLst/>
                <a:uLnTx/>
                <a:uFillTx/>
                <a:latin typeface="Alibaba PuHuiTi B"/>
                <a:ea typeface="黑体"/>
              </a:rPr>
              <a:t>ACID</a:t>
            </a:r>
            <a:r>
              <a:rPr kumimoji="0" lang="zh-CN" altLang="en-US" sz="1600" b="0" i="0" u="none" strike="noStrike" kern="1200" cap="none" spc="0" normalizeH="0" baseline="0" noProof="0">
                <a:ln>
                  <a:noFill/>
                </a:ln>
                <a:solidFill>
                  <a:srgbClr val="333333"/>
                </a:solidFill>
                <a:effectLst/>
                <a:uLnTx/>
                <a:uFillTx/>
                <a:latin typeface="Alibaba PuHuiTi B"/>
                <a:ea typeface="黑体"/>
              </a:rPr>
              <a:t>事务，支持行级锁定，</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MySQL5.5</a:t>
            </a:r>
            <a:r>
              <a:rPr kumimoji="0" lang="zh-CN" altLang="en-US" sz="1600" b="0" i="0" u="none" strike="noStrike" kern="1200" cap="none" spc="0" normalizeH="0" baseline="0" noProof="0">
                <a:ln>
                  <a:noFill/>
                </a:ln>
                <a:solidFill>
                  <a:srgbClr val="333333"/>
                </a:solidFill>
                <a:effectLst/>
                <a:uLnTx/>
                <a:uFillTx/>
                <a:latin typeface="Alibaba PuHuiTi B"/>
                <a:ea typeface="黑体"/>
              </a:rPr>
              <a:t>成为默认数据库引擎</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Memory</a:t>
            </a:r>
            <a:r>
              <a:rPr kumimoji="0" lang="zh-CN" altLang="en-US" sz="1600" b="0" i="0" u="none" strike="noStrike" kern="1200" cap="none" spc="0" normalizeH="0" baseline="0" noProof="0">
                <a:ln>
                  <a:noFill/>
                </a:ln>
                <a:solidFill>
                  <a:srgbClr val="333333"/>
                </a:solidFill>
                <a:effectLst/>
                <a:highlight>
                  <a:srgbClr val="FFFF00"/>
                </a:highlight>
                <a:uLnTx/>
                <a:uFillTx/>
                <a:latin typeface="Alibaba PuHuiTi B"/>
                <a:ea typeface="黑体"/>
              </a:rPr>
              <a:t>： </a:t>
            </a:r>
            <a:r>
              <a:rPr kumimoji="0" lang="zh-CN" altLang="en-US" sz="1600" b="0" i="0" u="none" strike="noStrike" kern="1200" cap="none" spc="0" normalizeH="0" baseline="0" noProof="0">
                <a:ln>
                  <a:noFill/>
                </a:ln>
                <a:solidFill>
                  <a:srgbClr val="333333"/>
                </a:solidFill>
                <a:effectLst/>
                <a:uLnTx/>
                <a:uFillTx/>
                <a:latin typeface="Alibaba PuHuiTi B"/>
                <a:ea typeface="黑体"/>
              </a:rPr>
              <a:t>所有数据置于内存的存储引擎，拥有极高的插入，更新和查询效率。但是会占用和数据量成正比的内存空间。并且其内容会在</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a:t>
            </a:r>
            <a:r>
              <a:rPr kumimoji="0" lang="zh-CN" altLang="en-US" sz="1600" b="0" i="0" u="none" strike="noStrike" kern="1200" cap="none" spc="0" normalizeH="0" baseline="0" noProof="0">
                <a:ln>
                  <a:noFill/>
                </a:ln>
                <a:solidFill>
                  <a:srgbClr val="333333"/>
                </a:solidFill>
                <a:effectLst/>
                <a:uLnTx/>
                <a:uFillTx/>
                <a:latin typeface="Alibaba PuHuiTi B"/>
                <a:ea typeface="黑体"/>
              </a:rPr>
              <a:t>重新启动是会丢失。</a:t>
            </a:r>
            <a:endParaRPr lang="en-US" altLang="zh-CN" sz="1600">
              <a:solidFill>
                <a:srgbClr val="333333"/>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Archive </a:t>
            </a:r>
            <a:r>
              <a:rPr kumimoji="0" lang="zh-CN" altLang="en-US" sz="1600" b="0" i="0" u="none" strike="noStrike" kern="1200" cap="none" spc="0" normalizeH="0" baseline="0" noProof="0">
                <a:ln>
                  <a:noFill/>
                </a:ln>
                <a:solidFill>
                  <a:srgbClr val="333333"/>
                </a:solidFill>
                <a:effectLst/>
                <a:uLnTx/>
                <a:uFillTx/>
                <a:latin typeface="Alibaba PuHuiTi B"/>
                <a:ea typeface="黑体"/>
              </a:rPr>
              <a:t>：非常适合存储大量的独立的，作为历史记录的数据。因为它们不经常被读取。</a:t>
            </a:r>
            <a:r>
              <a:rPr kumimoji="0" lang="en-US" altLang="zh-CN" sz="1600" b="0" i="0" u="none" strike="noStrike" kern="1200" cap="none" spc="0" normalizeH="0" baseline="0" noProof="0">
                <a:ln>
                  <a:noFill/>
                </a:ln>
                <a:solidFill>
                  <a:srgbClr val="333333"/>
                </a:solidFill>
                <a:effectLst/>
                <a:uLnTx/>
                <a:uFillTx/>
                <a:latin typeface="Alibaba PuHuiTi B"/>
                <a:ea typeface="黑体"/>
              </a:rPr>
              <a:t>Archive </a:t>
            </a:r>
            <a:r>
              <a:rPr kumimoji="0" lang="zh-CN" altLang="en-US" sz="1600" b="0" i="0" u="none" strike="noStrike" kern="1200" cap="none" spc="0" normalizeH="0" baseline="0" noProof="0">
                <a:ln>
                  <a:noFill/>
                </a:ln>
                <a:solidFill>
                  <a:srgbClr val="333333"/>
                </a:solidFill>
                <a:effectLst/>
                <a:uLnTx/>
                <a:uFillTx/>
                <a:latin typeface="Alibaba PuHuiTi B"/>
                <a:ea typeface="黑体"/>
              </a:rPr>
              <a:t>拥有高效的插入速度，但其对查询的支持相对较差</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Federated </a:t>
            </a:r>
            <a:r>
              <a:rPr kumimoji="0" lang="zh-CN" altLang="en-US" sz="1600" b="0" i="0" u="none" strike="noStrike" kern="1200" cap="none" spc="0" normalizeH="0" baseline="0" noProof="0">
                <a:ln>
                  <a:noFill/>
                </a:ln>
                <a:solidFill>
                  <a:srgbClr val="333333"/>
                </a:solidFill>
                <a:effectLst/>
                <a:uLnTx/>
                <a:uFillTx/>
                <a:latin typeface="Alibaba PuHuiTi B"/>
                <a:ea typeface="黑体"/>
              </a:rPr>
              <a:t>：将不同的 </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 </a:t>
            </a:r>
            <a:r>
              <a:rPr kumimoji="0" lang="zh-CN" altLang="en-US" sz="1600" b="0" i="0" u="none" strike="noStrike" kern="1200" cap="none" spc="0" normalizeH="0" baseline="0" noProof="0">
                <a:ln>
                  <a:noFill/>
                </a:ln>
                <a:solidFill>
                  <a:srgbClr val="333333"/>
                </a:solidFill>
                <a:effectLst/>
                <a:uLnTx/>
                <a:uFillTx/>
                <a:latin typeface="Alibaba PuHuiTi B"/>
                <a:ea typeface="黑体"/>
              </a:rPr>
              <a:t>服务器联合起来，逻辑上组成一个完整的数据库。非常适合分布式应用</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a:ln>
                <a:noFill/>
              </a:ln>
              <a:solidFill>
                <a:srgbClr val="333333"/>
              </a:solidFill>
              <a:effectLst/>
              <a:uLnTx/>
              <a:uFillTx/>
              <a:latin typeface="PingFang SC"/>
              <a:ea typeface="黑体"/>
              <a:cs typeface="+mn-cs"/>
            </a:endParaRPr>
          </a:p>
        </p:txBody>
      </p:sp>
    </p:spTree>
    <p:extLst>
      <p:ext uri="{BB962C8B-B14F-4D97-AF65-F5344CB8AC3E}">
        <p14:creationId xmlns:p14="http://schemas.microsoft.com/office/powerpoint/2010/main" val="33301581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87169855-EF86-4EC7-929A-5A031C0AF987}"/>
              </a:ext>
            </a:extLst>
          </p:cNvPr>
          <p:cNvSpPr txBox="1"/>
          <p:nvPr/>
        </p:nvSpPr>
        <p:spPr>
          <a:xfrm>
            <a:off x="867424" y="1905505"/>
            <a:ext cx="10614423" cy="251566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highlight>
                  <a:srgbClr val="FFFF00"/>
                </a:highlight>
                <a:uLnTx/>
                <a:uFillTx/>
                <a:latin typeface="PingFang SC"/>
                <a:ea typeface="Alibaba PuHuiTi B"/>
              </a:rPr>
              <a:t>：</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逻辑上由逗号分割数据的存储引擎。它会在数据库子目录里为每个数据表创建一个 </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文件。这是一种普通文本文件，每个数据行占用一个文本行。</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存储引擎不支持索引。</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srgbClr val="333333"/>
                </a:solidFill>
                <a:highlight>
                  <a:srgbClr val="FFFF00"/>
                </a:highlight>
                <a:latin typeface="PingFang SC"/>
                <a:ea typeface="Alibaba PuHuiTi B"/>
              </a:rPr>
              <a:t>BlackHole</a:t>
            </a:r>
            <a:r>
              <a:rPr lang="zh-CN" altLang="en-US" sz="1600">
                <a:solidFill>
                  <a:srgbClr val="333333"/>
                </a:solidFill>
                <a:highlight>
                  <a:srgbClr val="FFFF00"/>
                </a:highlight>
                <a:latin typeface="PingFang SC"/>
                <a:ea typeface="Alibaba PuHuiTi B"/>
              </a:rPr>
              <a:t>：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黑洞引擎，写入的任何数据都会消失，一般用于记录 </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binlog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做复制的中继</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PingFang SC"/>
                <a:ea typeface="Alibaba PuHuiTi B"/>
              </a:rPr>
              <a:t>ERFORMANCE_SCHEMA</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存储引擎该引擎主要用于收集数据库服务器性能参数。</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4D4D4D"/>
                </a:solidFill>
                <a:effectLst/>
                <a:highlight>
                  <a:srgbClr val="FFFF00"/>
                </a:highlight>
                <a:uLnTx/>
                <a:uFillTx/>
                <a:latin typeface="-apple-system"/>
                <a:ea typeface="Alibaba PuHuiTi B"/>
              </a:rPr>
              <a:t>Mrg_Myisam Merge</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存储引擎，是一组</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的组合，也就是说，他将</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引擎的多个表聚合起来，但是他的内部没有数据，真正的数据依然是</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引擎的表中，但是可以直接进行查询、删除更新等操作。</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a:ln>
                <a:noFill/>
              </a:ln>
              <a:solidFill>
                <a:srgbClr val="333333"/>
              </a:solidFill>
              <a:effectLst/>
              <a:uLnTx/>
              <a:uFillTx/>
              <a:latin typeface="PingFang SC"/>
              <a:ea typeface="黑体"/>
              <a:cs typeface="+mn-cs"/>
            </a:endParaRPr>
          </a:p>
        </p:txBody>
      </p:sp>
    </p:spTree>
    <p:extLst>
      <p:ext uri="{BB962C8B-B14F-4D97-AF65-F5344CB8AC3E}">
        <p14:creationId xmlns:p14="http://schemas.microsoft.com/office/powerpoint/2010/main" val="946908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marL="0" indent="0" algn="l">
              <a:buNone/>
            </a:pPr>
            <a:r>
              <a:rPr lang="zh-CN" altLang="en-US"/>
              <a:t>①</a:t>
            </a:r>
            <a:r>
              <a:rPr lang="en-US" altLang="zh-CN"/>
              <a:t>MySQL</a:t>
            </a:r>
            <a:r>
              <a:rPr lang="zh-CN" altLang="en-US"/>
              <a:t>数据库是用</a:t>
            </a:r>
            <a:r>
              <a:rPr lang="en-US" altLang="zh-CN"/>
              <a:t>C</a:t>
            </a:r>
            <a:r>
              <a:rPr lang="zh-CN" altLang="en-US"/>
              <a:t>和</a:t>
            </a:r>
            <a:r>
              <a:rPr lang="en-US" altLang="zh-CN"/>
              <a:t>C++</a:t>
            </a:r>
            <a:r>
              <a:rPr lang="zh-CN" altLang="en-US"/>
              <a:t>语言编写的，以保证源码的可移植性</a:t>
            </a:r>
          </a:p>
          <a:p>
            <a:pPr marL="0" indent="0" algn="l">
              <a:buNone/>
            </a:pPr>
            <a:r>
              <a:rPr lang="zh-CN" altLang="en-US"/>
              <a:t>②支持多个操作系统例如：</a:t>
            </a:r>
            <a:r>
              <a:rPr lang="en-US" altLang="zh-CN"/>
              <a:t>Windows</a:t>
            </a:r>
            <a:r>
              <a:rPr lang="zh-CN" altLang="en-US"/>
              <a:t>、</a:t>
            </a:r>
            <a:r>
              <a:rPr lang="en-US" altLang="zh-CN"/>
              <a:t>Linux</a:t>
            </a:r>
            <a:r>
              <a:rPr lang="zh-CN" altLang="en-US"/>
              <a:t>、</a:t>
            </a:r>
            <a:r>
              <a:rPr lang="en-US" altLang="zh-CN"/>
              <a:t>Mac OS</a:t>
            </a:r>
            <a:r>
              <a:rPr lang="zh-CN" altLang="en-US"/>
              <a:t>等等</a:t>
            </a:r>
            <a:endParaRPr lang="en-US" altLang="zh-CN"/>
          </a:p>
          <a:p>
            <a:pPr marL="0" indent="0" algn="l">
              <a:buNone/>
            </a:pPr>
            <a:r>
              <a:rPr lang="zh-CN" altLang="en-US" dirty="0"/>
              <a:t>③</a:t>
            </a:r>
            <a:r>
              <a:rPr lang="zh-CN" altLang="en-US"/>
              <a:t>支持多线程，可以充分的利用</a:t>
            </a:r>
            <a:r>
              <a:rPr lang="en-US" altLang="zh-CN"/>
              <a:t>CPU</a:t>
            </a:r>
            <a:r>
              <a:rPr lang="zh-CN" altLang="en-US"/>
              <a:t>资源</a:t>
            </a:r>
          </a:p>
          <a:p>
            <a:pPr marL="0" indent="0" algn="l">
              <a:buNone/>
            </a:pPr>
            <a:r>
              <a:rPr lang="zh-CN" altLang="en-US" dirty="0"/>
              <a:t>④</a:t>
            </a:r>
            <a:r>
              <a:rPr lang="zh-CN" altLang="en-US"/>
              <a:t>为多种编程语言提供</a:t>
            </a:r>
            <a:r>
              <a:rPr lang="en-US" altLang="zh-CN"/>
              <a:t>API</a:t>
            </a:r>
            <a:r>
              <a:rPr lang="zh-CN" altLang="en-US"/>
              <a:t>，包括</a:t>
            </a:r>
            <a:r>
              <a:rPr lang="en-US" altLang="zh-CN"/>
              <a:t>C</a:t>
            </a:r>
            <a:r>
              <a:rPr lang="zh-CN" altLang="en-US"/>
              <a:t>语言，</a:t>
            </a:r>
            <a:r>
              <a:rPr lang="en-US" altLang="zh-CN"/>
              <a:t>Java</a:t>
            </a:r>
            <a:r>
              <a:rPr lang="zh-CN" altLang="en-US"/>
              <a:t>，</a:t>
            </a:r>
            <a:r>
              <a:rPr lang="en-US" altLang="zh-CN"/>
              <a:t>PHP</a:t>
            </a:r>
            <a:r>
              <a:rPr lang="zh-CN" altLang="en-US"/>
              <a:t>。</a:t>
            </a:r>
            <a:r>
              <a:rPr lang="en-US" altLang="zh-CN"/>
              <a:t>Python</a:t>
            </a:r>
            <a:r>
              <a:rPr lang="zh-CN" altLang="en-US"/>
              <a:t>语言等</a:t>
            </a:r>
          </a:p>
          <a:p>
            <a:pPr marL="0" indent="0" algn="l">
              <a:buNone/>
            </a:pPr>
            <a:r>
              <a:rPr lang="zh-CN" altLang="en-US"/>
              <a:t>⑤</a:t>
            </a:r>
            <a:r>
              <a:rPr lang="en-US" altLang="zh-CN"/>
              <a:t>MySQL</a:t>
            </a:r>
            <a:r>
              <a:rPr lang="zh-CN" altLang="en-US"/>
              <a:t>优化了</a:t>
            </a:r>
            <a:r>
              <a:rPr lang="en-US" altLang="zh-CN"/>
              <a:t>SQL</a:t>
            </a:r>
            <a:r>
              <a:rPr lang="zh-CN" altLang="en-US"/>
              <a:t>算法，有效的提高了查询速度</a:t>
            </a:r>
            <a:endParaRPr lang="en-US" altLang="zh-CN"/>
          </a:p>
          <a:p>
            <a:pPr marL="0" indent="0" algn="l">
              <a:buNone/>
            </a:pPr>
            <a:r>
              <a:rPr lang="zh-CN" altLang="en-US"/>
              <a:t>⑥</a:t>
            </a:r>
            <a:r>
              <a:rPr lang="en-US" altLang="zh-CN"/>
              <a:t>MySQL</a:t>
            </a:r>
            <a:r>
              <a:rPr lang="zh-CN" altLang="en-US"/>
              <a:t>开放源代码且无版权制约，自主性强、使用成本低。</a:t>
            </a:r>
            <a:endParaRPr lang="en-US" altLang="zh-CN"/>
          </a:p>
          <a:p>
            <a:pPr marL="0" indent="0" algn="l">
              <a:buNone/>
            </a:pPr>
            <a:r>
              <a:rPr lang="zh-CN" altLang="en-US"/>
              <a:t>⑧</a:t>
            </a:r>
            <a:r>
              <a:rPr lang="en-US" altLang="zh-CN"/>
              <a:t>MySQL</a:t>
            </a:r>
            <a:r>
              <a:rPr lang="zh-CN" altLang="en-US"/>
              <a:t>历史悠久、社区及用户非常活跃，遇到问题，可以很快获取到帮助。</a:t>
            </a: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kumimoji="1" lang="en-US" altLang="zh-CN"/>
              <a:t>MySQL</a:t>
            </a:r>
            <a:r>
              <a:rPr kumimoji="1" lang="zh-CN" altLang="en-US"/>
              <a:t>的特点</a:t>
            </a:r>
            <a:endParaRPr kumimoji="1" lang="zh-CN" altLang="en-US" dirty="0"/>
          </a:p>
        </p:txBody>
      </p:sp>
    </p:spTree>
    <p:extLst>
      <p:ext uri="{BB962C8B-B14F-4D97-AF65-F5344CB8AC3E}">
        <p14:creationId xmlns:p14="http://schemas.microsoft.com/office/powerpoint/2010/main" val="26770512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026" name="Picture 2">
            <a:extLst>
              <a:ext uri="{FF2B5EF4-FFF2-40B4-BE49-F238E27FC236}">
                <a16:creationId xmlns:a16="http://schemas.microsoft.com/office/drawing/2014/main" id="{84E4A377-76ED-43F0-8FAC-416C553F3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049" y="1906178"/>
            <a:ext cx="762000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92668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024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75DC9847-3FC6-4C56-9543-E3B6A3BA1980}"/>
              </a:ext>
            </a:extLst>
          </p:cNvPr>
          <p:cNvSpPr txBox="1"/>
          <p:nvPr/>
        </p:nvSpPr>
        <p:spPr>
          <a:xfrm>
            <a:off x="966373" y="1911205"/>
            <a:ext cx="10259253"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查询当前数据库支持的存储引擎：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engines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查看当前的默认存储引擎：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‘%storage_engine%</a:t>
            </a:r>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查看某个表用了什么引擎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在显示结果里参数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engine</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后面的就表示该表当前用的存储引擎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student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创建新表时指定存储引擎：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engine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MyISAM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修改数据库引擎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 engine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INNODB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 engine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MyISAM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085646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024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723CACB7-F95C-42E6-893C-196179360F3A}"/>
              </a:ext>
            </a:extLst>
          </p:cNvPr>
          <p:cNvSpPr txBox="1"/>
          <p:nvPr/>
        </p:nvSpPr>
        <p:spPr>
          <a:xfrm>
            <a:off x="1013650" y="2047106"/>
            <a:ext cx="10692481"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Alibaba PuHuiTi B"/>
                <a:ea typeface="黑体"/>
              </a:rPr>
              <a:t>-- </a:t>
            </a:r>
            <a:r>
              <a:rPr kumimoji="0" lang="zh-CN" altLang="en-US" sz="1600" b="0" i="0" u="none" strike="noStrike" kern="1200" cap="none" spc="0" normalizeH="0" baseline="0" noProof="0">
                <a:ln>
                  <a:noFill/>
                </a:ln>
                <a:solidFill>
                  <a:srgbClr val="008000"/>
                </a:solidFill>
                <a:effectLst/>
                <a:uLnTx/>
                <a:uFillTx/>
                <a:latin typeface="Alibaba PuHuiTi B"/>
                <a:ea typeface="黑体"/>
              </a:rPr>
              <a:t>修改</a:t>
            </a:r>
            <a:r>
              <a:rPr kumimoji="0" lang="en-US" altLang="zh-CN" sz="1600" b="0" i="0" u="none" strike="noStrike" kern="1200" cap="none" spc="0" normalizeH="0" baseline="0" noProof="0">
                <a:ln>
                  <a:noFill/>
                </a:ln>
                <a:solidFill>
                  <a:srgbClr val="008000"/>
                </a:solidFill>
                <a:effectLst/>
                <a:uLnTx/>
                <a:uFillTx/>
                <a:latin typeface="Alibaba PuHuiTi B"/>
                <a:ea typeface="黑体"/>
              </a:rPr>
              <a:t>MySQL</a:t>
            </a:r>
            <a:r>
              <a:rPr kumimoji="0" lang="zh-CN" altLang="en-US" sz="1600" b="0" i="0" u="none" strike="noStrike" kern="1200" cap="none" spc="0" normalizeH="0" baseline="0" noProof="0">
                <a:ln>
                  <a:noFill/>
                </a:ln>
                <a:solidFill>
                  <a:srgbClr val="008000"/>
                </a:solidFill>
                <a:effectLst/>
                <a:uLnTx/>
                <a:uFillTx/>
                <a:latin typeface="Alibaba PuHuiTi B"/>
                <a:ea typeface="黑体"/>
              </a:rPr>
              <a:t>默认存储引擎方法</a:t>
            </a:r>
            <a:endParaRPr kumimoji="0" lang="en-US" altLang="zh-CN" sz="1600" b="0" i="0" u="none" strike="noStrike" kern="1200" cap="none" spc="0" normalizeH="0" baseline="0" noProof="0">
              <a:ln>
                <a:noFill/>
              </a:ln>
              <a:solidFill>
                <a:srgbClr val="008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1.</a:t>
            </a:r>
            <a:r>
              <a:rPr kumimoji="0" lang="zh-CN" altLang="en-US" sz="1600" b="0" i="0" u="none" strike="noStrike" kern="1200" cap="none" spc="0" normalizeH="0" baseline="0" noProof="0">
                <a:ln>
                  <a:noFill/>
                </a:ln>
                <a:solidFill>
                  <a:srgbClr val="FF8000"/>
                </a:solidFill>
                <a:effectLst/>
                <a:uLnTx/>
                <a:uFillTx/>
                <a:latin typeface="Alibaba PuHuiTi B"/>
                <a:ea typeface="黑体"/>
              </a:rPr>
              <a:t> </a:t>
            </a:r>
            <a:r>
              <a:rPr kumimoji="0" lang="zh-CN" altLang="en-US" sz="1600" b="0" i="0" u="none" strike="noStrike" kern="1200" cap="none" spc="0" normalizeH="0" baseline="0" noProof="0">
                <a:ln>
                  <a:noFill/>
                </a:ln>
                <a:solidFill>
                  <a:srgbClr val="000000"/>
                </a:solidFill>
                <a:effectLst/>
                <a:uLnTx/>
                <a:uFillTx/>
                <a:latin typeface="Alibaba PuHuiTi B"/>
                <a:ea typeface="黑体"/>
              </a:rPr>
              <a:t>关闭</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服务 </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2.</a:t>
            </a:r>
            <a:r>
              <a:rPr kumimoji="0" lang="zh-CN" altLang="en-US"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找</a:t>
            </a:r>
            <a:r>
              <a:rPr kumimoji="0" lang="zh-CN" altLang="en-US" sz="1600" b="0" i="0" u="none" strike="noStrike" kern="1200" cap="none" spc="0" normalizeH="0" baseline="0" noProof="0">
                <a:ln>
                  <a:noFill/>
                </a:ln>
                <a:solidFill>
                  <a:srgbClr val="000000"/>
                </a:solidFill>
                <a:effectLst/>
                <a:uLnTx/>
                <a:uFillTx/>
                <a:latin typeface="Alibaba PuHuiTi B"/>
                <a:ea typeface="黑体"/>
              </a:rPr>
              <a:t>到</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安装目录下的</a:t>
            </a:r>
            <a:r>
              <a:rPr kumimoji="0" lang="en-US" altLang="zh-CN" sz="1600" b="0" i="0" u="none" strike="noStrike" kern="1200" cap="none" spc="0" normalizeH="0" baseline="0" noProof="0">
                <a:ln>
                  <a:noFill/>
                </a:ln>
                <a:solidFill>
                  <a:srgbClr val="000000"/>
                </a:solidFill>
                <a:effectLst/>
                <a:uLnTx/>
                <a:uFillTx/>
                <a:latin typeface="Alibaba PuHuiTi B"/>
                <a:ea typeface="黑体"/>
              </a:rPr>
              <a:t>my</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ini</a:t>
            </a:r>
            <a:r>
              <a:rPr kumimoji="0" lang="zh-CN" altLang="en-US" sz="1600" b="0" i="0" u="none" strike="noStrike" kern="1200" cap="none" spc="0" normalizeH="0" baseline="0" noProof="0">
                <a:ln>
                  <a:noFill/>
                </a:ln>
                <a:solidFill>
                  <a:srgbClr val="000000"/>
                </a:solidFill>
                <a:effectLst/>
                <a:uLnTx/>
                <a:uFillTx/>
                <a:latin typeface="Alibaba PuHuiTi B"/>
                <a:ea typeface="黑体"/>
              </a:rPr>
              <a:t>文件： </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3.</a:t>
            </a:r>
            <a:r>
              <a:rPr kumimoji="0" lang="zh-CN" altLang="en-US"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找</a:t>
            </a:r>
            <a:r>
              <a:rPr kumimoji="0" lang="zh-CN" altLang="en-US" sz="1600" b="0" i="0" u="none" strike="noStrike" kern="1200" cap="none" spc="0" normalizeH="0" baseline="0" noProof="0">
                <a:ln>
                  <a:noFill/>
                </a:ln>
                <a:solidFill>
                  <a:srgbClr val="000000"/>
                </a:solidFill>
                <a:effectLst/>
                <a:uLnTx/>
                <a:uFillTx/>
                <a:latin typeface="Alibaba PuHuiTi B"/>
                <a:ea typeface="黑体"/>
              </a:rPr>
              <a:t>到</a:t>
            </a:r>
            <a:r>
              <a:rPr kumimoji="0" lang="en-US" altLang="zh-CN" sz="1600" b="1" i="0" u="none" strike="noStrike" kern="1200" cap="none" spc="0" normalizeH="0" baseline="0" noProof="0">
                <a:ln>
                  <a:noFill/>
                </a:ln>
                <a:solidFill>
                  <a:srgbClr val="0000FF"/>
                </a:solidFill>
                <a:effectLst/>
                <a:uLnTx/>
                <a:uFillTx/>
                <a:latin typeface="Alibaba PuHuiTi B"/>
                <a:ea typeface="黑体"/>
              </a:rPr>
              <a:t>default</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storage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engine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INNODB </a:t>
            </a:r>
            <a:r>
              <a:rPr kumimoji="0" lang="zh-CN" altLang="en-US" sz="1600" b="0" i="0" u="none" strike="noStrike" kern="1200" cap="none" spc="0" normalizeH="0" baseline="0" noProof="0">
                <a:ln>
                  <a:noFill/>
                </a:ln>
                <a:solidFill>
                  <a:srgbClr val="000000"/>
                </a:solidFill>
                <a:effectLst/>
                <a:uLnTx/>
                <a:uFillTx/>
                <a:latin typeface="Alibaba PuHuiTi B"/>
                <a:ea typeface="黑体"/>
              </a:rPr>
              <a:t>改</a:t>
            </a:r>
            <a:r>
              <a:rPr kumimoji="0" lang="zh-CN" altLang="en-US" sz="1600" b="1" i="0" u="none" strike="noStrike" kern="1200" cap="none" spc="0" normalizeH="0" baseline="0" noProof="0">
                <a:ln>
                  <a:noFill/>
                </a:ln>
                <a:solidFill>
                  <a:srgbClr val="000080"/>
                </a:solidFill>
                <a:effectLst/>
                <a:uLnTx/>
                <a:uFillTx/>
                <a:latin typeface="Alibaba PuHuiTi B"/>
                <a:ea typeface="黑体"/>
              </a:rPr>
              <a:t>为</a:t>
            </a:r>
            <a:r>
              <a:rPr kumimoji="0" lang="zh-CN" altLang="en-US" sz="1600" b="0" i="0" u="none" strike="noStrike" kern="1200" cap="none" spc="0" normalizeH="0" baseline="0" noProof="0">
                <a:ln>
                  <a:noFill/>
                </a:ln>
                <a:solidFill>
                  <a:srgbClr val="000000"/>
                </a:solidFill>
                <a:effectLst/>
                <a:uLnTx/>
                <a:uFillTx/>
                <a:latin typeface="Alibaba PuHuiTi B"/>
                <a:ea typeface="黑体"/>
              </a:rPr>
              <a:t>目标引擎，</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0" i="0" u="none" strike="noStrike" kern="1200" cap="none" spc="0" normalizeH="0" baseline="0" noProof="0">
                <a:ln>
                  <a:noFill/>
                </a:ln>
                <a:solidFill>
                  <a:srgbClr val="000000"/>
                </a:solidFill>
                <a:effectLst/>
                <a:uLnTx/>
                <a:uFillTx/>
                <a:latin typeface="Alibaba PuHuiTi B"/>
                <a:ea typeface="黑体"/>
              </a:rPr>
              <a:t>如：</a:t>
            </a:r>
            <a:r>
              <a:rPr kumimoji="0" lang="en-US" altLang="zh-CN" sz="1600" b="1" i="0" u="none" strike="noStrike" kern="1200" cap="none" spc="0" normalizeH="0" baseline="0" noProof="0">
                <a:ln>
                  <a:noFill/>
                </a:ln>
                <a:solidFill>
                  <a:srgbClr val="0000FF"/>
                </a:solidFill>
                <a:effectLst/>
                <a:uLnTx/>
                <a:uFillTx/>
                <a:latin typeface="Alibaba PuHuiTi B"/>
                <a:ea typeface="黑体"/>
              </a:rPr>
              <a:t>default</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storage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engine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MYISAM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4.</a:t>
            </a:r>
            <a:r>
              <a:rPr kumimoji="0" lang="en-US" altLang="zh-CN"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启</a:t>
            </a:r>
            <a:r>
              <a:rPr kumimoji="0" lang="zh-CN" altLang="en-US" sz="1600" b="0" i="0" u="none" strike="noStrike" kern="1200" cap="none" spc="0" normalizeH="0" baseline="0" noProof="0">
                <a:ln>
                  <a:noFill/>
                </a:ln>
                <a:solidFill>
                  <a:srgbClr val="000000"/>
                </a:solidFill>
                <a:effectLst/>
                <a:uLnTx/>
                <a:uFillTx/>
                <a:latin typeface="Alibaba PuHuiTi B"/>
                <a:ea typeface="黑体"/>
              </a:rPr>
              <a:t>动</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服务</a:t>
            </a: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spTree>
    <p:extLst>
      <p:ext uri="{BB962C8B-B14F-4D97-AF65-F5344CB8AC3E}">
        <p14:creationId xmlns:p14="http://schemas.microsoft.com/office/powerpoint/2010/main" val="39236336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的事务</a:t>
            </a:r>
            <a:endParaRPr kumimoji="1" lang="zh-CN" altLang="en-US" dirty="0"/>
          </a:p>
        </p:txBody>
      </p:sp>
    </p:spTree>
    <p:extLst>
      <p:ext uri="{BB962C8B-B14F-4D97-AF65-F5344CB8AC3E}">
        <p14:creationId xmlns:p14="http://schemas.microsoft.com/office/powerpoint/2010/main" val="229169926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980038" y="1930029"/>
            <a:ext cx="8975301"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数据库存储引擎是数据库底层软件组织，数据库管理系统（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DBMS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）使用数据引擎进行创建、查询、更新和删除数据。</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不同的存储引擎提供不同的存储机制、索引技巧、锁定水平等功能。现在许多不同的数据库管理系统都支持多种不同的数据引擎。</a:t>
            </a:r>
            <a:r>
              <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rPr>
              <a:t>MySQL</a:t>
            </a:r>
            <a:r>
              <a:rPr kumimoji="0" lang="zh-CN" altLang="en-US" sz="1600" b="0" i="0" u="none" strike="noStrike" kern="1200" cap="none" spc="0" normalizeH="0" baseline="0" noProof="0">
                <a:ln>
                  <a:noFill/>
                </a:ln>
                <a:solidFill>
                  <a:srgbClr val="FF0000"/>
                </a:solidFill>
                <a:effectLst/>
                <a:highlight>
                  <a:srgbClr val="FFFFFF"/>
                </a:highlight>
                <a:uLnTx/>
                <a:uFillTx/>
                <a:latin typeface="Calibri"/>
                <a:ea typeface="黑体"/>
                <a:cs typeface="+mn-cs"/>
              </a:rPr>
              <a:t>的核心就是存储引擎。</a:t>
            </a:r>
            <a:endPar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用户可以根据不同的需求为数据表选择不同的存储引擎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可以使用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SHOW ENGINES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命令 可以查看</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的所有执行引擎我们 可以到 默认的执行引擎是</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innoDB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支持事务，行级锁定和外键。</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6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174A4A40-454A-4D67-B74E-CBA4A57A49BB}"/>
              </a:ext>
            </a:extLst>
          </p:cNvPr>
          <p:cNvPicPr>
            <a:picLocks noChangeAspect="1"/>
          </p:cNvPicPr>
          <p:nvPr/>
        </p:nvPicPr>
        <p:blipFill>
          <a:blip r:embed="rId2"/>
          <a:stretch>
            <a:fillRect/>
          </a:stretch>
        </p:blipFill>
        <p:spPr>
          <a:xfrm>
            <a:off x="1763711" y="4308947"/>
            <a:ext cx="4953180" cy="2090989"/>
          </a:xfrm>
          <a:prstGeom prst="rect">
            <a:avLst/>
          </a:prstGeom>
        </p:spPr>
      </p:pic>
    </p:spTree>
    <p:extLst>
      <p:ext uri="{BB962C8B-B14F-4D97-AF65-F5344CB8AC3E}">
        <p14:creationId xmlns:p14="http://schemas.microsoft.com/office/powerpoint/2010/main" val="7642461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什么是事务</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p>
        </p:txBody>
      </p:sp>
      <p:sp>
        <p:nvSpPr>
          <p:cNvPr id="11" name="文本框 10">
            <a:extLst>
              <a:ext uri="{FF2B5EF4-FFF2-40B4-BE49-F238E27FC236}">
                <a16:creationId xmlns:a16="http://schemas.microsoft.com/office/drawing/2014/main" id="{47BC1EC0-84B8-438E-8169-7EB791BBBDA5}"/>
              </a:ext>
            </a:extLst>
          </p:cNvPr>
          <p:cNvSpPr txBox="1"/>
          <p:nvPr/>
        </p:nvSpPr>
        <p:spPr>
          <a:xfrm>
            <a:off x="1121017" y="2055030"/>
            <a:ext cx="10018837"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在</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中的事务（</a:t>
            </a:r>
            <a:r>
              <a:rPr kumimoji="0" lang="en-US" altLang="zh-CN" sz="1800" b="0" i="0" u="none" strike="noStrike" kern="1200" cap="none" spc="0" normalizeH="0" baseline="0" noProof="0">
                <a:ln>
                  <a:noFill/>
                </a:ln>
                <a:solidFill>
                  <a:srgbClr val="FF0000"/>
                </a:solidFill>
                <a:effectLst/>
                <a:uLnTx/>
                <a:uFillTx/>
                <a:latin typeface="-apple-system"/>
                <a:ea typeface="黑体"/>
                <a:cs typeface="+mn-cs"/>
              </a:rPr>
              <a:t>Transaction</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）是由存储引擎实现的，在</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中，只有</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InnoDB</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存储引擎才支持事务。</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事务处理可以用来维护数据库的完整性，保证成批的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语句要么全部执行，要么全部不执行。</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事务用来管理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DDL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DML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DCL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操作，比如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insert,update,delete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语句，默认是自动提交的。</a:t>
            </a:r>
          </a:p>
        </p:txBody>
      </p:sp>
      <p:pic>
        <p:nvPicPr>
          <p:cNvPr id="10" name="图片 9">
            <a:extLst>
              <a:ext uri="{FF2B5EF4-FFF2-40B4-BE49-F238E27FC236}">
                <a16:creationId xmlns:a16="http://schemas.microsoft.com/office/drawing/2014/main" id="{572BC689-F175-4047-92DC-BFE0A64D9ED4}"/>
              </a:ext>
            </a:extLst>
          </p:cNvPr>
          <p:cNvPicPr>
            <a:picLocks noChangeAspect="1"/>
          </p:cNvPicPr>
          <p:nvPr/>
        </p:nvPicPr>
        <p:blipFill>
          <a:blip r:embed="rId2"/>
          <a:stretch>
            <a:fillRect/>
          </a:stretch>
        </p:blipFill>
        <p:spPr>
          <a:xfrm>
            <a:off x="2971801" y="4161231"/>
            <a:ext cx="4328994" cy="2266734"/>
          </a:xfrm>
          <a:prstGeom prst="rect">
            <a:avLst/>
          </a:prstGeom>
        </p:spPr>
      </p:pic>
    </p:spTree>
    <p:extLst>
      <p:ext uri="{BB962C8B-B14F-4D97-AF65-F5344CB8AC3E}">
        <p14:creationId xmlns:p14="http://schemas.microsoft.com/office/powerpoint/2010/main" val="15273382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理解事务</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47BC1EC0-84B8-438E-8169-7EB791BBBDA5}"/>
              </a:ext>
            </a:extLst>
          </p:cNvPr>
          <p:cNvSpPr txBox="1"/>
          <p:nvPr/>
        </p:nvSpPr>
        <p:spPr>
          <a:xfrm>
            <a:off x="945171" y="1940730"/>
            <a:ext cx="95440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在银行转账时，必须保证转账绝对安全，这时需要事务参与</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042A9CFC-9DCF-4C31-B13A-109AF4D021B7}"/>
              </a:ext>
            </a:extLst>
          </p:cNvPr>
          <p:cNvPicPr>
            <a:picLocks noChangeAspect="1"/>
          </p:cNvPicPr>
          <p:nvPr/>
        </p:nvPicPr>
        <p:blipFill>
          <a:blip r:embed="rId2"/>
          <a:stretch>
            <a:fillRect/>
          </a:stretch>
        </p:blipFill>
        <p:spPr>
          <a:xfrm>
            <a:off x="1224097" y="2541864"/>
            <a:ext cx="3154135" cy="1072662"/>
          </a:xfrm>
          <a:prstGeom prst="rect">
            <a:avLst/>
          </a:prstGeom>
        </p:spPr>
      </p:pic>
      <p:sp>
        <p:nvSpPr>
          <p:cNvPr id="8" name="文本框 7">
            <a:extLst>
              <a:ext uri="{FF2B5EF4-FFF2-40B4-BE49-F238E27FC236}">
                <a16:creationId xmlns:a16="http://schemas.microsoft.com/office/drawing/2014/main" id="{469F8811-908F-4D99-9AA9-2EAB5B20385E}"/>
              </a:ext>
            </a:extLst>
          </p:cNvPr>
          <p:cNvSpPr txBox="1"/>
          <p:nvPr/>
        </p:nvSpPr>
        <p:spPr>
          <a:xfrm>
            <a:off x="813286" y="4083903"/>
            <a:ext cx="9412167"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account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account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EF661CC4-2F0D-4EFC-9B38-7EAECD2AA3E1}"/>
              </a:ext>
            </a:extLst>
          </p:cNvPr>
          <p:cNvSpPr txBox="1"/>
          <p:nvPr/>
        </p:nvSpPr>
        <p:spPr>
          <a:xfrm>
            <a:off x="813286" y="5203701"/>
            <a:ext cx="96759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假如在第一次</a:t>
            </a:r>
            <a:r>
              <a:rPr kumimoji="0" lang="en-US" altLang="zh-CN" sz="1800" b="0" i="0" u="none" strike="noStrike" kern="1200" cap="none" spc="0" normalizeH="0" baseline="0" noProof="0">
                <a:ln>
                  <a:noFill/>
                </a:ln>
                <a:solidFill>
                  <a:prstClr val="black"/>
                </a:solidFill>
                <a:effectLst/>
                <a:highlight>
                  <a:srgbClr val="FFFF00"/>
                </a:highlight>
                <a:uLnTx/>
                <a:uFillTx/>
                <a:latin typeface="Calibri"/>
                <a:ea typeface="黑体"/>
                <a:cs typeface="+mn-cs"/>
              </a:rPr>
              <a:t>update</a:t>
            </a: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之后，出现了意外、异常，没有执行第二次</a:t>
            </a:r>
            <a:r>
              <a:rPr kumimoji="0" lang="en-US" altLang="zh-CN" sz="1800" b="0" i="0" u="none" strike="noStrike" kern="1200" cap="none" spc="0" normalizeH="0" baseline="0" noProof="0">
                <a:ln>
                  <a:noFill/>
                </a:ln>
                <a:solidFill>
                  <a:prstClr val="black"/>
                </a:solidFill>
                <a:effectLst/>
                <a:highlight>
                  <a:srgbClr val="FFFF00"/>
                </a:highlight>
                <a:uLnTx/>
                <a:uFillTx/>
                <a:latin typeface="Calibri"/>
                <a:ea typeface="黑体"/>
                <a:cs typeface="+mn-cs"/>
              </a:rPr>
              <a:t>update</a:t>
            </a: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，这时转账是否会出现异常？</a:t>
            </a:r>
          </a:p>
        </p:txBody>
      </p:sp>
    </p:spTree>
    <p:extLst>
      <p:ext uri="{BB962C8B-B14F-4D97-AF65-F5344CB8AC3E}">
        <p14:creationId xmlns:p14="http://schemas.microsoft.com/office/powerpoint/2010/main" val="241482049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B93A6775-14B9-46C8-96D4-6F73823DDFAD}"/>
              </a:ext>
            </a:extLst>
          </p:cNvPr>
          <p:cNvSpPr txBox="1"/>
          <p:nvPr/>
        </p:nvSpPr>
        <p:spPr>
          <a:xfrm>
            <a:off x="1456695" y="2573904"/>
            <a:ext cx="9111659"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1</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、开启事务：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Start 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任何一条</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(insert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update</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delete)</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执行，标志事务的开启</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BEGIN </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或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START 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2</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、提交事务：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Commit Transaction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成功的结束，将所有的</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语句操作历史记录和底层硬盘数据来一次同步</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COMMIT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3</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、回滚事务：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Rollback Transaction</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失败的结束，将所有的</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语句操作历史记录全部清空</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ROLLBACK </a:t>
            </a:r>
          </a:p>
        </p:txBody>
      </p:sp>
      <p:sp>
        <p:nvSpPr>
          <p:cNvPr id="7" name="文本框 6">
            <a:extLst>
              <a:ext uri="{FF2B5EF4-FFF2-40B4-BE49-F238E27FC236}">
                <a16:creationId xmlns:a16="http://schemas.microsoft.com/office/drawing/2014/main" id="{408B4DDD-3518-44CE-B51A-28E882E9D054}"/>
              </a:ext>
            </a:extLst>
          </p:cNvPr>
          <p:cNvSpPr txBox="1"/>
          <p:nvPr/>
        </p:nvSpPr>
        <p:spPr>
          <a:xfrm>
            <a:off x="1553411" y="1881526"/>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的事务操作主要有以下三种：</a:t>
            </a:r>
          </a:p>
        </p:txBody>
      </p:sp>
    </p:spTree>
    <p:extLst>
      <p:ext uri="{BB962C8B-B14F-4D97-AF65-F5344CB8AC3E}">
        <p14:creationId xmlns:p14="http://schemas.microsoft.com/office/powerpoint/2010/main" val="36459442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5577C61E-BB8E-4BF8-A690-0CA110544589}"/>
              </a:ext>
            </a:extLst>
          </p:cNvPr>
          <p:cNvSpPr txBox="1"/>
          <p:nvPr/>
        </p:nvSpPr>
        <p:spPr>
          <a:xfrm>
            <a:off x="1122588" y="1848331"/>
            <a:ext cx="10298620" cy="1569660"/>
          </a:xfrm>
          <a:prstGeom prst="rect">
            <a:avLst/>
          </a:prstGeom>
          <a:noFill/>
        </p:spPr>
        <p:txBody>
          <a:bodyPr wrap="square">
            <a:spAutoFit/>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之前的所有</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操作其实也有事务，只是</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自动帮我们完成的，每执行一条</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时</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就帮我们自动提交事务，因此如果想要手动控制事务，则必须关闭</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的事务自动提交。</a:t>
            </a:r>
            <a:endPar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endParaRPr>
          </a:p>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endParaRPr>
          </a:p>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在</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中</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直接用 </a:t>
            </a:r>
            <a:r>
              <a:rPr kumimoji="0" lang="en-US" altLang="zh-CN" sz="1600" b="0" i="0" u="none" strike="noStrike" kern="1200" cap="none" spc="0" normalizeH="0" baseline="0" noProof="0">
                <a:ln>
                  <a:noFill/>
                </a:ln>
                <a:solidFill>
                  <a:srgbClr val="333333"/>
                </a:solidFill>
                <a:effectLst/>
                <a:uLnTx/>
                <a:uFillTx/>
                <a:latin typeface="Alibaba PuHuiTi B"/>
                <a:ea typeface="Alibaba PuHuiTi B"/>
                <a:cs typeface="+mn-cs"/>
              </a:rPr>
              <a:t>SET </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来改变 </a:t>
            </a:r>
            <a:r>
              <a:rPr kumimoji="0" lang="en-US" altLang="zh-CN" sz="1600" b="0" i="0" u="none" strike="noStrike" kern="1200" cap="none" spc="0" normalizeH="0" baseline="0" noProof="0">
                <a:ln>
                  <a:noFill/>
                </a:ln>
                <a:solidFill>
                  <a:srgbClr val="333333"/>
                </a:solidFill>
                <a:effectLst/>
                <a:uLnTx/>
                <a:uFillTx/>
                <a:latin typeface="Alibaba PuHuiTi B"/>
                <a:ea typeface="Alibaba PuHuiTi B"/>
                <a:cs typeface="+mn-cs"/>
              </a:rPr>
              <a:t>MySQL </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的自动提交模式</a:t>
            </a:r>
            <a:r>
              <a:rPr kumimoji="0" lang="en-US" altLang="zh-CN" sz="1600" b="0" i="0" u="none" strike="noStrike" kern="1200" cap="none" spc="0" normalizeH="0" baseline="0" noProof="0">
                <a:ln>
                  <a:noFill/>
                </a:ln>
                <a:solidFill>
                  <a:srgbClr val="333333"/>
                </a:solidFill>
                <a:effectLst/>
                <a:uLnTx/>
                <a:uFillTx/>
                <a:latin typeface="Alibaba PuHuiTi B"/>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E0E1E522-1E0C-45CD-98E8-764C7A117AE6}"/>
              </a:ext>
            </a:extLst>
          </p:cNvPr>
          <p:cNvSpPr txBox="1"/>
          <p:nvPr/>
        </p:nvSpPr>
        <p:spPr>
          <a:xfrm>
            <a:off x="1419956" y="3440010"/>
            <a:ext cx="6774473"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autocommit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禁止自动提交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autocommit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开</a:t>
            </a: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启</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自动提交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44328833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90695075-6966-4537-BB62-6B7B3E34F494}"/>
              </a:ext>
            </a:extLst>
          </p:cNvPr>
          <p:cNvSpPr txBox="1"/>
          <p:nvPr/>
        </p:nvSpPr>
        <p:spPr>
          <a:xfrm>
            <a:off x="1173771" y="2019845"/>
            <a:ext cx="9420960" cy="3862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mydb12_transcation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mydb12_transcation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创建账户表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账户</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账户名</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double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金额</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插入数据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'zhangsan'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'lisi'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94118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01285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我能</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学到</a:t>
            </a:r>
            <a:r>
              <a:rPr lang="zh-CN" altLang="en-US">
                <a:solidFill>
                  <a:prstClr val="black"/>
                </a:solidFill>
                <a:latin typeface="微软雅黑" panose="020B0503020204020204" pitchFamily="34" charset="-122"/>
                <a:ea typeface="Alibaba PuHuiTi"/>
              </a:rPr>
              <a:t>什么</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extLst>
      <p:ext uri="{BB962C8B-B14F-4D97-AF65-F5344CB8AC3E}">
        <p14:creationId xmlns:p14="http://schemas.microsoft.com/office/powerpoint/2010/main" val="193760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1457271"/>
            <a:ext cx="10845579" cy="4764395"/>
          </a:xfrm>
        </p:spPr>
        <p:txBody>
          <a:bodyPr/>
          <a:lstStyle/>
          <a:p>
            <a:pPr marL="0" indent="0" algn="l">
              <a:buNone/>
            </a:pPr>
            <a:r>
              <a:rPr lang="zh-CN" altLang="en-US"/>
              <a:t>针对不同的用户，</a:t>
            </a:r>
            <a:r>
              <a:rPr lang="en-US" altLang="zh-CN"/>
              <a:t>MySQL</a:t>
            </a:r>
            <a:r>
              <a:rPr lang="zh-CN" altLang="en-US"/>
              <a:t>分为两种不同的版本：</a:t>
            </a:r>
            <a:endParaRPr lang="en-US" altLang="zh-CN"/>
          </a:p>
          <a:p>
            <a:pPr algn="l">
              <a:buFont typeface="Wingdings" panose="05000000000000000000" pitchFamily="2" charset="2"/>
              <a:buChar char="u"/>
            </a:pPr>
            <a:r>
              <a:rPr lang="en-US" altLang="zh-CN" b="1">
                <a:solidFill>
                  <a:srgbClr val="FF0000"/>
                </a:solidFill>
              </a:rPr>
              <a:t>MySQL Community Server</a:t>
            </a:r>
          </a:p>
          <a:p>
            <a:pPr marL="0" indent="0" algn="l">
              <a:buNone/>
            </a:pPr>
            <a:r>
              <a:rPr lang="zh-CN" altLang="en-US" b="0" i="0">
                <a:solidFill>
                  <a:srgbClr val="17233F"/>
                </a:solidFill>
                <a:effectLst/>
                <a:latin typeface="-apple-system"/>
              </a:rPr>
              <a:t>    社区版本，免费，但是</a:t>
            </a:r>
            <a:r>
              <a:rPr lang="en-US" altLang="zh-CN" b="0" i="0">
                <a:solidFill>
                  <a:srgbClr val="17233F"/>
                </a:solidFill>
                <a:effectLst/>
                <a:latin typeface="-apple-system"/>
              </a:rPr>
              <a:t>Mysql</a:t>
            </a:r>
            <a:r>
              <a:rPr lang="zh-CN" altLang="en-US" b="0" i="0">
                <a:solidFill>
                  <a:srgbClr val="17233F"/>
                </a:solidFill>
                <a:effectLst/>
                <a:latin typeface="-apple-system"/>
              </a:rPr>
              <a:t>不提供官方技术支持。</a:t>
            </a:r>
            <a:endParaRPr lang="en-US" altLang="zh-CN"/>
          </a:p>
          <a:p>
            <a:pPr>
              <a:buFont typeface="Wingdings" panose="05000000000000000000" pitchFamily="2" charset="2"/>
              <a:buChar char="u"/>
            </a:pPr>
            <a:r>
              <a:rPr lang="en-US" altLang="zh-CN" b="1">
                <a:solidFill>
                  <a:srgbClr val="FF0000"/>
                </a:solidFill>
              </a:rPr>
              <a:t>MySQL Enterprise </a:t>
            </a:r>
            <a:r>
              <a:rPr lang="en-US" altLang="zh-CN" b="1" dirty="0">
                <a:solidFill>
                  <a:srgbClr val="FF0000"/>
                </a:solidFill>
              </a:rPr>
              <a:t>Edition</a:t>
            </a:r>
          </a:p>
          <a:p>
            <a:pPr marL="0" indent="0">
              <a:buNone/>
            </a:pPr>
            <a:r>
              <a:rPr lang="en-US" altLang="zh-CN"/>
              <a:t>   </a:t>
            </a:r>
            <a:r>
              <a:rPr lang="zh-CN" altLang="en-US" dirty="0"/>
              <a:t>商业版，</a:t>
            </a:r>
            <a:r>
              <a:rPr lang="zh-CN" altLang="en-US" b="0" i="0" dirty="0">
                <a:solidFill>
                  <a:srgbClr val="17233F"/>
                </a:solidFill>
                <a:effectLst/>
                <a:latin typeface="-apple-system"/>
              </a:rPr>
              <a:t>该版本是收费版本，可以试用</a:t>
            </a:r>
            <a:r>
              <a:rPr lang="en-US" altLang="zh-CN" b="0" i="0" dirty="0">
                <a:solidFill>
                  <a:srgbClr val="17233F"/>
                </a:solidFill>
                <a:effectLst/>
                <a:latin typeface="-apple-system"/>
              </a:rPr>
              <a:t>30</a:t>
            </a:r>
            <a:r>
              <a:rPr lang="zh-CN" altLang="en-US" b="0" i="0" dirty="0">
                <a:solidFill>
                  <a:srgbClr val="17233F"/>
                </a:solidFill>
                <a:effectLst/>
                <a:latin typeface="-apple-system"/>
              </a:rPr>
              <a:t>天，官方提供技术支持</a:t>
            </a:r>
            <a:endParaRPr lang="en-US" altLang="zh-CN" b="0" i="0" dirty="0">
              <a:solidFill>
                <a:srgbClr val="17233F"/>
              </a:solidFill>
              <a:effectLst/>
              <a:latin typeface="-apple-system"/>
            </a:endParaRPr>
          </a:p>
          <a:p>
            <a:pPr>
              <a:buFont typeface="Wingdings" panose="05000000000000000000" pitchFamily="2" charset="2"/>
              <a:buChar char="u"/>
            </a:pPr>
            <a:r>
              <a:rPr lang="en-US" altLang="zh-CN" b="1" dirty="0">
                <a:solidFill>
                  <a:srgbClr val="FF0000"/>
                </a:solidFill>
              </a:rPr>
              <a:t>MySQL Cluster </a:t>
            </a:r>
          </a:p>
          <a:p>
            <a:pPr marL="0" indent="0">
              <a:buNone/>
            </a:pPr>
            <a:r>
              <a:rPr lang="zh-CN" altLang="en-US" dirty="0">
                <a:solidFill>
                  <a:srgbClr val="17233F"/>
                </a:solidFill>
                <a:latin typeface="-apple-system"/>
              </a:rPr>
              <a:t>    集群版，开源免费，可将几个</a:t>
            </a:r>
            <a:r>
              <a:rPr lang="en-US" altLang="zh-CN" dirty="0">
                <a:solidFill>
                  <a:srgbClr val="17233F"/>
                </a:solidFill>
                <a:latin typeface="-apple-system"/>
              </a:rPr>
              <a:t>MySQL Server</a:t>
            </a:r>
            <a:r>
              <a:rPr lang="zh-CN" altLang="en-US" dirty="0">
                <a:solidFill>
                  <a:srgbClr val="17233F"/>
                </a:solidFill>
                <a:latin typeface="-apple-system"/>
              </a:rPr>
              <a:t>封装成一个</a:t>
            </a:r>
            <a:r>
              <a:rPr lang="en-US" altLang="zh-CN" dirty="0">
                <a:solidFill>
                  <a:srgbClr val="17233F"/>
                </a:solidFill>
                <a:latin typeface="-apple-system"/>
              </a:rPr>
              <a:t>Server</a:t>
            </a:r>
            <a:r>
              <a:rPr lang="zh-CN" altLang="en-US" dirty="0">
                <a:solidFill>
                  <a:srgbClr val="17233F"/>
                </a:solidFill>
                <a:latin typeface="-apple-system"/>
              </a:rPr>
              <a:t>。</a:t>
            </a:r>
            <a:endParaRPr lang="en-US" altLang="zh-CN" dirty="0">
              <a:solidFill>
                <a:srgbClr val="17233F"/>
              </a:solidFill>
              <a:latin typeface="-apple-system"/>
            </a:endParaRPr>
          </a:p>
          <a:p>
            <a:pPr>
              <a:buFont typeface="Wingdings" panose="05000000000000000000" pitchFamily="2" charset="2"/>
              <a:buChar char="u"/>
            </a:pPr>
            <a:r>
              <a:rPr lang="en-US" altLang="zh-CN" b="1" dirty="0">
                <a:solidFill>
                  <a:srgbClr val="FF0000"/>
                </a:solidFill>
              </a:rPr>
              <a:t>MySQL Cluster CGE </a:t>
            </a:r>
          </a:p>
          <a:p>
            <a:pPr marL="0" indent="0">
              <a:buNone/>
            </a:pPr>
            <a:r>
              <a:rPr lang="en-US" altLang="zh-CN" b="1" dirty="0">
                <a:solidFill>
                  <a:schemeClr val="accent1"/>
                </a:solidFill>
              </a:rPr>
              <a:t>     </a:t>
            </a:r>
            <a:r>
              <a:rPr lang="zh-CN" altLang="en-US" dirty="0"/>
              <a:t>高级集群版，需付费。</a:t>
            </a:r>
            <a:endParaRPr lang="en-US" altLang="zh-CN" dirty="0"/>
          </a:p>
          <a:p>
            <a:pPr>
              <a:buFont typeface="Wingdings" panose="05000000000000000000" pitchFamily="2" charset="2"/>
              <a:buChar char="u"/>
            </a:pPr>
            <a:r>
              <a:rPr lang="en-US" altLang="zh-CN" b="1" dirty="0">
                <a:solidFill>
                  <a:srgbClr val="FF0000"/>
                </a:solidFill>
              </a:rPr>
              <a:t>MySQL Workbench</a:t>
            </a:r>
            <a:r>
              <a:rPr lang="zh-CN" altLang="en-US" b="1" dirty="0">
                <a:solidFill>
                  <a:srgbClr val="FF0000"/>
                </a:solidFill>
              </a:rPr>
              <a:t>（</a:t>
            </a:r>
            <a:r>
              <a:rPr lang="en-US" altLang="zh-CN" b="1" dirty="0">
                <a:solidFill>
                  <a:srgbClr val="FF0000"/>
                </a:solidFill>
              </a:rPr>
              <a:t>GUI TOOL</a:t>
            </a:r>
            <a:r>
              <a:rPr lang="zh-CN" altLang="en-US" b="1" dirty="0">
                <a:solidFill>
                  <a:srgbClr val="FF0000"/>
                </a:solidFill>
              </a:rPr>
              <a:t>）</a:t>
            </a:r>
            <a:endParaRPr lang="en-US" altLang="zh-CN" b="1" dirty="0">
              <a:solidFill>
                <a:srgbClr val="FF0000"/>
              </a:solidFill>
            </a:endParaRPr>
          </a:p>
          <a:p>
            <a:pPr marL="0" indent="0">
              <a:buNone/>
            </a:pPr>
            <a:r>
              <a:rPr lang="en-US" altLang="zh-CN" dirty="0"/>
              <a:t>  </a:t>
            </a:r>
            <a:r>
              <a:rPr lang="zh-CN" altLang="en-US" dirty="0"/>
              <a:t>一款专为</a:t>
            </a:r>
            <a:r>
              <a:rPr lang="en-US" altLang="zh-CN" dirty="0"/>
              <a:t>MySQL</a:t>
            </a:r>
            <a:r>
              <a:rPr lang="zh-CN" altLang="en-US" dirty="0"/>
              <a:t>设计的</a:t>
            </a:r>
            <a:r>
              <a:rPr lang="en-US" altLang="zh-CN" dirty="0"/>
              <a:t>ER/</a:t>
            </a:r>
            <a:r>
              <a:rPr lang="zh-CN" altLang="en-US" dirty="0"/>
              <a:t>数据库建模工具。</a:t>
            </a:r>
            <a:r>
              <a:rPr lang="en-US" altLang="zh-CN" dirty="0"/>
              <a:t>MySQL Workbench</a:t>
            </a:r>
            <a:r>
              <a:rPr lang="zh-CN" altLang="en-US" dirty="0"/>
              <a:t>又分为两个版本，分别是社区版（</a:t>
            </a:r>
            <a:r>
              <a:rPr lang="en-US" altLang="zh-CN" dirty="0"/>
              <a:t>MySQL Workbench OSS</a:t>
            </a:r>
            <a:r>
              <a:rPr lang="zh-CN" altLang="en-US" dirty="0"/>
              <a:t>）、商用版（</a:t>
            </a:r>
            <a:r>
              <a:rPr lang="en-US" altLang="zh-CN" dirty="0"/>
              <a:t>MySQL Workbench SE</a:t>
            </a:r>
            <a:r>
              <a:rPr lang="zh-CN" altLang="en-US" dirty="0"/>
              <a:t>）。</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MySQL</a:t>
            </a:r>
            <a:r>
              <a:rPr kumimoji="1" lang="zh-CN" altLang="en-US"/>
              <a:t>的版本</a:t>
            </a:r>
            <a:endParaRPr kumimoji="1" lang="zh-CN" altLang="en-US" dirty="0"/>
          </a:p>
        </p:txBody>
      </p:sp>
    </p:spTree>
    <p:extLst>
      <p:ext uri="{BB962C8B-B14F-4D97-AF65-F5344CB8AC3E}">
        <p14:creationId xmlns:p14="http://schemas.microsoft.com/office/powerpoint/2010/main" val="403517575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90695075-6966-4537-BB62-6B7B3E34F494}"/>
              </a:ext>
            </a:extLst>
          </p:cNvPr>
          <p:cNvSpPr txBox="1"/>
          <p:nvPr/>
        </p:nvSpPr>
        <p:spPr>
          <a:xfrm>
            <a:off x="1173771" y="2019845"/>
            <a:ext cx="8840667"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的事务为手动提交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关闭自动提交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@@autocommit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autocommit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模拟账户转账</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开启事务</a:t>
            </a:r>
            <a:r>
              <a:rPr kumimoji="0" lang="zh-CN" altLang="zh-CN" sz="18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'zhangsan'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'lisi'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提交事务</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commit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如果转账中的任何一条出现问题，则回滚事务</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rollback</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590056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事务的特性</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4" name="图片 3">
            <a:extLst>
              <a:ext uri="{FF2B5EF4-FFF2-40B4-BE49-F238E27FC236}">
                <a16:creationId xmlns:a16="http://schemas.microsoft.com/office/drawing/2014/main" id="{79B1F02C-8EF3-4138-AEB3-3CFF596AE2DA}"/>
              </a:ext>
            </a:extLst>
          </p:cNvPr>
          <p:cNvPicPr>
            <a:picLocks noChangeAspect="1"/>
          </p:cNvPicPr>
          <p:nvPr/>
        </p:nvPicPr>
        <p:blipFill>
          <a:blip r:embed="rId2"/>
          <a:stretch>
            <a:fillRect/>
          </a:stretch>
        </p:blipFill>
        <p:spPr>
          <a:xfrm>
            <a:off x="1943100" y="1984822"/>
            <a:ext cx="7461198" cy="3973145"/>
          </a:xfrm>
          <a:prstGeom prst="rect">
            <a:avLst/>
          </a:prstGeom>
        </p:spPr>
      </p:pic>
    </p:spTree>
    <p:extLst>
      <p:ext uri="{BB962C8B-B14F-4D97-AF65-F5344CB8AC3E}">
        <p14:creationId xmlns:p14="http://schemas.microsoft.com/office/powerpoint/2010/main" val="412461859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3332F635-9635-4AE3-92F8-66F13485A1B9}"/>
              </a:ext>
            </a:extLst>
          </p:cNvPr>
          <p:cNvSpPr txBox="1"/>
          <p:nvPr/>
        </p:nvSpPr>
        <p:spPr>
          <a:xfrm>
            <a:off x="958139" y="1911916"/>
            <a:ext cx="1079717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333333"/>
                </a:solidFill>
                <a:effectLst/>
                <a:uLnTx/>
                <a:uFillTx/>
                <a:latin typeface="arial" panose="020B0604020202020204" pitchFamily="34" charset="0"/>
                <a:ea typeface="黑体"/>
                <a:cs typeface="+mn-cs"/>
              </a:rPr>
              <a:t>Isolate</a:t>
            </a:r>
            <a:r>
              <a:rPr kumimoji="0" lang="zh-CN" altLang="en-US" sz="1800" b="0" i="0" u="none" strike="noStrike" kern="1200" cap="none" spc="0" normalizeH="0" baseline="0" noProof="0">
                <a:ln>
                  <a:noFill/>
                </a:ln>
                <a:solidFill>
                  <a:srgbClr val="333333"/>
                </a:solidFill>
                <a:effectLst/>
                <a:uLnTx/>
                <a:uFillTx/>
                <a:latin typeface="arial" panose="020B0604020202020204" pitchFamily="34" charset="0"/>
                <a:ea typeface="黑体"/>
                <a:cs typeface="+mn-cs"/>
              </a:rPr>
              <a:t>，顾名思义就是将事务与另一个事务隔离开，为什么要隔离呢？如果一个事务正在操作的数据被另一个事务修改或删除了，最后的执行结果可能无法达到预期。如果没有隔离性还会导致其他问题。</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A27E410C-6650-4E8D-A41B-82B9E08394ED}"/>
              </a:ext>
            </a:extLst>
          </p:cNvPr>
          <p:cNvPicPr>
            <a:picLocks noChangeAspect="1"/>
          </p:cNvPicPr>
          <p:nvPr/>
        </p:nvPicPr>
        <p:blipFill>
          <a:blip r:embed="rId2"/>
          <a:stretch>
            <a:fillRect/>
          </a:stretch>
        </p:blipFill>
        <p:spPr>
          <a:xfrm>
            <a:off x="3075780" y="2875779"/>
            <a:ext cx="5811837" cy="3275618"/>
          </a:xfrm>
          <a:prstGeom prst="rect">
            <a:avLst/>
          </a:prstGeom>
        </p:spPr>
      </p:pic>
    </p:spTree>
    <p:extLst>
      <p:ext uri="{BB962C8B-B14F-4D97-AF65-F5344CB8AC3E}">
        <p14:creationId xmlns:p14="http://schemas.microsoft.com/office/powerpoint/2010/main" val="196182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3" name="图片 2">
            <a:extLst>
              <a:ext uri="{FF2B5EF4-FFF2-40B4-BE49-F238E27FC236}">
                <a16:creationId xmlns:a16="http://schemas.microsoft.com/office/drawing/2014/main" id="{17B166F9-5177-4759-82DE-7B851817DC6C}"/>
              </a:ext>
            </a:extLst>
          </p:cNvPr>
          <p:cNvPicPr>
            <a:picLocks noChangeAspect="1"/>
          </p:cNvPicPr>
          <p:nvPr/>
        </p:nvPicPr>
        <p:blipFill>
          <a:blip r:embed="rId2"/>
          <a:stretch>
            <a:fillRect/>
          </a:stretch>
        </p:blipFill>
        <p:spPr>
          <a:xfrm>
            <a:off x="1668899" y="2647274"/>
            <a:ext cx="7823322" cy="2090989"/>
          </a:xfrm>
          <a:prstGeom prst="rect">
            <a:avLst/>
          </a:prstGeom>
        </p:spPr>
      </p:pic>
    </p:spTree>
    <p:extLst>
      <p:ext uri="{BB962C8B-B14F-4D97-AF65-F5344CB8AC3E}">
        <p14:creationId xmlns:p14="http://schemas.microsoft.com/office/powerpoint/2010/main" val="5909043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23478B5A-C922-45D1-9849-7ECEE1193B28}"/>
              </a:ext>
            </a:extLst>
          </p:cNvPr>
          <p:cNvSpPr txBox="1"/>
          <p:nvPr/>
        </p:nvSpPr>
        <p:spPr>
          <a:xfrm>
            <a:off x="961136" y="1967061"/>
            <a:ext cx="8851079"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读未提交</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(Read uncommitted)</a:t>
            </a: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一个事务可以读取另一个未提交事务的数据，最低级别，任何情况都无法保证</a:t>
            </a: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会造成脏读</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读已提交</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(Read committed)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一个事务要等另一个事务提交后才能读取数据，可避免脏读的发生，</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会造成不可重复读</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可重复读</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(Repeatable 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就是在开始读取数据（事务开启）时，不再允许修改操作，可避免脏读、不可重复读的发生，</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但是会造成幻读。</a:t>
            </a:r>
            <a:endParaRPr kumimoji="0" lang="en-US" altLang="zh-CN"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串行</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(Serializable)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是最高的事务隔离级别，在该级别下，事务串行化顺序执行，可以避免脏读、不可重复读与幻读。但是这种事务隔离级别效率低下，比较耗数据库性能，一般不使用。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p>
        </p:txBody>
      </p:sp>
      <p:sp>
        <p:nvSpPr>
          <p:cNvPr id="8" name="文本框 7">
            <a:extLst>
              <a:ext uri="{FF2B5EF4-FFF2-40B4-BE49-F238E27FC236}">
                <a16:creationId xmlns:a16="http://schemas.microsoft.com/office/drawing/2014/main" id="{F8CCEC0F-B08E-4A93-A4B0-0A9B721BBEE4}"/>
              </a:ext>
            </a:extLst>
          </p:cNvPr>
          <p:cNvSpPr txBox="1"/>
          <p:nvPr/>
        </p:nvSpPr>
        <p:spPr>
          <a:xfrm>
            <a:off x="1066643" y="5401085"/>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Mysql</a:t>
            </a:r>
            <a:r>
              <a:rPr kumimoji="0" lang="zh-CN" altLang="en-US"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的默认隔离级别是</a:t>
            </a:r>
            <a:r>
              <a:rPr kumimoji="0" lang="en-US" altLang="zh-CN"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Repeatable read</a:t>
            </a:r>
            <a:r>
              <a:rPr kumimoji="0" lang="zh-CN" altLang="en-US"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a:t>
            </a: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p:txBody>
      </p:sp>
    </p:spTree>
    <p:extLst>
      <p:ext uri="{BB962C8B-B14F-4D97-AF65-F5344CB8AC3E}">
        <p14:creationId xmlns:p14="http://schemas.microsoft.com/office/powerpoint/2010/main" val="17898762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1026" name="Picture 2">
            <a:extLst>
              <a:ext uri="{FF2B5EF4-FFF2-40B4-BE49-F238E27FC236}">
                <a16:creationId xmlns:a16="http://schemas.microsoft.com/office/drawing/2014/main" id="{CB2EA9BF-86C5-4559-830D-7049DC5EF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91" y="2098108"/>
            <a:ext cx="7126787" cy="312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54603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D76A1FF1-BCCB-48AE-905B-D43AD62EBE79}"/>
              </a:ext>
            </a:extLst>
          </p:cNvPr>
          <p:cNvSpPr txBox="1"/>
          <p:nvPr/>
        </p:nvSpPr>
        <p:spPr>
          <a:xfrm>
            <a:off x="721200" y="1703155"/>
            <a:ext cx="10594500" cy="480131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查看隔离级别</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variables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like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'%isolation%’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设置隔离级别</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set session transaction isolation level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级别字符串</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级别字符串：</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uncommitted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committed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repeatable read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serializable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uncommitted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uncommitted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committed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committed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repeatable read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repeatable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serializable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serializable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043555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的锁机制</a:t>
            </a:r>
            <a:endParaRPr kumimoji="1" lang="zh-CN" altLang="en-US" dirty="0"/>
          </a:p>
        </p:txBody>
      </p:sp>
    </p:spTree>
    <p:extLst>
      <p:ext uri="{BB962C8B-B14F-4D97-AF65-F5344CB8AC3E}">
        <p14:creationId xmlns:p14="http://schemas.microsoft.com/office/powerpoint/2010/main" val="8381665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1080091" y="1975307"/>
            <a:ext cx="10031818"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锁是计算机协调多个进程或线程并发访问某一资源的机制（避免争抢）。</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在数据库中，除传统的计算资源（如 CPU、RAM、I/O 等）的争用以外，数据也是一种供许多用户共享的资源。如何保证数据并发访问的一致性、有效性是所有数据库必须解决的一个问题，锁冲突也是影响数据库并发访问性能的一个重要因素。从这个角度来说，锁对数据库而言显得尤其重要，也更加复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21506" name="Picture 2">
            <a:extLst>
              <a:ext uri="{FF2B5EF4-FFF2-40B4-BE49-F238E27FC236}">
                <a16:creationId xmlns:a16="http://schemas.microsoft.com/office/drawing/2014/main" id="{C2CE3BEC-1F22-4D36-BE90-3A651DE36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686" y="3429000"/>
            <a:ext cx="3014109" cy="301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7558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1080091" y="1922144"/>
            <a:ext cx="10031818"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cs typeface="+mn-cs"/>
              </a:rPr>
              <a:t>从对数据操作的粒度分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表锁：操作时，会锁定整个表。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行锁：操作时，会锁定当前操作行。</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cs typeface="+mn-cs"/>
              </a:rPr>
              <a:t>从对数据操作的类型分：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读锁（共享锁）：针对同一份数据，多个读操作可以同时进行而不会互相影响。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写锁（排它锁）：当前操作没有完成之前，它会阻断其他写锁和读锁。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821520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1457271"/>
            <a:ext cx="10845579" cy="4764395"/>
          </a:xfrm>
        </p:spPr>
        <p:txBody>
          <a:bodyPr/>
          <a:lstStyle/>
          <a:p>
            <a:pPr marL="0" indent="0" algn="l">
              <a:buNone/>
            </a:pPr>
            <a:r>
              <a:rPr lang="en-US" altLang="zh-CN" dirty="0"/>
              <a:t>MySQL</a:t>
            </a:r>
            <a:r>
              <a:rPr lang="zh-CN" altLang="en-US" dirty="0"/>
              <a:t>的命名机制使用由</a:t>
            </a:r>
            <a:r>
              <a:rPr lang="en-US" altLang="zh-CN" dirty="0"/>
              <a:t>3</a:t>
            </a:r>
            <a:r>
              <a:rPr lang="zh-CN" altLang="en-US" dirty="0"/>
              <a:t>个数字和一个后缀组成的版本号。例如，像</a:t>
            </a:r>
            <a:r>
              <a:rPr lang="en-US" altLang="zh-CN" dirty="0"/>
              <a:t>mysql-8.0.26</a:t>
            </a:r>
            <a:r>
              <a:rPr lang="zh-CN" altLang="en-US" dirty="0"/>
              <a:t>的版本号这样解释：、</a:t>
            </a:r>
            <a:endParaRPr lang="en-US" altLang="zh-CN" dirty="0"/>
          </a:p>
          <a:p>
            <a:pPr marL="0" indent="0" algn="l">
              <a:buNone/>
            </a:pPr>
            <a:r>
              <a:rPr lang="zh-CN" altLang="en-US" dirty="0"/>
              <a:t> 第</a:t>
            </a:r>
            <a:r>
              <a:rPr lang="en-US" altLang="zh-CN" dirty="0"/>
              <a:t>1</a:t>
            </a:r>
            <a:r>
              <a:rPr lang="zh-CN" altLang="en-US" dirty="0"/>
              <a:t>个数字</a:t>
            </a:r>
            <a:r>
              <a:rPr lang="en-US" altLang="zh-CN" dirty="0"/>
              <a:t>(8)</a:t>
            </a:r>
            <a:r>
              <a:rPr lang="zh-CN" altLang="en-US" dirty="0"/>
              <a:t>是主版本号，描述了文件格式。所有版本</a:t>
            </a:r>
            <a:r>
              <a:rPr lang="en-US" altLang="zh-CN" dirty="0"/>
              <a:t>5</a:t>
            </a:r>
            <a:r>
              <a:rPr lang="zh-CN" altLang="en-US" dirty="0"/>
              <a:t>的发行都有相同的文件格式。</a:t>
            </a:r>
            <a:endParaRPr lang="en-US" altLang="zh-CN" dirty="0"/>
          </a:p>
          <a:p>
            <a:pPr marL="0" indent="0" algn="l">
              <a:buNone/>
            </a:pPr>
            <a:r>
              <a:rPr lang="zh-CN" altLang="en-US" dirty="0"/>
              <a:t> 第</a:t>
            </a:r>
            <a:r>
              <a:rPr lang="en-US" altLang="zh-CN" dirty="0"/>
              <a:t>2</a:t>
            </a:r>
            <a:r>
              <a:rPr lang="zh-CN" altLang="en-US" dirty="0"/>
              <a:t>个数字</a:t>
            </a:r>
            <a:r>
              <a:rPr lang="en-US" altLang="zh-CN" dirty="0"/>
              <a:t>(0)</a:t>
            </a:r>
            <a:r>
              <a:rPr lang="zh-CN" altLang="en-US" dirty="0"/>
              <a:t>是发行级别。主版本号和发行级别组合到一起便构成了发行序列号。</a:t>
            </a:r>
            <a:endParaRPr lang="en-US" altLang="zh-CN" dirty="0"/>
          </a:p>
          <a:p>
            <a:pPr marL="0" indent="0" algn="l">
              <a:buNone/>
            </a:pPr>
            <a:r>
              <a:rPr lang="zh-CN" altLang="en-US" dirty="0"/>
              <a:t> 第</a:t>
            </a:r>
            <a:r>
              <a:rPr lang="en-US" altLang="zh-CN" dirty="0"/>
              <a:t>3</a:t>
            </a:r>
            <a:r>
              <a:rPr lang="zh-CN" altLang="en-US" dirty="0"/>
              <a:t>个数字</a:t>
            </a:r>
            <a:r>
              <a:rPr lang="en-US" altLang="zh-CN" dirty="0"/>
              <a:t>(26)</a:t>
            </a:r>
            <a:r>
              <a:rPr lang="zh-CN" altLang="en-US" dirty="0"/>
              <a:t>是在此发行系列的版本号，随每个新分发版递增。</a:t>
            </a:r>
            <a:endParaRPr lang="en-US" altLang="zh-CN" dirty="0"/>
          </a:p>
          <a:p>
            <a:pPr marL="0" indent="0" algn="l">
              <a:buNone/>
            </a:pPr>
            <a:endParaRPr lang="en-US" altLang="zh-CN" dirty="0"/>
          </a:p>
          <a:p>
            <a:pPr marL="0" indent="0">
              <a:buNone/>
            </a:pPr>
            <a:r>
              <a:rPr lang="zh-CN" altLang="zh-CN" sz="1600" dirty="0">
                <a:solidFill>
                  <a:srgbClr val="FF0000"/>
                </a:solidFill>
              </a:rPr>
              <a:t>目前，</a:t>
            </a:r>
            <a:r>
              <a:rPr lang="en-US" altLang="zh-CN" sz="1600" dirty="0">
                <a:solidFill>
                  <a:srgbClr val="FF0000"/>
                </a:solidFill>
              </a:rPr>
              <a:t>My SQL</a:t>
            </a:r>
            <a:r>
              <a:rPr lang="zh-CN" altLang="zh-CN" sz="1600" dirty="0">
                <a:solidFill>
                  <a:srgbClr val="FF0000"/>
                </a:solidFill>
              </a:rPr>
              <a:t>的最新版本为</a:t>
            </a:r>
            <a:r>
              <a:rPr lang="en-US" altLang="zh-CN" sz="1600" dirty="0">
                <a:solidFill>
                  <a:srgbClr val="FF0000"/>
                </a:solidFill>
              </a:rPr>
              <a:t>MySQL 8.0</a:t>
            </a:r>
            <a:r>
              <a:rPr lang="zh-CN" altLang="zh-CN" sz="1600" dirty="0">
                <a:solidFill>
                  <a:srgbClr val="FF0000"/>
                </a:solidFill>
              </a:rPr>
              <a:t>。</a:t>
            </a:r>
          </a:p>
          <a:p>
            <a:pPr marL="0" indent="0" algn="l">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MySQL</a:t>
            </a:r>
            <a:r>
              <a:rPr kumimoji="1" lang="zh-CN" altLang="en-US"/>
              <a:t>的版本</a:t>
            </a:r>
            <a:endParaRPr kumimoji="1" lang="zh-CN" altLang="en-US" dirty="0"/>
          </a:p>
        </p:txBody>
      </p:sp>
    </p:spTree>
    <p:extLst>
      <p:ext uri="{BB962C8B-B14F-4D97-AF65-F5344CB8AC3E}">
        <p14:creationId xmlns:p14="http://schemas.microsoft.com/office/powerpoint/2010/main" val="291662967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67425" y="1776152"/>
            <a:ext cx="10031818"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相对其他数据库而言，</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的锁机制比较简单，其最显著的特点是不同的存储引擎支持不同的锁机制。下表中罗列出了各存储引擎对锁的支持情况：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4" name="图片 3">
            <a:extLst>
              <a:ext uri="{FF2B5EF4-FFF2-40B4-BE49-F238E27FC236}">
                <a16:creationId xmlns:a16="http://schemas.microsoft.com/office/drawing/2014/main" id="{ABD04564-19D7-443E-82B4-5EA9839C1D4E}"/>
              </a:ext>
            </a:extLst>
          </p:cNvPr>
          <p:cNvPicPr>
            <a:picLocks noChangeAspect="1"/>
          </p:cNvPicPr>
          <p:nvPr/>
        </p:nvPicPr>
        <p:blipFill>
          <a:blip r:embed="rId2"/>
          <a:stretch>
            <a:fillRect/>
          </a:stretch>
        </p:blipFill>
        <p:spPr>
          <a:xfrm>
            <a:off x="1059566" y="2925573"/>
            <a:ext cx="9349823" cy="1963781"/>
          </a:xfrm>
          <a:prstGeom prst="rect">
            <a:avLst/>
          </a:prstGeom>
        </p:spPr>
      </p:pic>
    </p:spTree>
    <p:extLst>
      <p:ext uri="{BB962C8B-B14F-4D97-AF65-F5344CB8AC3E}">
        <p14:creationId xmlns:p14="http://schemas.microsoft.com/office/powerpoint/2010/main" val="7626311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67425" y="1776152"/>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锁的特性可大致归纳如下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99E10C49-4775-461F-81F2-DAA5100C8F97}"/>
              </a:ext>
            </a:extLst>
          </p:cNvPr>
          <p:cNvPicPr>
            <a:picLocks noChangeAspect="1"/>
          </p:cNvPicPr>
          <p:nvPr/>
        </p:nvPicPr>
        <p:blipFill>
          <a:blip r:embed="rId2"/>
          <a:stretch>
            <a:fillRect/>
          </a:stretch>
        </p:blipFill>
        <p:spPr>
          <a:xfrm>
            <a:off x="721200" y="2498131"/>
            <a:ext cx="9381625" cy="1184629"/>
          </a:xfrm>
          <a:prstGeom prst="rect">
            <a:avLst/>
          </a:prstGeom>
        </p:spPr>
      </p:pic>
      <p:sp>
        <p:nvSpPr>
          <p:cNvPr id="10" name="文本框 9">
            <a:extLst>
              <a:ext uri="{FF2B5EF4-FFF2-40B4-BE49-F238E27FC236}">
                <a16:creationId xmlns:a16="http://schemas.microsoft.com/office/drawing/2014/main" id="{7B91F32D-E269-4F5F-B338-109F333676E3}"/>
              </a:ext>
            </a:extLst>
          </p:cNvPr>
          <p:cNvSpPr txBox="1"/>
          <p:nvPr/>
        </p:nvSpPr>
        <p:spPr>
          <a:xfrm>
            <a:off x="867424" y="4361902"/>
            <a:ext cx="1063700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从上述特点可见，很难笼统地说哪种锁更好，只能就具体应用的特点来说哪种锁更合适！仅从锁的角度来说：表级锁更适合于以查询为主，只有少量按索引条件更新数据的应用，如Web 应用；</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而行级锁则更适合于有大量按索引条件并发更新少量不同数据，同时又有并查询的应用，如一些在线事务处理（OLTP）系统。</a:t>
            </a:r>
          </a:p>
        </p:txBody>
      </p:sp>
    </p:spTree>
    <p:extLst>
      <p:ext uri="{BB962C8B-B14F-4D97-AF65-F5344CB8AC3E}">
        <p14:creationId xmlns:p14="http://schemas.microsoft.com/office/powerpoint/2010/main" val="383946438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1080091" y="1663225"/>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930621" y="2118560"/>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如何加表锁</a:t>
            </a:r>
          </a:p>
        </p:txBody>
      </p:sp>
      <p:sp>
        <p:nvSpPr>
          <p:cNvPr id="11" name="文本框 10">
            <a:extLst>
              <a:ext uri="{FF2B5EF4-FFF2-40B4-BE49-F238E27FC236}">
                <a16:creationId xmlns:a16="http://schemas.microsoft.com/office/drawing/2014/main" id="{9176709D-5C60-4384-8AE7-9B88AD1489B3}"/>
              </a:ext>
            </a:extLst>
          </p:cNvPr>
          <p:cNvSpPr txBox="1"/>
          <p:nvPr/>
        </p:nvSpPr>
        <p:spPr>
          <a:xfrm>
            <a:off x="1006718" y="2582477"/>
            <a:ext cx="922752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MyISAM 在执行查询语句（SELECT）前，会自动给涉及的所有表加读锁，在执行更新操作（UPDATE、DELETE、INSERT 等）前，会自动给涉及的表加写锁，这个过程并不需要用户干预，因此，用户一般不需要直接用 LOCK TABLE 命令给 MyISAM 表显式加锁。</a:t>
            </a:r>
          </a:p>
        </p:txBody>
      </p:sp>
      <p:sp>
        <p:nvSpPr>
          <p:cNvPr id="12" name="文本框 11">
            <a:extLst>
              <a:ext uri="{FF2B5EF4-FFF2-40B4-BE49-F238E27FC236}">
                <a16:creationId xmlns:a16="http://schemas.microsoft.com/office/drawing/2014/main" id="{DFE90D5A-B62F-4882-80A2-B53308A5C688}"/>
              </a:ext>
            </a:extLst>
          </p:cNvPr>
          <p:cNvSpPr txBox="1"/>
          <p:nvPr/>
        </p:nvSpPr>
        <p:spPr>
          <a:xfrm>
            <a:off x="1080091" y="3671006"/>
            <a:ext cx="8412130" cy="9233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加读锁 ：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read</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加写锁 ：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write</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03615807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p>
        </p:txBody>
      </p:sp>
      <p:sp>
        <p:nvSpPr>
          <p:cNvPr id="15" name="文本框 14">
            <a:extLst>
              <a:ext uri="{FF2B5EF4-FFF2-40B4-BE49-F238E27FC236}">
                <a16:creationId xmlns:a16="http://schemas.microsoft.com/office/drawing/2014/main" id="{5249C960-47D3-4570-BCFE-013543460B80}"/>
              </a:ext>
            </a:extLst>
          </p:cNvPr>
          <p:cNvSpPr txBox="1"/>
          <p:nvPr/>
        </p:nvSpPr>
        <p:spPr>
          <a:xfrm>
            <a:off x="721200" y="2684228"/>
            <a:ext cx="10119715"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表的读操作，不会阻塞其他用户对同一表的读请求，但会阻塞对同一表的写请求；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2</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表的写操作，则会阻塞其他用户对同一表的读和写操作；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简而言之，就是读锁会阻塞写，但是不会阻塞读。而写锁，则既会阻塞读，又会阻塞写。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此外，</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的读写锁调度是写优先，这也是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不适合做写为主的表的存储引擎的原因。因为写锁后，其他线程不能做任何操作，大量的更新会使查询很难得到锁，从而造成永远阻塞。</a:t>
            </a:r>
          </a:p>
        </p:txBody>
      </p:sp>
    </p:spTree>
    <p:extLst>
      <p:ext uri="{BB962C8B-B14F-4D97-AF65-F5344CB8AC3E}">
        <p14:creationId xmlns:p14="http://schemas.microsoft.com/office/powerpoint/2010/main" val="17545179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p>
        </p:txBody>
      </p:sp>
      <p:sp>
        <p:nvSpPr>
          <p:cNvPr id="10" name="文本框 9">
            <a:extLst>
              <a:ext uri="{FF2B5EF4-FFF2-40B4-BE49-F238E27FC236}">
                <a16:creationId xmlns:a16="http://schemas.microsoft.com/office/drawing/2014/main" id="{3D80E864-38A7-4F17-AA23-3AB1CBCAE240}"/>
              </a:ext>
            </a:extLst>
          </p:cNvPr>
          <p:cNvSpPr txBox="1"/>
          <p:nvPr/>
        </p:nvSpPr>
        <p:spPr>
          <a:xfrm>
            <a:off x="1103434" y="2562599"/>
            <a:ext cx="8893420" cy="378565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的锁机制</a:t>
            </a:r>
            <a:endPar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mydb14_lock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mydb14_lock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mydb14_lock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`publish_time`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engine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myisam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charset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utf8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publish_time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'java</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编程思想</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'2088-08-01'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publish_time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'solr</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编程思想</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'2088-08-08'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036271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p>
        </p:txBody>
      </p:sp>
      <p:sp>
        <p:nvSpPr>
          <p:cNvPr id="10" name="文本框 9">
            <a:extLst>
              <a:ext uri="{FF2B5EF4-FFF2-40B4-BE49-F238E27FC236}">
                <a16:creationId xmlns:a16="http://schemas.microsoft.com/office/drawing/2014/main" id="{3D80E864-38A7-4F17-AA23-3AB1CBCAE240}"/>
              </a:ext>
            </a:extLst>
          </p:cNvPr>
          <p:cNvSpPr txBox="1"/>
          <p:nvPr/>
        </p:nvSpPr>
        <p:spPr>
          <a:xfrm>
            <a:off x="1077058" y="2828065"/>
            <a:ext cx="6128238" cy="212365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engine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myisam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charset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utf8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令狐冲</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田伯光</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061206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67425" y="1647010"/>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行锁特点</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15" name="文本框 14">
            <a:extLst>
              <a:ext uri="{FF2B5EF4-FFF2-40B4-BE49-F238E27FC236}">
                <a16:creationId xmlns:a16="http://schemas.microsoft.com/office/drawing/2014/main" id="{5249C960-47D3-4570-BCFE-013543460B80}"/>
              </a:ext>
            </a:extLst>
          </p:cNvPr>
          <p:cNvSpPr txBox="1"/>
          <p:nvPr/>
        </p:nvSpPr>
        <p:spPr>
          <a:xfrm>
            <a:off x="809097" y="2227412"/>
            <a:ext cx="1011971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行锁特点 ：偏向</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存储引擎，开销大，加锁慢；会出现死锁；锁定粒度最小，发生锁冲突的概率最低</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并发度也最高。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与 </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MyISAM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的最大不同有两点：一是支持事务；二是 采用了行级锁。</a:t>
            </a:r>
          </a:p>
        </p:txBody>
      </p:sp>
      <p:sp>
        <p:nvSpPr>
          <p:cNvPr id="11" name="文本框 10">
            <a:extLst>
              <a:ext uri="{FF2B5EF4-FFF2-40B4-BE49-F238E27FC236}">
                <a16:creationId xmlns:a16="http://schemas.microsoft.com/office/drawing/2014/main" id="{122A4699-70A2-47EE-BBC5-07F2D5C10422}"/>
              </a:ext>
            </a:extLst>
          </p:cNvPr>
          <p:cNvSpPr txBox="1"/>
          <p:nvPr/>
        </p:nvSpPr>
        <p:spPr>
          <a:xfrm>
            <a:off x="809096" y="3090445"/>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12" name="文本框 11">
            <a:extLst>
              <a:ext uri="{FF2B5EF4-FFF2-40B4-BE49-F238E27FC236}">
                <a16:creationId xmlns:a16="http://schemas.microsoft.com/office/drawing/2014/main" id="{271D258F-DF64-43BD-A362-7BB4ACDE6BF2}"/>
              </a:ext>
            </a:extLst>
          </p:cNvPr>
          <p:cNvSpPr txBox="1"/>
          <p:nvPr/>
        </p:nvSpPr>
        <p:spPr>
          <a:xfrm>
            <a:off x="809096" y="3765618"/>
            <a:ext cx="10119715"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实现了以下两种类型的行锁。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rPr>
              <a:t>共享锁（S）</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：又称为读锁，简称S锁，共享锁就是多个事务对于同一数据可以共享一把锁，都能访问到数据，但是只能读不能修改。</a:t>
            </a:r>
            <a:endPar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rPr>
              <a:t>排他锁（X）</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又称为写锁，简称X锁，排他锁就是不能与其他锁并存，如一个事务获取了一个数据行的排他锁，其他事务就不能再获取该行的其他锁，包括共享锁和排他锁，但是获取排他锁的事务是可以对数据就行读取和修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对于UPDATE、DELETE和INSERT语句，InnoDB会自动给涉及数据集加排他锁（X)；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对于普通SELECT语句，InnoDB不会加任何锁</a:t>
            </a:r>
            <a:r>
              <a:rPr kumimoji="0" lang="zh-CN" altLang="en-US" sz="1400" b="0" i="0" u="none" strike="noStrike" kern="1200" cap="none" spc="0" normalizeH="0" baseline="0" noProof="0">
                <a:ln>
                  <a:noFill/>
                </a:ln>
                <a:solidFill>
                  <a:prstClr val="black"/>
                </a:solidFill>
                <a:effectLst/>
                <a:uLnTx/>
                <a:uFillTx/>
                <a:latin typeface="Alibaba PuHuiTi B"/>
                <a:ea typeface="阿里巴巴普惠体" panose="00020600040101010101"/>
                <a:cs typeface="+mn-cs"/>
              </a:rPr>
              <a:t>；</a:t>
            </a:r>
          </a:p>
        </p:txBody>
      </p:sp>
    </p:spTree>
    <p:extLst>
      <p:ext uri="{BB962C8B-B14F-4D97-AF65-F5344CB8AC3E}">
        <p14:creationId xmlns:p14="http://schemas.microsoft.com/office/powerpoint/2010/main" val="25757538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5249C960-47D3-4570-BCFE-013543460B80}"/>
              </a:ext>
            </a:extLst>
          </p:cNvPr>
          <p:cNvSpPr txBox="1"/>
          <p:nvPr/>
        </p:nvSpPr>
        <p:spPr>
          <a:xfrm>
            <a:off x="809096" y="2137325"/>
            <a:ext cx="1011971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可以通过以下语句显示给记录集加共享锁或排他锁 。</a:t>
            </a:r>
          </a:p>
        </p:txBody>
      </p:sp>
      <p:sp>
        <p:nvSpPr>
          <p:cNvPr id="11" name="文本框 10">
            <a:extLst>
              <a:ext uri="{FF2B5EF4-FFF2-40B4-BE49-F238E27FC236}">
                <a16:creationId xmlns:a16="http://schemas.microsoft.com/office/drawing/2014/main" id="{122A4699-70A2-47EE-BBC5-07F2D5C10422}"/>
              </a:ext>
            </a:extLst>
          </p:cNvPr>
          <p:cNvSpPr txBox="1"/>
          <p:nvPr/>
        </p:nvSpPr>
        <p:spPr>
          <a:xfrm>
            <a:off x="809096" y="1729691"/>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2" name="Rectangle 1">
            <a:extLst>
              <a:ext uri="{FF2B5EF4-FFF2-40B4-BE49-F238E27FC236}">
                <a16:creationId xmlns:a16="http://schemas.microsoft.com/office/drawing/2014/main" id="{8C456887-C31D-4E4A-B2B3-0F8AE25B57B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r>
              <a:rPr kumimoji="0" lang="zh-CN" altLang="zh-CN" sz="12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可以通过以下语句显示给记录集加共享锁或排他锁 。</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0" name="文本框 9">
            <a:extLst>
              <a:ext uri="{FF2B5EF4-FFF2-40B4-BE49-F238E27FC236}">
                <a16:creationId xmlns:a16="http://schemas.microsoft.com/office/drawing/2014/main" id="{76B8F213-1B17-4F6A-A2CF-7CCFDB536509}"/>
              </a:ext>
            </a:extLst>
          </p:cNvPr>
          <p:cNvSpPr txBox="1"/>
          <p:nvPr/>
        </p:nvSpPr>
        <p:spPr>
          <a:xfrm>
            <a:off x="721200" y="2811511"/>
            <a:ext cx="9148397"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共享锁（</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SHARE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MODE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排他锁（</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X</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71196241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122A4699-70A2-47EE-BBC5-07F2D5C10422}"/>
              </a:ext>
            </a:extLst>
          </p:cNvPr>
          <p:cNvSpPr txBox="1"/>
          <p:nvPr/>
        </p:nvSpPr>
        <p:spPr>
          <a:xfrm>
            <a:off x="809096" y="1729691"/>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2" name="Rectangle 1">
            <a:extLst>
              <a:ext uri="{FF2B5EF4-FFF2-40B4-BE49-F238E27FC236}">
                <a16:creationId xmlns:a16="http://schemas.microsoft.com/office/drawing/2014/main" id="{8C456887-C31D-4E4A-B2B3-0F8AE25B57B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r>
              <a:rPr kumimoji="0" lang="zh-CN" altLang="zh-CN" sz="12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可以通过以下语句显示给记录集加共享锁或排他锁 。</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9" name="文本框 8">
            <a:extLst>
              <a:ext uri="{FF2B5EF4-FFF2-40B4-BE49-F238E27FC236}">
                <a16:creationId xmlns:a16="http://schemas.microsoft.com/office/drawing/2014/main" id="{1A136C7B-A287-43B8-B6BB-4A92E65E7672}"/>
              </a:ext>
            </a:extLst>
          </p:cNvPr>
          <p:cNvSpPr txBox="1"/>
          <p:nvPr/>
        </p:nvSpPr>
        <p:spPr>
          <a:xfrm>
            <a:off x="1068264" y="2169642"/>
            <a:ext cx="7961435" cy="394658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行锁</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sex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engine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innodb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'400'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'500'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'600'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'700'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'900'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idx_test_innodb_lock_id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idx_test_innodb_lock_name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237745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的日志</a:t>
            </a:r>
            <a:endParaRPr kumimoji="1" lang="zh-CN" altLang="en-US" dirty="0"/>
          </a:p>
        </p:txBody>
      </p:sp>
    </p:spTree>
    <p:extLst>
      <p:ext uri="{BB962C8B-B14F-4D97-AF65-F5344CB8AC3E}">
        <p14:creationId xmlns:p14="http://schemas.microsoft.com/office/powerpoint/2010/main" val="723192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Tree>
    <p:extLst>
      <p:ext uri="{BB962C8B-B14F-4D97-AF65-F5344CB8AC3E}">
        <p14:creationId xmlns:p14="http://schemas.microsoft.com/office/powerpoint/2010/main" val="17283813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46C7B84F-C5D0-40F9-A859-E4D2C6078894}"/>
              </a:ext>
            </a:extLst>
          </p:cNvPr>
          <p:cNvSpPr txBox="1"/>
          <p:nvPr/>
        </p:nvSpPr>
        <p:spPr>
          <a:xfrm>
            <a:off x="788294" y="1776152"/>
            <a:ext cx="1044827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在任何一种数据库中，都会有各种各样的日志，记录着数据库工作的方方面面，以帮助数据库管理员追踪数据库曾经发生过的各种事件。MySQL 也不例外。</a:t>
            </a:r>
          </a:p>
        </p:txBody>
      </p:sp>
      <p:sp>
        <p:nvSpPr>
          <p:cNvPr id="14" name="文本框 13">
            <a:extLst>
              <a:ext uri="{FF2B5EF4-FFF2-40B4-BE49-F238E27FC236}">
                <a16:creationId xmlns:a16="http://schemas.microsoft.com/office/drawing/2014/main" id="{D00C31FE-DCC1-4014-9863-1FF91FD8DB58}"/>
              </a:ext>
            </a:extLst>
          </p:cNvPr>
          <p:cNvSpPr txBox="1"/>
          <p:nvPr/>
        </p:nvSpPr>
        <p:spPr>
          <a:xfrm>
            <a:off x="867425" y="2912749"/>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日志分类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023C5922-0B87-4DA6-8F3F-CA5EA041BB80}"/>
              </a:ext>
            </a:extLst>
          </p:cNvPr>
          <p:cNvSpPr txBox="1"/>
          <p:nvPr/>
        </p:nvSpPr>
        <p:spPr>
          <a:xfrm>
            <a:off x="1252904" y="3575920"/>
            <a:ext cx="612823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 错误日志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二进制日志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慢查询日志</a:t>
            </a:r>
          </a:p>
        </p:txBody>
      </p:sp>
    </p:spTree>
    <p:extLst>
      <p:ext uri="{BB962C8B-B14F-4D97-AF65-F5344CB8AC3E}">
        <p14:creationId xmlns:p14="http://schemas.microsoft.com/office/powerpoint/2010/main" val="17644965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错误日志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46C7B84F-C5D0-40F9-A859-E4D2C6078894}"/>
              </a:ext>
            </a:extLst>
          </p:cNvPr>
          <p:cNvSpPr txBox="1"/>
          <p:nvPr/>
        </p:nvSpPr>
        <p:spPr>
          <a:xfrm>
            <a:off x="788294" y="1776152"/>
            <a:ext cx="10448275"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错误日志是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中最重要的日志之一，它记录了当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mysqld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启动和停止时，以及服务器在运行过程中发生任何严重错误时的相关信息。当数据库出现任何故障导致无法正常使用时，可以首先查看此日志。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该日志是默认开启的 ， 默认存放目录为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的数据目录</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默认的日志文件名为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hostname.err</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hostname</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是主机名）。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查看日志位置指令 ： </a:t>
            </a:r>
          </a:p>
        </p:txBody>
      </p:sp>
      <p:sp>
        <p:nvSpPr>
          <p:cNvPr id="9" name="文本框 8">
            <a:extLst>
              <a:ext uri="{FF2B5EF4-FFF2-40B4-BE49-F238E27FC236}">
                <a16:creationId xmlns:a16="http://schemas.microsoft.com/office/drawing/2014/main" id="{305B1A80-F012-46DE-8927-8EC047A76570}"/>
              </a:ext>
            </a:extLst>
          </p:cNvPr>
          <p:cNvSpPr txBox="1"/>
          <p:nvPr/>
        </p:nvSpPr>
        <p:spPr>
          <a:xfrm>
            <a:off x="788293" y="4103946"/>
            <a:ext cx="975899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variables like 'log_error%';</a:t>
            </a:r>
          </a:p>
        </p:txBody>
      </p:sp>
    </p:spTree>
    <p:extLst>
      <p:ext uri="{BB962C8B-B14F-4D97-AF65-F5344CB8AC3E}">
        <p14:creationId xmlns:p14="http://schemas.microsoft.com/office/powerpoint/2010/main" val="11784437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概</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述</a:t>
            </a:r>
          </a:p>
        </p:txBody>
      </p:sp>
      <p:sp>
        <p:nvSpPr>
          <p:cNvPr id="10" name="文本框 9">
            <a:extLst>
              <a:ext uri="{FF2B5EF4-FFF2-40B4-BE49-F238E27FC236}">
                <a16:creationId xmlns:a16="http://schemas.microsoft.com/office/drawing/2014/main" id="{BDD6372B-0671-4FC6-BC74-692B8CC75368}"/>
              </a:ext>
            </a:extLst>
          </p:cNvPr>
          <p:cNvSpPr txBox="1"/>
          <p:nvPr/>
        </p:nvSpPr>
        <p:spPr>
          <a:xfrm>
            <a:off x="1024304" y="2164954"/>
            <a:ext cx="999407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二进制日志（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）记录了所有的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DDL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（数据定义语言）语句和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DML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（数据操纵语言）语句，但是不包括数据查询语句。此日志对于灾难时的数据恢复起着极其重要的作用，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的主从复制， 就是通过该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实现的。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二进制日志，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MySQl8.0</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默认已经开启，低版本的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的需要通过配置文件开启，并配置</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日志的格式。</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Windows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my.ini    Linux</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:my.cnf</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a:t>
            </a:r>
          </a:p>
        </p:txBody>
      </p:sp>
      <p:sp>
        <p:nvSpPr>
          <p:cNvPr id="12" name="文本框 11">
            <a:extLst>
              <a:ext uri="{FF2B5EF4-FFF2-40B4-BE49-F238E27FC236}">
                <a16:creationId xmlns:a16="http://schemas.microsoft.com/office/drawing/2014/main" id="{62F358DD-372F-4B6C-AAD0-9CA8693B0C89}"/>
              </a:ext>
            </a:extLst>
          </p:cNvPr>
          <p:cNvSpPr txBox="1"/>
          <p:nvPr/>
        </p:nvSpPr>
        <p:spPr>
          <a:xfrm>
            <a:off x="867425" y="4000826"/>
            <a:ext cx="10440867"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配置开启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 日志的文件前缀为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mysqlbin -----&gt;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生成的文件名如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mysqlbin.000001,mysqlbin.000002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log_bin=mysqlbin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配置二进制日志的格式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binlog_format=STATEMENT</a:t>
            </a:r>
          </a:p>
        </p:txBody>
      </p:sp>
    </p:spTree>
    <p:extLst>
      <p:ext uri="{BB962C8B-B14F-4D97-AF65-F5344CB8AC3E}">
        <p14:creationId xmlns:p14="http://schemas.microsoft.com/office/powerpoint/2010/main" val="42943668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BDD6372B-0671-4FC6-BC74-692B8CC75368}"/>
              </a:ext>
            </a:extLst>
          </p:cNvPr>
          <p:cNvSpPr txBox="1"/>
          <p:nvPr/>
        </p:nvSpPr>
        <p:spPr>
          <a:xfrm>
            <a:off x="1024304" y="2164954"/>
            <a:ext cx="9994078"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该日志格式在日志文件中记录的都是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），每一条对数据进行修改的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都会记录在日志文件中，通过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提供的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工具，可以清晰的查看到每条语句的文本。主从复制的时候，从库（</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slave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）会将日志解析为原文本，并在从库重新执行一次。</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该日志格式在日志文件中记录的是每一行的数据变更，而不是记录</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语句。比如，执行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 ：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update tb_book set status='1' ,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如果是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日志格式，在日志中会记录一行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文件； 如果是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，由于是对全表进行更新，也就是每一行记录都会发生变更，</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格式的日志中会记录每一行的数据变更。</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MIXED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混合了</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两种格式。</a:t>
            </a:r>
          </a:p>
        </p:txBody>
      </p:sp>
    </p:spTree>
    <p:extLst>
      <p:ext uri="{BB962C8B-B14F-4D97-AF65-F5344CB8AC3E}">
        <p14:creationId xmlns:p14="http://schemas.microsoft.com/office/powerpoint/2010/main" val="98412902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39FF9F9-5917-41F8-BD3B-FAA5D9CC1E64}"/>
              </a:ext>
            </a:extLst>
          </p:cNvPr>
          <p:cNvSpPr txBox="1"/>
          <p:nvPr/>
        </p:nvSpPr>
        <p:spPr>
          <a:xfrm>
            <a:off x="1024305" y="2159395"/>
            <a:ext cx="8771022"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是否开启了</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'log_bin'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日志的格式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'binlog_format'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查看所有日志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查看最新的日志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master status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查询指定的</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2444522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39FF9F9-5917-41F8-BD3B-FAA5D9CC1E64}"/>
              </a:ext>
            </a:extLst>
          </p:cNvPr>
          <p:cNvSpPr txBox="1"/>
          <p:nvPr/>
        </p:nvSpPr>
        <p:spPr>
          <a:xfrm>
            <a:off x="1208941" y="2268666"/>
            <a:ext cx="10300189"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从指定的位置开始</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从指定的位置开始</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限制查询的条数</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156</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从指定的位置开始，带有偏移，查看指定的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限制查询的条数</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666</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清空所有的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binlog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日志文件</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reset master</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83382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DD6372B-0671-4FC6-BC74-692B8CC75368}"/>
              </a:ext>
            </a:extLst>
          </p:cNvPr>
          <p:cNvSpPr txBox="1"/>
          <p:nvPr/>
        </p:nvSpPr>
        <p:spPr>
          <a:xfrm>
            <a:off x="721200" y="2015485"/>
            <a:ext cx="9994078"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查询日志中记录了客户端的所有操作语句，而二进制日志不包含查询数据的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默认情况下， 查询日志是未开启的。如果需要开启查询日志，可以设置以下配置 ：</a:t>
            </a:r>
          </a:p>
        </p:txBody>
      </p:sp>
      <p:sp>
        <p:nvSpPr>
          <p:cNvPr id="8" name="文本框 7">
            <a:extLst>
              <a:ext uri="{FF2B5EF4-FFF2-40B4-BE49-F238E27FC236}">
                <a16:creationId xmlns:a16="http://schemas.microsoft.com/office/drawing/2014/main" id="{22680FD8-BBC9-4F43-8726-AA74E373ED23}"/>
              </a:ext>
            </a:extLst>
          </p:cNvPr>
          <p:cNvSpPr txBox="1"/>
          <p:nvPr/>
        </p:nvSpPr>
        <p:spPr>
          <a:xfrm>
            <a:off x="1042621" y="3272855"/>
            <a:ext cx="10106758" cy="147732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#该选项用来开启查询日志 ， 可选值 ： 0 或者 1 ； 0 代表关闭， 1 代表开启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general_log=1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#设置日志的文件名 ， 如果没有指定， 默认的文件名为 host_name.log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general_log_file=file_name</a:t>
            </a:r>
          </a:p>
        </p:txBody>
      </p:sp>
    </p:spTree>
    <p:extLst>
      <p:ext uri="{BB962C8B-B14F-4D97-AF65-F5344CB8AC3E}">
        <p14:creationId xmlns:p14="http://schemas.microsoft.com/office/powerpoint/2010/main" val="36175307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F68BFED1-59FC-4321-80AB-01E1A68D6430}"/>
              </a:ext>
            </a:extLst>
          </p:cNvPr>
          <p:cNvSpPr txBox="1"/>
          <p:nvPr/>
        </p:nvSpPr>
        <p:spPr>
          <a:xfrm>
            <a:off x="1024303" y="1776152"/>
            <a:ext cx="9447335" cy="304698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是否开启了查询日志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'general_log'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开启查询日志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general_log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mydb6_view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mydb6_view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363000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慢查询日志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DD6372B-0671-4FC6-BC74-692B8CC75368}"/>
              </a:ext>
            </a:extLst>
          </p:cNvPr>
          <p:cNvSpPr txBox="1"/>
          <p:nvPr/>
        </p:nvSpPr>
        <p:spPr>
          <a:xfrm>
            <a:off x="721200" y="1982204"/>
            <a:ext cx="999407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慢查询日志记录了所有执行时间超过参数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long_query_time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设置值并且扫描记录数不小于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min_examined_row_limit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的所有的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语句的日志。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long_query_time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10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秒，最小为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0</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精度可以到微秒。</a:t>
            </a:r>
          </a:p>
        </p:txBody>
      </p:sp>
      <p:sp>
        <p:nvSpPr>
          <p:cNvPr id="8" name="文本框 7">
            <a:extLst>
              <a:ext uri="{FF2B5EF4-FFF2-40B4-BE49-F238E27FC236}">
                <a16:creationId xmlns:a16="http://schemas.microsoft.com/office/drawing/2014/main" id="{22680FD8-BBC9-4F43-8726-AA74E373ED23}"/>
              </a:ext>
            </a:extLst>
          </p:cNvPr>
          <p:cNvSpPr txBox="1"/>
          <p:nvPr/>
        </p:nvSpPr>
        <p:spPr>
          <a:xfrm>
            <a:off x="664859" y="2783966"/>
            <a:ext cx="11104645" cy="25853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该参数用来控制慢查询日志是否开启， 可取值：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0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代表开启，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0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代表关闭</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slow_query_log=1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该参数用来指定慢查询日志的文件名</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slow_query_log_file=slow_query.log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该选项用来配置查询的时间限制， 超过这个时间将认为值慢查询， 将需要进行日志记录， 默认</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10s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long_query_time=10</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665428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的优化</a:t>
            </a:r>
            <a:endParaRPr kumimoji="1" lang="zh-CN" altLang="en-US" dirty="0"/>
          </a:p>
        </p:txBody>
      </p:sp>
    </p:spTree>
    <p:extLst>
      <p:ext uri="{BB962C8B-B14F-4D97-AF65-F5344CB8AC3E}">
        <p14:creationId xmlns:p14="http://schemas.microsoft.com/office/powerpoint/2010/main" val="1333591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、安装方式</a:t>
            </a:r>
            <a:endParaRPr kumimoji="1" lang="zh-CN" altLang="en-US" dirty="0"/>
          </a:p>
        </p:txBody>
      </p:sp>
      <p:sp>
        <p:nvSpPr>
          <p:cNvPr id="8" name="文本框 7">
            <a:extLst>
              <a:ext uri="{FF2B5EF4-FFF2-40B4-BE49-F238E27FC236}">
                <a16:creationId xmlns:a16="http://schemas.microsoft.com/office/drawing/2014/main" id="{E6311D89-3D9C-41C6-8AAC-36FD1404C40E}"/>
              </a:ext>
            </a:extLst>
          </p:cNvPr>
          <p:cNvSpPr txBox="1"/>
          <p:nvPr/>
        </p:nvSpPr>
        <p:spPr>
          <a:xfrm>
            <a:off x="998280" y="1527760"/>
            <a:ext cx="5849992" cy="2585323"/>
          </a:xfrm>
          <a:prstGeom prst="rect">
            <a:avLst/>
          </a:prstGeom>
          <a:noFill/>
        </p:spPr>
        <p:txBody>
          <a:bodyPr wrap="square">
            <a:spAutoFit/>
          </a:bodyPr>
          <a:lstStyle/>
          <a:p>
            <a:pPr marL="0" indent="0" algn="l">
              <a:buNone/>
            </a:pPr>
            <a:r>
              <a:rPr lang="en-US" altLang="zh-CN"/>
              <a:t>MySQL</a:t>
            </a:r>
            <a:r>
              <a:rPr lang="zh-CN" altLang="en-US"/>
              <a:t>的安装有两种方式：</a:t>
            </a:r>
            <a:endParaRPr lang="en-US" altLang="zh-CN"/>
          </a:p>
          <a:p>
            <a:pPr marL="0" indent="0" algn="l">
              <a:buNone/>
            </a:pPr>
            <a:r>
              <a:rPr lang="en-US" altLang="zh-CN"/>
              <a:t> </a:t>
            </a:r>
          </a:p>
          <a:p>
            <a:pPr marL="285750" indent="-285750" algn="l">
              <a:buFont typeface="Wingdings" panose="05000000000000000000" pitchFamily="2" charset="2"/>
              <a:buChar char="u"/>
            </a:pPr>
            <a:r>
              <a:rPr lang="zh-CN" altLang="en-US"/>
              <a:t>解压配置方式</a:t>
            </a:r>
            <a:endParaRPr lang="en-US" altLang="zh-CN"/>
          </a:p>
          <a:p>
            <a:pPr marL="285750" indent="-285750" algn="l">
              <a:buFont typeface="Wingdings" panose="05000000000000000000" pitchFamily="2" charset="2"/>
              <a:buChar char="u"/>
            </a:pPr>
            <a:endParaRPr lang="en-US" altLang="zh-CN"/>
          </a:p>
          <a:p>
            <a:pPr algn="l"/>
            <a:endParaRPr lang="en-US" altLang="zh-CN"/>
          </a:p>
          <a:p>
            <a:pPr algn="l"/>
            <a:endParaRPr lang="en-US" altLang="zh-CN"/>
          </a:p>
          <a:p>
            <a:pPr algn="l"/>
            <a:endParaRPr lang="en-US" altLang="zh-CN"/>
          </a:p>
          <a:p>
            <a:pPr algn="l"/>
            <a:endParaRPr lang="en-US" altLang="zh-CN"/>
          </a:p>
          <a:p>
            <a:pPr marL="285750" indent="-285750" algn="l">
              <a:buFont typeface="Wingdings" panose="05000000000000000000" pitchFamily="2" charset="2"/>
              <a:buChar char="u"/>
            </a:pPr>
            <a:r>
              <a:rPr lang="zh-CN" altLang="en-US"/>
              <a:t>步骤安装方式</a:t>
            </a:r>
            <a:endParaRPr lang="en-US" altLang="zh-CN"/>
          </a:p>
        </p:txBody>
      </p:sp>
      <p:pic>
        <p:nvPicPr>
          <p:cNvPr id="10" name="图片 9">
            <a:extLst>
              <a:ext uri="{FF2B5EF4-FFF2-40B4-BE49-F238E27FC236}">
                <a16:creationId xmlns:a16="http://schemas.microsoft.com/office/drawing/2014/main" id="{003B62E1-E604-4517-8E18-B40E0A74C31F}"/>
              </a:ext>
            </a:extLst>
          </p:cNvPr>
          <p:cNvPicPr>
            <a:picLocks noChangeAspect="1"/>
          </p:cNvPicPr>
          <p:nvPr/>
        </p:nvPicPr>
        <p:blipFill>
          <a:blip r:embed="rId3"/>
          <a:stretch>
            <a:fillRect/>
          </a:stretch>
        </p:blipFill>
        <p:spPr>
          <a:xfrm>
            <a:off x="1478911" y="2797691"/>
            <a:ext cx="3352737" cy="490258"/>
          </a:xfrm>
          <a:prstGeom prst="rect">
            <a:avLst/>
          </a:prstGeom>
        </p:spPr>
      </p:pic>
      <p:pic>
        <p:nvPicPr>
          <p:cNvPr id="12" name="图片 11">
            <a:extLst>
              <a:ext uri="{FF2B5EF4-FFF2-40B4-BE49-F238E27FC236}">
                <a16:creationId xmlns:a16="http://schemas.microsoft.com/office/drawing/2014/main" id="{50F1C7FF-4103-4205-A5E6-FD52FBC4CF01}"/>
              </a:ext>
            </a:extLst>
          </p:cNvPr>
          <p:cNvPicPr>
            <a:picLocks noChangeAspect="1"/>
          </p:cNvPicPr>
          <p:nvPr/>
        </p:nvPicPr>
        <p:blipFill>
          <a:blip r:embed="rId4"/>
          <a:stretch>
            <a:fillRect/>
          </a:stretch>
        </p:blipFill>
        <p:spPr>
          <a:xfrm>
            <a:off x="1593771" y="4302527"/>
            <a:ext cx="4571459" cy="405659"/>
          </a:xfrm>
          <a:prstGeom prst="rect">
            <a:avLst/>
          </a:prstGeom>
        </p:spPr>
      </p:pic>
    </p:spTree>
    <p:extLst>
      <p:ext uri="{BB962C8B-B14F-4D97-AF65-F5344CB8AC3E}">
        <p14:creationId xmlns:p14="http://schemas.microsoft.com/office/powerpoint/2010/main" val="120862109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036427" y="1780022"/>
            <a:ext cx="10019139" cy="280076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rPr>
              <a:t>在应用的的开发过程中，由于初期数据量小，开发人员写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语句时更重视功能上的实现，但是当应用系统正式上线后，随着生产数据量的急剧增长，很多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语句开始逐渐显露出性能问题，对生产的影响也越来越大，此时这些有问题的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语句就成为整个系统性能的瓶颈，因此我们必须要对它们进行优化</a:t>
            </a:r>
            <a:r>
              <a:rPr kumimoji="0" lang="en-US" altLang="zh-CN" sz="1600" b="0" i="0" u="none" strike="noStrike" kern="1200" cap="none" spc="0" normalizeH="0" baseline="0" noProof="0">
                <a:ln>
                  <a:noFill/>
                </a:ln>
                <a:solidFill>
                  <a:prstClr val="black"/>
                </a:solidFill>
                <a:effectLst/>
                <a:uLnTx/>
                <a:uFillTx/>
                <a:latin typeface="Alibaba PuHuiTi B"/>
                <a:ea typeface="黑体"/>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rPr>
              <a:t>的优化方式有很多，大致我们可以从以下几点来优化</a:t>
            </a:r>
            <a:r>
              <a:rPr kumimoji="0" lang="en-US" altLang="zh-CN" sz="1600" b="0" i="0" u="none" strike="noStrike" kern="1200" cap="none" spc="0" normalizeH="0" baseline="0" noProof="0">
                <a:ln>
                  <a:noFill/>
                </a:ln>
                <a:solidFill>
                  <a:prstClr val="black"/>
                </a:solidFill>
                <a:effectLst/>
                <a:uLnTx/>
                <a:uFillTx/>
                <a:latin typeface="Alibaba PuHuiTi B"/>
                <a:ea typeface="黑体"/>
              </a:rPr>
              <a:t>MySQL: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a:solidFill>
                <a:prstClr val="black"/>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从设计上优化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从查询上优化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从索引上优化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从存储上优化</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pic>
        <p:nvPicPr>
          <p:cNvPr id="2050" name="Picture 2">
            <a:extLst>
              <a:ext uri="{FF2B5EF4-FFF2-40B4-BE49-F238E27FC236}">
                <a16:creationId xmlns:a16="http://schemas.microsoft.com/office/drawing/2014/main" id="{AA1A00E9-A36D-4CCC-893A-D199F4FB3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626" y="3429000"/>
            <a:ext cx="47625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729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查看</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执行频率</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721200" y="1801581"/>
            <a:ext cx="994386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b="0" i="0" u="none" strike="noStrike" kern="1200" cap="none" spc="0" normalizeH="0" baseline="0" noProof="0">
                <a:ln>
                  <a:noFill/>
                </a:ln>
                <a:solidFill>
                  <a:prstClr val="black"/>
                </a:solidFill>
                <a:effectLst/>
                <a:uLnTx/>
                <a:uFillTx/>
                <a:latin typeface="Calibri"/>
                <a:ea typeface="黑体"/>
                <a:cs typeface="+mn-cs"/>
              </a:rPr>
              <a:t>客户端连接成功后，通过 </a:t>
            </a:r>
            <a:r>
              <a:rPr kumimoji="0" lang="en-US" altLang="zh-CN" b="0" i="0" u="none" strike="noStrike" kern="1200" cap="none" spc="0" normalizeH="0" baseline="0" noProof="0">
                <a:ln>
                  <a:noFill/>
                </a:ln>
                <a:solidFill>
                  <a:prstClr val="black"/>
                </a:solidFill>
                <a:effectLst/>
                <a:uLnTx/>
                <a:uFillTx/>
                <a:latin typeface="Calibri"/>
                <a:ea typeface="黑体"/>
                <a:cs typeface="+mn-cs"/>
              </a:rPr>
              <a:t>show [session|global] status </a:t>
            </a:r>
            <a:r>
              <a:rPr kumimoji="0" lang="zh-CN" altLang="en-US" b="0" i="0" u="none" strike="noStrike" kern="1200" cap="none" spc="0" normalizeH="0" baseline="0" noProof="0">
                <a:ln>
                  <a:noFill/>
                </a:ln>
                <a:solidFill>
                  <a:prstClr val="black"/>
                </a:solidFill>
                <a:effectLst/>
                <a:uLnTx/>
                <a:uFillTx/>
                <a:latin typeface="Calibri"/>
                <a:ea typeface="黑体"/>
                <a:cs typeface="+mn-cs"/>
              </a:rPr>
              <a:t>命令可以</a:t>
            </a:r>
            <a:r>
              <a:rPr lang="zh-CN" altLang="en-US">
                <a:solidFill>
                  <a:prstClr val="black"/>
                </a:solidFill>
                <a:latin typeface="Calibri"/>
                <a:ea typeface="黑体"/>
              </a:rPr>
              <a:t>查看</a:t>
            </a:r>
            <a:r>
              <a:rPr kumimoji="0" lang="zh-CN" altLang="en-US" b="0" i="0" u="none" strike="noStrike" kern="1200" cap="none" spc="0" normalizeH="0" baseline="0" noProof="0">
                <a:ln>
                  <a:noFill/>
                </a:ln>
                <a:solidFill>
                  <a:prstClr val="black"/>
                </a:solidFill>
                <a:effectLst/>
                <a:uLnTx/>
                <a:uFillTx/>
                <a:latin typeface="Calibri"/>
                <a:ea typeface="黑体"/>
                <a:cs typeface="+mn-cs"/>
              </a:rPr>
              <a:t>服务器状态信息。通过查看状态信息可以查看对当前数据库的主要操作类型</a:t>
            </a:r>
            <a:r>
              <a:rPr lang="zh-CN" altLang="en-US">
                <a:solidFill>
                  <a:prstClr val="black"/>
                </a:solidFill>
                <a:latin typeface="Calibri"/>
                <a:ea typeface="黑体"/>
              </a:rPr>
              <a:t>。</a:t>
            </a:r>
            <a:endParaRPr kumimoji="0" lang="en-US" altLang="zh-CN"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1783E23C-2CFF-4855-BF97-7D4C699C680F}"/>
              </a:ext>
            </a:extLst>
          </p:cNvPr>
          <p:cNvSpPr txBox="1"/>
          <p:nvPr/>
        </p:nvSpPr>
        <p:spPr>
          <a:xfrm>
            <a:off x="822079" y="3055175"/>
            <a:ext cx="10308983" cy="1477328"/>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anose="02010600030101010101" pitchFamily="2" charset="-122"/>
                <a:cs typeface="Courier New" panose="02070309020205020404" pitchFamily="49" charset="0"/>
              </a:rPr>
              <a:t>--</a:t>
            </a:r>
            <a:r>
              <a:rPr lang="zh-CN" altLang="en-US" kern="0">
                <a:solidFill>
                  <a:srgbClr val="008000"/>
                </a:solidFill>
                <a:latin typeface="Courier New" panose="02070309020205020404" pitchFamily="49" charset="0"/>
                <a:ea typeface="宋体" panose="02010600030101010101" pitchFamily="2" charset="-122"/>
                <a:cs typeface="Courier New" panose="02070309020205020404" pitchFamily="49" charset="0"/>
              </a:rPr>
              <a:t>下面的命令显示了当前 </a:t>
            </a:r>
            <a:r>
              <a:rPr lang="en-US" altLang="zh-CN" kern="0">
                <a:solidFill>
                  <a:srgbClr val="008000"/>
                </a:solidFill>
                <a:latin typeface="Courier New" panose="02070309020205020404" pitchFamily="49" charset="0"/>
                <a:ea typeface="宋体" panose="02010600030101010101" pitchFamily="2" charset="-122"/>
                <a:cs typeface="Courier New" panose="02070309020205020404" pitchFamily="49" charset="0"/>
              </a:rPr>
              <a:t>session </a:t>
            </a:r>
            <a:r>
              <a:rPr lang="zh-CN" altLang="en-US" kern="0">
                <a:solidFill>
                  <a:srgbClr val="008000"/>
                </a:solidFill>
                <a:latin typeface="Courier New" panose="02070309020205020404" pitchFamily="49" charset="0"/>
                <a:ea typeface="宋体" panose="02010600030101010101" pitchFamily="2" charset="-122"/>
                <a:cs typeface="Courier New" panose="02070309020205020404" pitchFamily="49" charset="0"/>
              </a:rPr>
              <a:t>中所有统计参数的值</a:t>
            </a: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show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'Com_______'</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查看当前会话统计结果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show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global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'Com_______'</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查看自数据库上次启动至今统计结果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show status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'Innodb_rows_%’</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查看针对</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Innodb</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引擎的统计结果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727618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查看</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执行频率</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5" name="图片 4">
            <a:extLst>
              <a:ext uri="{FF2B5EF4-FFF2-40B4-BE49-F238E27FC236}">
                <a16:creationId xmlns:a16="http://schemas.microsoft.com/office/drawing/2014/main" id="{4451C027-D729-4CC0-9ACB-DF617A1D97FF}"/>
              </a:ext>
            </a:extLst>
          </p:cNvPr>
          <p:cNvPicPr>
            <a:picLocks noChangeAspect="1"/>
          </p:cNvPicPr>
          <p:nvPr/>
        </p:nvPicPr>
        <p:blipFill>
          <a:blip r:embed="rId2"/>
          <a:stretch>
            <a:fillRect/>
          </a:stretch>
        </p:blipFill>
        <p:spPr>
          <a:xfrm>
            <a:off x="1245849" y="1886968"/>
            <a:ext cx="9278269" cy="4420495"/>
          </a:xfrm>
          <a:prstGeom prst="rect">
            <a:avLst/>
          </a:prstGeom>
        </p:spPr>
      </p:pic>
    </p:spTree>
    <p:extLst>
      <p:ext uri="{BB962C8B-B14F-4D97-AF65-F5344CB8AC3E}">
        <p14:creationId xmlns:p14="http://schemas.microsoft.com/office/powerpoint/2010/main" val="190748562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1595A38B-65C6-4530-8BBF-26969F066517}"/>
              </a:ext>
            </a:extLst>
          </p:cNvPr>
          <p:cNvSpPr txBox="1"/>
          <p:nvPr/>
        </p:nvSpPr>
        <p:spPr>
          <a:xfrm>
            <a:off x="822079" y="1825668"/>
            <a:ext cx="6128238" cy="369332"/>
          </a:xfrm>
          <a:prstGeom prst="rect">
            <a:avLst/>
          </a:prstGeom>
          <a:noFill/>
        </p:spPr>
        <p:txBody>
          <a:bodyPr wrap="square">
            <a:spAutoFit/>
          </a:bodyPr>
          <a:lstStyle/>
          <a:p>
            <a:r>
              <a:rPr lang="zh-CN" altLang="en-US">
                <a:ea typeface="Alibaba PuHuiTi B"/>
              </a:rPr>
              <a:t>可以通过以下两种方式定位执行效率较低的 SQL 语句。 </a:t>
            </a:r>
          </a:p>
        </p:txBody>
      </p:sp>
      <p:sp>
        <p:nvSpPr>
          <p:cNvPr id="15" name="文本框 14">
            <a:extLst>
              <a:ext uri="{FF2B5EF4-FFF2-40B4-BE49-F238E27FC236}">
                <a16:creationId xmlns:a16="http://schemas.microsoft.com/office/drawing/2014/main" id="{AF707972-B936-48F2-93C2-51B46F058852}"/>
              </a:ext>
            </a:extLst>
          </p:cNvPr>
          <p:cNvSpPr txBox="1"/>
          <p:nvPr/>
        </p:nvSpPr>
        <p:spPr>
          <a:xfrm>
            <a:off x="971550" y="2446247"/>
            <a:ext cx="10414488" cy="1200329"/>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rPr>
              <a:t>慢查询日志 </a:t>
            </a:r>
            <a:r>
              <a:rPr lang="zh-CN" altLang="en-US"/>
              <a:t>: 通过慢查询日志定位那些执行效率较低的 SQL 语句。</a:t>
            </a:r>
            <a:endParaRPr lang="en-US" altLang="zh-CN"/>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a:solidFill>
                  <a:srgbClr val="FF0000"/>
                </a:solidFill>
              </a:rPr>
              <a:t>show processlist</a:t>
            </a:r>
            <a:r>
              <a:rPr lang="zh-CN" altLang="en-US"/>
              <a:t>：该命令查看当前MySQL在进行的线程，包括线程的状态、是否锁表等，可以实时地查看 SQL 的执行情况，同时对一些锁表操作进行优化。</a:t>
            </a:r>
          </a:p>
        </p:txBody>
      </p:sp>
    </p:spTree>
    <p:extLst>
      <p:ext uri="{BB962C8B-B14F-4D97-AF65-F5344CB8AC3E}">
        <p14:creationId xmlns:p14="http://schemas.microsoft.com/office/powerpoint/2010/main" val="15838707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慢查询日志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AF707972-B936-48F2-93C2-51B46F058852}"/>
              </a:ext>
            </a:extLst>
          </p:cNvPr>
          <p:cNvSpPr txBox="1"/>
          <p:nvPr/>
        </p:nvSpPr>
        <p:spPr>
          <a:xfrm>
            <a:off x="971550" y="2106854"/>
            <a:ext cx="10414488" cy="341632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查看慢日志配置信息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show variables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'%slow_query_log%’</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开启慢日志查询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global</a:t>
            </a:r>
            <a:r>
              <a:rPr lang="en-US" altLang="zh-CN" sz="1800">
                <a:solidFill>
                  <a:srgbClr val="000000"/>
                </a:solidFill>
                <a:effectLst/>
                <a:latin typeface="Courier New" panose="02070309020205020404" pitchFamily="49" charset="0"/>
              </a:rPr>
              <a:t> slow_query_log</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查看慢日志记录</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的最低阈值时间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show variables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'long_query_time%’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修改慢日志记录</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的最低阈值时间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global</a:t>
            </a:r>
            <a:r>
              <a:rPr lang="en-US" altLang="zh-CN" sz="1800">
                <a:solidFill>
                  <a:srgbClr val="000000"/>
                </a:solidFill>
                <a:effectLst/>
                <a:latin typeface="Courier New" panose="02070309020205020404" pitchFamily="49" charset="0"/>
              </a:rPr>
              <a:t> long_query_time</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4</a:t>
            </a:r>
            <a:r>
              <a:rPr lang="en-US" altLang="zh-CN" sz="1800" b="1">
                <a:solidFill>
                  <a:srgbClr val="000080"/>
                </a:solidFill>
                <a:effectLst/>
                <a:latin typeface="Courier New" panose="02070309020205020404" pitchFamily="49" charset="0"/>
              </a:rPr>
              <a:t>;</a:t>
            </a:r>
            <a:endParaRPr lang="en-US" altLang="zh-CN">
              <a:effectLst/>
            </a:endParaRPr>
          </a:p>
          <a:p>
            <a:pPr marR="0" lvl="0" algn="l" defTabSz="914400" rtl="0" eaLnBrk="1" fontAlgn="auto" latinLnBrk="0" hangingPunct="1">
              <a:lnSpc>
                <a:spcPct val="100000"/>
              </a:lnSpc>
              <a:spcBef>
                <a:spcPts val="0"/>
              </a:spcBef>
              <a:spcAft>
                <a:spcPts val="0"/>
              </a:spcAft>
              <a:buClrTx/>
              <a:buSzTx/>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07468422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SQL-show processlist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AF707972-B936-48F2-93C2-51B46F058852}"/>
              </a:ext>
            </a:extLst>
          </p:cNvPr>
          <p:cNvSpPr txBox="1"/>
          <p:nvPr/>
        </p:nvSpPr>
        <p:spPr>
          <a:xfrm>
            <a:off x="980343" y="1816389"/>
            <a:ext cx="1041448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show processlist</a:t>
            </a:r>
            <a:r>
              <a:rPr lang="en-US" altLang="zh-CN">
                <a:solidFill>
                  <a:prstClr val="black"/>
                </a:solidFill>
                <a:latin typeface="Calibri"/>
                <a:ea typeface="黑体"/>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1D453607-C6BB-4B57-A9C1-5A5761AC288C}"/>
              </a:ext>
            </a:extLst>
          </p:cNvPr>
          <p:cNvPicPr>
            <a:picLocks noChangeAspect="1"/>
          </p:cNvPicPr>
          <p:nvPr/>
        </p:nvPicPr>
        <p:blipFill>
          <a:blip r:embed="rId2"/>
          <a:stretch>
            <a:fillRect/>
          </a:stretch>
        </p:blipFill>
        <p:spPr>
          <a:xfrm>
            <a:off x="980343" y="2297952"/>
            <a:ext cx="7616608" cy="1224382"/>
          </a:xfrm>
          <a:prstGeom prst="rect">
            <a:avLst/>
          </a:prstGeom>
        </p:spPr>
      </p:pic>
      <p:sp>
        <p:nvSpPr>
          <p:cNvPr id="9" name="文本框 8">
            <a:extLst>
              <a:ext uri="{FF2B5EF4-FFF2-40B4-BE49-F238E27FC236}">
                <a16:creationId xmlns:a16="http://schemas.microsoft.com/office/drawing/2014/main" id="{8DC70C45-5F4D-40A0-9C5B-9EEF6487ED18}"/>
              </a:ext>
            </a:extLst>
          </p:cNvPr>
          <p:cNvSpPr txBox="1"/>
          <p:nvPr/>
        </p:nvSpPr>
        <p:spPr>
          <a:xfrm>
            <a:off x="1003056" y="3634565"/>
            <a:ext cx="10185888" cy="3161398"/>
          </a:xfrm>
          <a:prstGeom prst="rect">
            <a:avLst/>
          </a:prstGeom>
          <a:noFill/>
        </p:spPr>
        <p:txBody>
          <a:bodyPr wrap="square">
            <a:spAutoFit/>
          </a:bodyPr>
          <a:lstStyle/>
          <a:p>
            <a:r>
              <a:rPr lang="en-US" altLang="zh-CN" sz="1200">
                <a:solidFill>
                  <a:srgbClr val="0070C0"/>
                </a:solidFill>
              </a:rPr>
              <a:t>1</a:t>
            </a:r>
            <a:r>
              <a:rPr lang="zh-CN" altLang="en-US" sz="1200">
                <a:solidFill>
                  <a:srgbClr val="0070C0"/>
                </a:solidFill>
              </a:rPr>
              <a:t>） </a:t>
            </a:r>
            <a:r>
              <a:rPr lang="en-US" altLang="zh-CN" sz="1200">
                <a:solidFill>
                  <a:srgbClr val="0070C0"/>
                </a:solidFill>
              </a:rPr>
              <a:t>id</a:t>
            </a:r>
            <a:r>
              <a:rPr lang="zh-CN" altLang="en-US" sz="1200">
                <a:solidFill>
                  <a:srgbClr val="0070C0"/>
                </a:solidFill>
              </a:rPr>
              <a:t>列，用户登录</a:t>
            </a:r>
            <a:r>
              <a:rPr lang="en-US" altLang="zh-CN" sz="1200">
                <a:solidFill>
                  <a:srgbClr val="0070C0"/>
                </a:solidFill>
              </a:rPr>
              <a:t>mysql</a:t>
            </a:r>
            <a:r>
              <a:rPr lang="zh-CN" altLang="en-US" sz="1200">
                <a:solidFill>
                  <a:srgbClr val="0070C0"/>
                </a:solidFill>
              </a:rPr>
              <a:t>时，系统分配的</a:t>
            </a:r>
            <a:r>
              <a:rPr lang="en-US" altLang="zh-CN" sz="1200">
                <a:solidFill>
                  <a:srgbClr val="0070C0"/>
                </a:solidFill>
              </a:rPr>
              <a:t>"connection_id"</a:t>
            </a:r>
            <a:r>
              <a:rPr lang="zh-CN" altLang="en-US" sz="1200">
                <a:solidFill>
                  <a:srgbClr val="0070C0"/>
                </a:solidFill>
              </a:rPr>
              <a:t>，可以使用函数</a:t>
            </a:r>
            <a:r>
              <a:rPr lang="en-US" altLang="zh-CN" sz="1200">
                <a:solidFill>
                  <a:srgbClr val="0070C0"/>
                </a:solidFill>
              </a:rPr>
              <a:t>connection_id()</a:t>
            </a:r>
            <a:r>
              <a:rPr lang="zh-CN" altLang="en-US" sz="1200">
                <a:solidFill>
                  <a:srgbClr val="0070C0"/>
                </a:solidFill>
              </a:rPr>
              <a:t>查看</a:t>
            </a:r>
          </a:p>
          <a:p>
            <a:endParaRPr lang="zh-CN" altLang="en-US" sz="1200">
              <a:solidFill>
                <a:srgbClr val="0070C0"/>
              </a:solidFill>
            </a:endParaRPr>
          </a:p>
          <a:p>
            <a:r>
              <a:rPr lang="en-US" altLang="zh-CN" sz="1200">
                <a:solidFill>
                  <a:srgbClr val="0070C0"/>
                </a:solidFill>
              </a:rPr>
              <a:t>2</a:t>
            </a:r>
            <a:r>
              <a:rPr lang="zh-CN" altLang="en-US" sz="1200">
                <a:solidFill>
                  <a:srgbClr val="0070C0"/>
                </a:solidFill>
              </a:rPr>
              <a:t>） </a:t>
            </a:r>
            <a:r>
              <a:rPr lang="en-US" altLang="zh-CN" sz="1200">
                <a:solidFill>
                  <a:srgbClr val="0070C0"/>
                </a:solidFill>
              </a:rPr>
              <a:t>user</a:t>
            </a:r>
            <a:r>
              <a:rPr lang="zh-CN" altLang="en-US" sz="1200">
                <a:solidFill>
                  <a:srgbClr val="0070C0"/>
                </a:solidFill>
              </a:rPr>
              <a:t>列，显示当前用户。如果不是</a:t>
            </a:r>
            <a:r>
              <a:rPr lang="en-US" altLang="zh-CN" sz="1200">
                <a:solidFill>
                  <a:srgbClr val="0070C0"/>
                </a:solidFill>
              </a:rPr>
              <a:t>root</a:t>
            </a:r>
            <a:r>
              <a:rPr lang="zh-CN" altLang="en-US" sz="1200">
                <a:solidFill>
                  <a:srgbClr val="0070C0"/>
                </a:solidFill>
              </a:rPr>
              <a:t>，这个命令就只显示用户权限范围的</a:t>
            </a:r>
            <a:r>
              <a:rPr lang="en-US" altLang="zh-CN" sz="1200">
                <a:solidFill>
                  <a:srgbClr val="0070C0"/>
                </a:solidFill>
              </a:rPr>
              <a:t>sql</a:t>
            </a:r>
            <a:r>
              <a:rPr lang="zh-CN" altLang="en-US" sz="1200">
                <a:solidFill>
                  <a:srgbClr val="0070C0"/>
                </a:solidFill>
              </a:rPr>
              <a:t>语句</a:t>
            </a:r>
          </a:p>
          <a:p>
            <a:endParaRPr lang="zh-CN" altLang="en-US" sz="1200">
              <a:solidFill>
                <a:srgbClr val="0070C0"/>
              </a:solidFill>
            </a:endParaRPr>
          </a:p>
          <a:p>
            <a:r>
              <a:rPr lang="en-US" altLang="zh-CN" sz="1200">
                <a:solidFill>
                  <a:srgbClr val="0070C0"/>
                </a:solidFill>
              </a:rPr>
              <a:t>3</a:t>
            </a:r>
            <a:r>
              <a:rPr lang="zh-CN" altLang="en-US" sz="1200">
                <a:solidFill>
                  <a:srgbClr val="0070C0"/>
                </a:solidFill>
              </a:rPr>
              <a:t>） </a:t>
            </a:r>
            <a:r>
              <a:rPr lang="en-US" altLang="zh-CN" sz="1200">
                <a:solidFill>
                  <a:srgbClr val="0070C0"/>
                </a:solidFill>
              </a:rPr>
              <a:t>host</a:t>
            </a:r>
            <a:r>
              <a:rPr lang="zh-CN" altLang="en-US" sz="1200">
                <a:solidFill>
                  <a:srgbClr val="0070C0"/>
                </a:solidFill>
              </a:rPr>
              <a:t>列，显示这个语句是从哪个</a:t>
            </a:r>
            <a:r>
              <a:rPr lang="en-US" altLang="zh-CN" sz="1200">
                <a:solidFill>
                  <a:srgbClr val="0070C0"/>
                </a:solidFill>
              </a:rPr>
              <a:t>ip</a:t>
            </a:r>
            <a:r>
              <a:rPr lang="zh-CN" altLang="en-US" sz="1200">
                <a:solidFill>
                  <a:srgbClr val="0070C0"/>
                </a:solidFill>
              </a:rPr>
              <a:t>的哪个端口上发的，可以用来跟踪出现问题语句的用户</a:t>
            </a:r>
          </a:p>
          <a:p>
            <a:endParaRPr lang="zh-CN" altLang="en-US" sz="1200">
              <a:solidFill>
                <a:srgbClr val="0070C0"/>
              </a:solidFill>
            </a:endParaRPr>
          </a:p>
          <a:p>
            <a:r>
              <a:rPr lang="en-US" altLang="zh-CN" sz="1200">
                <a:solidFill>
                  <a:srgbClr val="0070C0"/>
                </a:solidFill>
              </a:rPr>
              <a:t>4</a:t>
            </a:r>
            <a:r>
              <a:rPr lang="zh-CN" altLang="en-US" sz="1200">
                <a:solidFill>
                  <a:srgbClr val="0070C0"/>
                </a:solidFill>
              </a:rPr>
              <a:t>） </a:t>
            </a:r>
            <a:r>
              <a:rPr lang="en-US" altLang="zh-CN" sz="1200">
                <a:solidFill>
                  <a:srgbClr val="0070C0"/>
                </a:solidFill>
              </a:rPr>
              <a:t>db</a:t>
            </a:r>
            <a:r>
              <a:rPr lang="zh-CN" altLang="en-US" sz="1200">
                <a:solidFill>
                  <a:srgbClr val="0070C0"/>
                </a:solidFill>
              </a:rPr>
              <a:t>列，显示这个进程目前连接的是哪个数据库</a:t>
            </a:r>
          </a:p>
          <a:p>
            <a:endParaRPr lang="zh-CN" altLang="en-US" sz="1200">
              <a:solidFill>
                <a:srgbClr val="0070C0"/>
              </a:solidFill>
            </a:endParaRPr>
          </a:p>
          <a:p>
            <a:r>
              <a:rPr lang="en-US" altLang="zh-CN" sz="1200">
                <a:solidFill>
                  <a:srgbClr val="0070C0"/>
                </a:solidFill>
              </a:rPr>
              <a:t>5</a:t>
            </a:r>
            <a:r>
              <a:rPr lang="zh-CN" altLang="en-US" sz="1200">
                <a:solidFill>
                  <a:srgbClr val="0070C0"/>
                </a:solidFill>
              </a:rPr>
              <a:t>） </a:t>
            </a:r>
            <a:r>
              <a:rPr lang="en-US" altLang="zh-CN" sz="1200">
                <a:solidFill>
                  <a:srgbClr val="0070C0"/>
                </a:solidFill>
              </a:rPr>
              <a:t>command</a:t>
            </a:r>
            <a:r>
              <a:rPr lang="zh-CN" altLang="en-US" sz="1200">
                <a:solidFill>
                  <a:srgbClr val="0070C0"/>
                </a:solidFill>
              </a:rPr>
              <a:t>列，显示当前连接的执行的命令，一般取值为休眠（</a:t>
            </a:r>
            <a:r>
              <a:rPr lang="en-US" altLang="zh-CN" sz="1200">
                <a:solidFill>
                  <a:srgbClr val="0070C0"/>
                </a:solidFill>
              </a:rPr>
              <a:t>sleep</a:t>
            </a:r>
            <a:r>
              <a:rPr lang="zh-CN" altLang="en-US" sz="1200">
                <a:solidFill>
                  <a:srgbClr val="0070C0"/>
                </a:solidFill>
              </a:rPr>
              <a:t>），查询（</a:t>
            </a:r>
            <a:r>
              <a:rPr lang="en-US" altLang="zh-CN" sz="1200">
                <a:solidFill>
                  <a:srgbClr val="0070C0"/>
                </a:solidFill>
              </a:rPr>
              <a:t>query</a:t>
            </a:r>
            <a:r>
              <a:rPr lang="zh-CN" altLang="en-US" sz="1200">
                <a:solidFill>
                  <a:srgbClr val="0070C0"/>
                </a:solidFill>
              </a:rPr>
              <a:t>），连接（</a:t>
            </a:r>
            <a:r>
              <a:rPr lang="en-US" altLang="zh-CN" sz="1200">
                <a:solidFill>
                  <a:srgbClr val="0070C0"/>
                </a:solidFill>
              </a:rPr>
              <a:t>connect</a:t>
            </a:r>
            <a:r>
              <a:rPr lang="zh-CN" altLang="en-US" sz="1200">
                <a:solidFill>
                  <a:srgbClr val="0070C0"/>
                </a:solidFill>
              </a:rPr>
              <a:t>）等</a:t>
            </a:r>
          </a:p>
          <a:p>
            <a:endParaRPr lang="zh-CN" altLang="en-US" sz="1200">
              <a:solidFill>
                <a:srgbClr val="0070C0"/>
              </a:solidFill>
            </a:endParaRPr>
          </a:p>
          <a:p>
            <a:r>
              <a:rPr lang="en-US" altLang="zh-CN" sz="1200">
                <a:solidFill>
                  <a:srgbClr val="0070C0"/>
                </a:solidFill>
              </a:rPr>
              <a:t>6</a:t>
            </a:r>
            <a:r>
              <a:rPr lang="zh-CN" altLang="en-US" sz="1200">
                <a:solidFill>
                  <a:srgbClr val="0070C0"/>
                </a:solidFill>
              </a:rPr>
              <a:t>） </a:t>
            </a:r>
            <a:r>
              <a:rPr lang="en-US" altLang="zh-CN" sz="1200">
                <a:solidFill>
                  <a:srgbClr val="0070C0"/>
                </a:solidFill>
              </a:rPr>
              <a:t>time</a:t>
            </a:r>
            <a:r>
              <a:rPr lang="zh-CN" altLang="en-US" sz="1200">
                <a:solidFill>
                  <a:srgbClr val="0070C0"/>
                </a:solidFill>
              </a:rPr>
              <a:t>列，显示这个状态持续的时间，单位是秒</a:t>
            </a:r>
          </a:p>
          <a:p>
            <a:endParaRPr lang="zh-CN" altLang="en-US" sz="1200">
              <a:solidFill>
                <a:srgbClr val="0070C0"/>
              </a:solidFill>
            </a:endParaRPr>
          </a:p>
          <a:p>
            <a:r>
              <a:rPr lang="en-US" altLang="zh-CN" sz="1200">
                <a:solidFill>
                  <a:srgbClr val="0070C0"/>
                </a:solidFill>
              </a:rPr>
              <a:t>7</a:t>
            </a:r>
            <a:r>
              <a:rPr lang="zh-CN" altLang="en-US" sz="1200">
                <a:solidFill>
                  <a:srgbClr val="0070C0"/>
                </a:solidFill>
              </a:rPr>
              <a:t>） </a:t>
            </a:r>
            <a:r>
              <a:rPr lang="en-US" altLang="zh-CN" sz="1200">
                <a:solidFill>
                  <a:srgbClr val="0070C0"/>
                </a:solidFill>
              </a:rPr>
              <a:t>state</a:t>
            </a:r>
            <a:r>
              <a:rPr lang="zh-CN" altLang="en-US" sz="1200">
                <a:solidFill>
                  <a:srgbClr val="0070C0"/>
                </a:solidFill>
              </a:rPr>
              <a:t>列，显示使用当前连接的</a:t>
            </a:r>
            <a:r>
              <a:rPr lang="en-US" altLang="zh-CN" sz="1200">
                <a:solidFill>
                  <a:srgbClr val="0070C0"/>
                </a:solidFill>
              </a:rPr>
              <a:t>sql</a:t>
            </a:r>
            <a:r>
              <a:rPr lang="zh-CN" altLang="en-US" sz="1200">
                <a:solidFill>
                  <a:srgbClr val="0070C0"/>
                </a:solidFill>
              </a:rPr>
              <a:t>语句的状态，很重要的列。</a:t>
            </a:r>
            <a:r>
              <a:rPr lang="en-US" altLang="zh-CN" sz="1200">
                <a:solidFill>
                  <a:srgbClr val="0070C0"/>
                </a:solidFill>
              </a:rPr>
              <a:t>state</a:t>
            </a:r>
            <a:r>
              <a:rPr lang="zh-CN" altLang="en-US" sz="1200">
                <a:solidFill>
                  <a:srgbClr val="0070C0"/>
                </a:solidFill>
              </a:rPr>
              <a:t>描述的是语句执行中的某一个状态。一个</a:t>
            </a:r>
            <a:r>
              <a:rPr lang="en-US" altLang="zh-CN" sz="1200">
                <a:solidFill>
                  <a:srgbClr val="0070C0"/>
                </a:solidFill>
              </a:rPr>
              <a:t>sql</a:t>
            </a:r>
            <a:r>
              <a:rPr lang="zh-CN" altLang="en-US" sz="1200">
                <a:solidFill>
                  <a:srgbClr val="0070C0"/>
                </a:solidFill>
              </a:rPr>
              <a:t>语句，以查询为例，可能需要经过</a:t>
            </a:r>
            <a:r>
              <a:rPr lang="en-US" altLang="zh-CN" sz="1200">
                <a:solidFill>
                  <a:srgbClr val="0070C0"/>
                </a:solidFill>
              </a:rPr>
              <a:t>copying to tmp table</a:t>
            </a:r>
            <a:r>
              <a:rPr lang="zh-CN" altLang="en-US" sz="1200">
                <a:solidFill>
                  <a:srgbClr val="0070C0"/>
                </a:solidFill>
              </a:rPr>
              <a:t>、</a:t>
            </a:r>
            <a:r>
              <a:rPr lang="en-US" altLang="zh-CN" sz="1200">
                <a:solidFill>
                  <a:srgbClr val="0070C0"/>
                </a:solidFill>
              </a:rPr>
              <a:t>sorting result</a:t>
            </a:r>
            <a:r>
              <a:rPr lang="zh-CN" altLang="en-US" sz="1200">
                <a:solidFill>
                  <a:srgbClr val="0070C0"/>
                </a:solidFill>
              </a:rPr>
              <a:t>、</a:t>
            </a:r>
            <a:r>
              <a:rPr lang="en-US" altLang="zh-CN" sz="1200">
                <a:solidFill>
                  <a:srgbClr val="0070C0"/>
                </a:solidFill>
              </a:rPr>
              <a:t>sending data</a:t>
            </a:r>
            <a:r>
              <a:rPr lang="zh-CN" altLang="en-US" sz="1200">
                <a:solidFill>
                  <a:srgbClr val="0070C0"/>
                </a:solidFill>
              </a:rPr>
              <a:t>等状态才可以完成</a:t>
            </a:r>
          </a:p>
          <a:p>
            <a:endParaRPr lang="zh-CN" altLang="en-US" sz="1200">
              <a:solidFill>
                <a:srgbClr val="0070C0"/>
              </a:solidFill>
            </a:endParaRPr>
          </a:p>
          <a:p>
            <a:r>
              <a:rPr lang="en-US" altLang="zh-CN" sz="1200">
                <a:solidFill>
                  <a:srgbClr val="0070C0"/>
                </a:solidFill>
              </a:rPr>
              <a:t>8</a:t>
            </a:r>
            <a:r>
              <a:rPr lang="zh-CN" altLang="en-US" sz="1200">
                <a:solidFill>
                  <a:srgbClr val="0070C0"/>
                </a:solidFill>
              </a:rPr>
              <a:t>） </a:t>
            </a:r>
            <a:r>
              <a:rPr lang="en-US" altLang="zh-CN" sz="1200">
                <a:solidFill>
                  <a:srgbClr val="0070C0"/>
                </a:solidFill>
              </a:rPr>
              <a:t>info</a:t>
            </a:r>
            <a:r>
              <a:rPr lang="zh-CN" altLang="en-US" sz="1200">
                <a:solidFill>
                  <a:srgbClr val="0070C0"/>
                </a:solidFill>
              </a:rPr>
              <a:t>列，显示这个</a:t>
            </a:r>
            <a:r>
              <a:rPr lang="en-US" altLang="zh-CN" sz="1200">
                <a:solidFill>
                  <a:srgbClr val="0070C0"/>
                </a:solidFill>
              </a:rPr>
              <a:t>sql</a:t>
            </a:r>
            <a:r>
              <a:rPr lang="zh-CN" altLang="en-US" sz="1200">
                <a:solidFill>
                  <a:srgbClr val="0070C0"/>
                </a:solidFill>
              </a:rPr>
              <a:t>语句，是判断问题语句的一个重要依据</a:t>
            </a:r>
          </a:p>
        </p:txBody>
      </p:sp>
    </p:spTree>
    <p:extLst>
      <p:ext uri="{BB962C8B-B14F-4D97-AF65-F5344CB8AC3E}">
        <p14:creationId xmlns:p14="http://schemas.microsoft.com/office/powerpoint/2010/main" val="6555228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25D16A76-A19E-45DB-895A-3A9D283CB01A}"/>
              </a:ext>
            </a:extLst>
          </p:cNvPr>
          <p:cNvSpPr txBox="1"/>
          <p:nvPr/>
        </p:nvSpPr>
        <p:spPr>
          <a:xfrm>
            <a:off x="874835" y="1880488"/>
            <a:ext cx="9825404" cy="584775"/>
          </a:xfrm>
          <a:prstGeom prst="rect">
            <a:avLst/>
          </a:prstGeom>
          <a:noFill/>
        </p:spPr>
        <p:txBody>
          <a:bodyPr wrap="square">
            <a:spAutoFit/>
          </a:bodyPr>
          <a:lstStyle/>
          <a:p>
            <a:r>
              <a:rPr lang="zh-CN" altLang="en-US" sz="1600">
                <a:latin typeface="Alibaba PuHuiTi B"/>
              </a:rPr>
              <a:t>通过以上步骤查询到效率低的 SQL 语句后，可以通过 EXPLAIN命令获取 MySQL如何执行 SELECT 语句的信息，包括在 SELECT 语句执行过程中表如何连接和连接的顺序。</a:t>
            </a:r>
          </a:p>
        </p:txBody>
      </p:sp>
      <p:sp>
        <p:nvSpPr>
          <p:cNvPr id="12" name="文本框 11">
            <a:extLst>
              <a:ext uri="{FF2B5EF4-FFF2-40B4-BE49-F238E27FC236}">
                <a16:creationId xmlns:a16="http://schemas.microsoft.com/office/drawing/2014/main" id="{98152B36-C52A-404E-94A9-BD4F34054FA7}"/>
              </a:ext>
            </a:extLst>
          </p:cNvPr>
          <p:cNvSpPr txBox="1"/>
          <p:nvPr/>
        </p:nvSpPr>
        <p:spPr>
          <a:xfrm>
            <a:off x="925521" y="2765470"/>
            <a:ext cx="8362378"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准备测试数据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database</a:t>
            </a:r>
            <a:r>
              <a:rPr lang="en-US" altLang="zh-CN" sz="1800">
                <a:solidFill>
                  <a:srgbClr val="000000"/>
                </a:solidFill>
                <a:effectLst/>
                <a:latin typeface="Courier New" panose="02070309020205020404" pitchFamily="49" charset="0"/>
              </a:rPr>
              <a:t> mydb13_optimize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use</a:t>
            </a:r>
            <a:r>
              <a:rPr lang="en-US" altLang="zh-CN" sz="1800">
                <a:solidFill>
                  <a:srgbClr val="000000"/>
                </a:solidFill>
                <a:effectLst/>
                <a:latin typeface="Courier New" panose="02070309020205020404" pitchFamily="49" charset="0"/>
              </a:rPr>
              <a:t> mydb13_optimize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zh-CN" altLang="en-US" sz="1800">
                <a:solidFill>
                  <a:srgbClr val="000000"/>
                </a:solidFill>
                <a:effectLst/>
                <a:latin typeface="Courier New" panose="02070309020205020404" pitchFamily="49" charset="0"/>
              </a:rPr>
              <a:t>执行</a:t>
            </a:r>
            <a:r>
              <a:rPr lang="en-US" altLang="zh-CN" sz="1800" b="1">
                <a:solidFill>
                  <a:srgbClr val="0000FF"/>
                </a:solidFill>
                <a:effectLst/>
                <a:latin typeface="Courier New" panose="02070309020205020404" pitchFamily="49" charset="0"/>
              </a:rPr>
              <a:t>sql</a:t>
            </a:r>
            <a:r>
              <a:rPr lang="zh-CN" altLang="en-US" sz="1800">
                <a:solidFill>
                  <a:srgbClr val="000000"/>
                </a:solidFill>
                <a:effectLst/>
                <a:latin typeface="Courier New" panose="02070309020205020404" pitchFamily="49" charset="0"/>
              </a:rPr>
              <a:t>脚</a:t>
            </a:r>
            <a:r>
              <a:rPr lang="zh-CN" altLang="en-US" sz="1800" b="1">
                <a:solidFill>
                  <a:srgbClr val="000080"/>
                </a:solidFill>
                <a:effectLst/>
                <a:latin typeface="Courier New" panose="02070309020205020404" pitchFamily="49" charset="0"/>
              </a:rPr>
              <a:t>本</a:t>
            </a:r>
            <a:r>
              <a:rPr lang="en-US" altLang="zh-CN" sz="1800">
                <a:solidFill>
                  <a:srgbClr val="000000"/>
                </a:solidFill>
                <a:effectLst/>
                <a:latin typeface="Courier New" panose="02070309020205020404" pitchFamily="49" charset="0"/>
              </a:rPr>
              <a:t>sql_optimize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sql</a:t>
            </a:r>
            <a:r>
              <a:rPr lang="zh-CN" altLang="en-US" sz="1800">
                <a:solidFill>
                  <a:srgbClr val="000000"/>
                </a:solidFill>
                <a:effectLst/>
                <a:latin typeface="Courier New" panose="02070309020205020404" pitchFamily="49" charset="0"/>
              </a:rPr>
              <a:t>添加数据 </a:t>
            </a:r>
            <a:endParaRPr lang="zh-CN" altLang="en-US">
              <a:effectLst/>
            </a:endParaRPr>
          </a:p>
        </p:txBody>
      </p:sp>
    </p:spTree>
    <p:extLst>
      <p:ext uri="{BB962C8B-B14F-4D97-AF65-F5344CB8AC3E}">
        <p14:creationId xmlns:p14="http://schemas.microsoft.com/office/powerpoint/2010/main" val="17448137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E</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98152B36-C52A-404E-94A9-BD4F34054FA7}"/>
              </a:ext>
            </a:extLst>
          </p:cNvPr>
          <p:cNvSpPr txBox="1"/>
          <p:nvPr/>
        </p:nvSpPr>
        <p:spPr>
          <a:xfrm>
            <a:off x="864429" y="2081595"/>
            <a:ext cx="836237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6" name="文本框 15">
            <a:extLst>
              <a:ext uri="{FF2B5EF4-FFF2-40B4-BE49-F238E27FC236}">
                <a16:creationId xmlns:a16="http://schemas.microsoft.com/office/drawing/2014/main" id="{587995DF-5A85-4925-81FD-ECF9F559DA42}"/>
              </a:ext>
            </a:extLst>
          </p:cNvPr>
          <p:cNvSpPr txBox="1"/>
          <p:nvPr/>
        </p:nvSpPr>
        <p:spPr>
          <a:xfrm>
            <a:off x="810355" y="3960676"/>
            <a:ext cx="836237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张飞</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endParaRPr lang="zh-CN" altLang="en-US">
              <a:effectLst/>
            </a:endParaRPr>
          </a:p>
        </p:txBody>
      </p:sp>
      <p:pic>
        <p:nvPicPr>
          <p:cNvPr id="3" name="图片 2">
            <a:extLst>
              <a:ext uri="{FF2B5EF4-FFF2-40B4-BE49-F238E27FC236}">
                <a16:creationId xmlns:a16="http://schemas.microsoft.com/office/drawing/2014/main" id="{9D096113-5DF5-426E-B15F-62AE201FFE83}"/>
              </a:ext>
            </a:extLst>
          </p:cNvPr>
          <p:cNvPicPr>
            <a:picLocks noChangeAspect="1"/>
          </p:cNvPicPr>
          <p:nvPr/>
        </p:nvPicPr>
        <p:blipFill>
          <a:blip r:embed="rId2"/>
          <a:stretch>
            <a:fillRect/>
          </a:stretch>
        </p:blipFill>
        <p:spPr>
          <a:xfrm>
            <a:off x="864429" y="3015168"/>
            <a:ext cx="8308304" cy="516784"/>
          </a:xfrm>
          <a:prstGeom prst="rect">
            <a:avLst/>
          </a:prstGeom>
        </p:spPr>
      </p:pic>
      <p:pic>
        <p:nvPicPr>
          <p:cNvPr id="5" name="图片 4">
            <a:extLst>
              <a:ext uri="{FF2B5EF4-FFF2-40B4-BE49-F238E27FC236}">
                <a16:creationId xmlns:a16="http://schemas.microsoft.com/office/drawing/2014/main" id="{D32F9723-6788-4D95-9E27-B0D41366EA3B}"/>
              </a:ext>
            </a:extLst>
          </p:cNvPr>
          <p:cNvPicPr>
            <a:picLocks noChangeAspect="1"/>
          </p:cNvPicPr>
          <p:nvPr/>
        </p:nvPicPr>
        <p:blipFill>
          <a:blip r:embed="rId3"/>
          <a:stretch>
            <a:fillRect/>
          </a:stretch>
        </p:blipFill>
        <p:spPr>
          <a:xfrm>
            <a:off x="884305" y="4998439"/>
            <a:ext cx="8268551" cy="524735"/>
          </a:xfrm>
          <a:prstGeom prst="rect">
            <a:avLst/>
          </a:prstGeom>
        </p:spPr>
      </p:pic>
    </p:spTree>
    <p:extLst>
      <p:ext uri="{BB962C8B-B14F-4D97-AF65-F5344CB8AC3E}">
        <p14:creationId xmlns:p14="http://schemas.microsoft.com/office/powerpoint/2010/main" val="226124742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E</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4" name="图片 3">
            <a:extLst>
              <a:ext uri="{FF2B5EF4-FFF2-40B4-BE49-F238E27FC236}">
                <a16:creationId xmlns:a16="http://schemas.microsoft.com/office/drawing/2014/main" id="{72A56351-31A0-41D0-863A-0B98EB2BCACB}"/>
              </a:ext>
            </a:extLst>
          </p:cNvPr>
          <p:cNvPicPr>
            <a:picLocks noChangeAspect="1"/>
          </p:cNvPicPr>
          <p:nvPr/>
        </p:nvPicPr>
        <p:blipFill>
          <a:blip r:embed="rId2"/>
          <a:stretch>
            <a:fillRect/>
          </a:stretch>
        </p:blipFill>
        <p:spPr>
          <a:xfrm>
            <a:off x="1039844" y="2295290"/>
            <a:ext cx="8452377" cy="3820938"/>
          </a:xfrm>
          <a:prstGeom prst="rect">
            <a:avLst/>
          </a:prstGeom>
        </p:spPr>
      </p:pic>
    </p:spTree>
    <p:extLst>
      <p:ext uri="{BB962C8B-B14F-4D97-AF65-F5344CB8AC3E}">
        <p14:creationId xmlns:p14="http://schemas.microsoft.com/office/powerpoint/2010/main" val="328465091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p>
        </p:txBody>
      </p:sp>
      <p:sp>
        <p:nvSpPr>
          <p:cNvPr id="7" name="文本框 6">
            <a:extLst>
              <a:ext uri="{FF2B5EF4-FFF2-40B4-BE49-F238E27FC236}">
                <a16:creationId xmlns:a16="http://schemas.microsoft.com/office/drawing/2014/main" id="{36BEE125-C6BD-4FF5-9139-81E3A7A706B7}"/>
              </a:ext>
            </a:extLst>
          </p:cNvPr>
          <p:cNvSpPr txBox="1"/>
          <p:nvPr/>
        </p:nvSpPr>
        <p:spPr>
          <a:xfrm>
            <a:off x="811242" y="1833589"/>
            <a:ext cx="10873735" cy="338554"/>
          </a:xfrm>
          <a:prstGeom prst="rect">
            <a:avLst/>
          </a:prstGeom>
          <a:noFill/>
        </p:spPr>
        <p:txBody>
          <a:bodyPr wrap="square">
            <a:spAutoFit/>
          </a:bodyPr>
          <a:lstStyle/>
          <a:p>
            <a:r>
              <a:rPr lang="zh-CN" altLang="en-US" sz="1600">
                <a:latin typeface="Alibaba PuHuiTi B"/>
              </a:rPr>
              <a:t>id 字段是 select查询的序列号，是一组数字，表示的是查询中执行select子句或者是操作表的顺序。id 情况有三种</a:t>
            </a:r>
            <a:r>
              <a:rPr lang="en-US" altLang="zh-CN" sz="1600">
                <a:latin typeface="Alibaba PuHuiTi B"/>
              </a:rPr>
              <a:t>:</a:t>
            </a:r>
            <a:endParaRPr lang="zh-CN" altLang="en-US" sz="1600">
              <a:latin typeface="Alibaba PuHuiTi B"/>
            </a:endParaRPr>
          </a:p>
        </p:txBody>
      </p:sp>
      <p:sp>
        <p:nvSpPr>
          <p:cNvPr id="9" name="文本框 8">
            <a:extLst>
              <a:ext uri="{FF2B5EF4-FFF2-40B4-BE49-F238E27FC236}">
                <a16:creationId xmlns:a16="http://schemas.microsoft.com/office/drawing/2014/main" id="{257C84CE-E9FA-4279-8068-DF76310B7041}"/>
              </a:ext>
            </a:extLst>
          </p:cNvPr>
          <p:cNvSpPr txBox="1"/>
          <p:nvPr/>
        </p:nvSpPr>
        <p:spPr>
          <a:xfrm>
            <a:off x="811242" y="2301574"/>
            <a:ext cx="6128238" cy="369332"/>
          </a:xfrm>
          <a:prstGeom prst="rect">
            <a:avLst/>
          </a:prstGeom>
          <a:noFill/>
        </p:spPr>
        <p:txBody>
          <a:bodyPr wrap="square">
            <a:spAutoFit/>
          </a:bodyPr>
          <a:lstStyle/>
          <a:p>
            <a:r>
              <a:rPr lang="en-US" altLang="zh-CN">
                <a:solidFill>
                  <a:srgbClr val="FF0000"/>
                </a:solidFill>
              </a:rPr>
              <a:t>1</a:t>
            </a:r>
            <a:r>
              <a:rPr lang="zh-CN" altLang="en-US">
                <a:solidFill>
                  <a:srgbClr val="FF0000"/>
                </a:solidFill>
              </a:rPr>
              <a:t>、id 相同表示加载表的顺序是从上到下</a:t>
            </a:r>
            <a:r>
              <a:rPr lang="zh-CN" altLang="en-US"/>
              <a:t>。</a:t>
            </a:r>
          </a:p>
        </p:txBody>
      </p:sp>
      <p:pic>
        <p:nvPicPr>
          <p:cNvPr id="10" name="图片 9">
            <a:extLst>
              <a:ext uri="{FF2B5EF4-FFF2-40B4-BE49-F238E27FC236}">
                <a16:creationId xmlns:a16="http://schemas.microsoft.com/office/drawing/2014/main" id="{FC436BA0-C101-4210-A10D-60FCBC026ADF}"/>
              </a:ext>
            </a:extLst>
          </p:cNvPr>
          <p:cNvPicPr>
            <a:picLocks noChangeAspect="1"/>
          </p:cNvPicPr>
          <p:nvPr/>
        </p:nvPicPr>
        <p:blipFill>
          <a:blip r:embed="rId2"/>
          <a:stretch>
            <a:fillRect/>
          </a:stretch>
        </p:blipFill>
        <p:spPr>
          <a:xfrm>
            <a:off x="920756" y="4225169"/>
            <a:ext cx="8371908" cy="922261"/>
          </a:xfrm>
          <a:prstGeom prst="rect">
            <a:avLst/>
          </a:prstGeom>
        </p:spPr>
      </p:pic>
      <p:sp>
        <p:nvSpPr>
          <p:cNvPr id="17" name="文本框 16">
            <a:extLst>
              <a:ext uri="{FF2B5EF4-FFF2-40B4-BE49-F238E27FC236}">
                <a16:creationId xmlns:a16="http://schemas.microsoft.com/office/drawing/2014/main" id="{6F7A83E3-DFAF-4EDF-8AAC-9AFC4D04660A}"/>
              </a:ext>
            </a:extLst>
          </p:cNvPr>
          <p:cNvSpPr txBox="1"/>
          <p:nvPr/>
        </p:nvSpPr>
        <p:spPr>
          <a:xfrm>
            <a:off x="920756" y="3053008"/>
            <a:ext cx="9930912" cy="660903"/>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u</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user_role ur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role 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3733509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https://downloads.mysql.com/archives/community/</a:t>
            </a:r>
            <a:endParaRPr kumimoji="1" lang="zh-CN" altLang="en-US" dirty="0">
              <a:solidFill>
                <a:schemeClr val="tx2">
                  <a:lumMod val="60000"/>
                  <a:lumOff val="40000"/>
                </a:schemeClr>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、安装包下载</a:t>
            </a:r>
            <a:r>
              <a:rPr kumimoji="1" lang="en-US" altLang="zh-CN"/>
              <a:t>-</a:t>
            </a:r>
            <a:r>
              <a:rPr kumimoji="1" lang="zh-CN" altLang="en-US"/>
              <a:t>解压版</a:t>
            </a:r>
            <a:endParaRPr kumimoji="1" lang="zh-CN" altLang="en-US" dirty="0"/>
          </a:p>
        </p:txBody>
      </p:sp>
      <p:pic>
        <p:nvPicPr>
          <p:cNvPr id="7" name="图片 6">
            <a:extLst>
              <a:ext uri="{FF2B5EF4-FFF2-40B4-BE49-F238E27FC236}">
                <a16:creationId xmlns:a16="http://schemas.microsoft.com/office/drawing/2014/main" id="{4ECDEEA0-C1E4-4B53-8652-C7B969773909}"/>
              </a:ext>
            </a:extLst>
          </p:cNvPr>
          <p:cNvPicPr>
            <a:picLocks noChangeAspect="1"/>
          </p:cNvPicPr>
          <p:nvPr/>
        </p:nvPicPr>
        <p:blipFill>
          <a:blip r:embed="rId3"/>
          <a:stretch>
            <a:fillRect/>
          </a:stretch>
        </p:blipFill>
        <p:spPr>
          <a:xfrm>
            <a:off x="396752" y="2336913"/>
            <a:ext cx="11398496" cy="4219575"/>
          </a:xfrm>
          <a:prstGeom prst="rect">
            <a:avLst/>
          </a:prstGeom>
          <a:ln>
            <a:solidFill>
              <a:schemeClr val="bg1">
                <a:lumMod val="85000"/>
              </a:schemeClr>
            </a:solidFill>
          </a:ln>
        </p:spPr>
      </p:pic>
    </p:spTree>
    <p:extLst>
      <p:ext uri="{BB962C8B-B14F-4D97-AF65-F5344CB8AC3E}">
        <p14:creationId xmlns:p14="http://schemas.microsoft.com/office/powerpoint/2010/main" val="267636232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2081766"/>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2、 id 不同id值越大，优先级越高，越先被执行。 </a:t>
            </a:r>
          </a:p>
        </p:txBody>
      </p:sp>
      <p:sp>
        <p:nvSpPr>
          <p:cNvPr id="15" name="文本框 14">
            <a:extLst>
              <a:ext uri="{FF2B5EF4-FFF2-40B4-BE49-F238E27FC236}">
                <a16:creationId xmlns:a16="http://schemas.microsoft.com/office/drawing/2014/main" id="{E8E90756-6361-4685-B238-252C69A68374}"/>
              </a:ext>
            </a:extLst>
          </p:cNvPr>
          <p:cNvSpPr txBox="1"/>
          <p:nvPr/>
        </p:nvSpPr>
        <p:spPr>
          <a:xfrm>
            <a:off x="890373" y="2703538"/>
            <a:ext cx="1111324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role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rid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rid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user_role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user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uname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张飞</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F59A27A4-1511-47B4-A385-13417D8812DC}"/>
              </a:ext>
            </a:extLst>
          </p:cNvPr>
          <p:cNvPicPr>
            <a:picLocks noChangeAspect="1"/>
          </p:cNvPicPr>
          <p:nvPr/>
        </p:nvPicPr>
        <p:blipFill>
          <a:blip r:embed="rId2"/>
          <a:stretch>
            <a:fillRect/>
          </a:stretch>
        </p:blipFill>
        <p:spPr>
          <a:xfrm>
            <a:off x="976409" y="3818611"/>
            <a:ext cx="8260601" cy="938163"/>
          </a:xfrm>
          <a:prstGeom prst="rect">
            <a:avLst/>
          </a:prstGeom>
        </p:spPr>
      </p:pic>
    </p:spTree>
    <p:extLst>
      <p:ext uri="{BB962C8B-B14F-4D97-AF65-F5344CB8AC3E}">
        <p14:creationId xmlns:p14="http://schemas.microsoft.com/office/powerpoint/2010/main" val="233424955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0000"/>
                </a:solidFill>
                <a:effectLst/>
                <a:uLnTx/>
                <a:uFillTx/>
                <a:latin typeface="Calibri"/>
                <a:ea typeface="黑体"/>
                <a:cs typeface="+mn-cs"/>
              </a:rPr>
              <a:t>3</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 </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 </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有相同，也有不同，同时存在。</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相同的可以认为是一组，从上往下顺序执行；在所有的组中，</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的值越大，优先级越高，越先执行。</a:t>
            </a:r>
          </a:p>
        </p:txBody>
      </p:sp>
      <p:sp>
        <p:nvSpPr>
          <p:cNvPr id="15" name="文本框 14">
            <a:extLst>
              <a:ext uri="{FF2B5EF4-FFF2-40B4-BE49-F238E27FC236}">
                <a16:creationId xmlns:a16="http://schemas.microsoft.com/office/drawing/2014/main" id="{E8E90756-6361-4685-B238-252C69A68374}"/>
              </a:ext>
            </a:extLst>
          </p:cNvPr>
          <p:cNvSpPr txBox="1"/>
          <p:nvPr/>
        </p:nvSpPr>
        <p:spPr>
          <a:xfrm>
            <a:off x="890373" y="2703538"/>
            <a:ext cx="11113246" cy="646331"/>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role r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user_role ur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张飞</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600">
              <a:effectLst/>
            </a:endParaRPr>
          </a:p>
        </p:txBody>
      </p:sp>
      <p:pic>
        <p:nvPicPr>
          <p:cNvPr id="4" name="图片 3">
            <a:extLst>
              <a:ext uri="{FF2B5EF4-FFF2-40B4-BE49-F238E27FC236}">
                <a16:creationId xmlns:a16="http://schemas.microsoft.com/office/drawing/2014/main" id="{7CD22E17-B301-4F83-8270-BBC19D9BEFAA}"/>
              </a:ext>
            </a:extLst>
          </p:cNvPr>
          <p:cNvPicPr>
            <a:picLocks noChangeAspect="1"/>
          </p:cNvPicPr>
          <p:nvPr/>
        </p:nvPicPr>
        <p:blipFill>
          <a:blip r:embed="rId2"/>
          <a:stretch>
            <a:fillRect/>
          </a:stretch>
        </p:blipFill>
        <p:spPr>
          <a:xfrm>
            <a:off x="907367" y="3728824"/>
            <a:ext cx="8292403" cy="930212"/>
          </a:xfrm>
          <a:prstGeom prst="rect">
            <a:avLst/>
          </a:prstGeom>
        </p:spPr>
      </p:pic>
    </p:spTree>
    <p:extLst>
      <p:ext uri="{BB962C8B-B14F-4D97-AF65-F5344CB8AC3E}">
        <p14:creationId xmlns:p14="http://schemas.microsoft.com/office/powerpoint/2010/main" val="4932592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select_type</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effectLst/>
                <a:uLnTx/>
                <a:uFillTx/>
                <a:latin typeface="Calibri"/>
                <a:ea typeface="黑体"/>
                <a:cs typeface="+mn-cs"/>
              </a:rPr>
              <a:t> 表示 </a:t>
            </a:r>
            <a:r>
              <a:rPr kumimoji="0" lang="en-US" altLang="zh-CN" sz="1600" b="0" i="0" u="none" strike="noStrike" kern="1200" cap="none" spc="0" normalizeH="0" baseline="0" noProof="0">
                <a:ln>
                  <a:noFill/>
                </a:ln>
                <a:effectLst/>
                <a:uLnTx/>
                <a:uFillTx/>
                <a:latin typeface="Calibri"/>
                <a:ea typeface="黑体"/>
                <a:cs typeface="+mn-cs"/>
              </a:rPr>
              <a:t>SELECT </a:t>
            </a:r>
            <a:r>
              <a:rPr kumimoji="0" lang="zh-CN" altLang="en-US" sz="1600" b="0" i="0" u="none" strike="noStrike" kern="1200" cap="none" spc="0" normalizeH="0" baseline="0" noProof="0">
                <a:ln>
                  <a:noFill/>
                </a:ln>
                <a:effectLst/>
                <a:uLnTx/>
                <a:uFillTx/>
                <a:latin typeface="Calibri"/>
                <a:ea typeface="黑体"/>
                <a:cs typeface="+mn-cs"/>
              </a:rPr>
              <a:t>的类型，常见的取值，如下表所示：</a:t>
            </a:r>
          </a:p>
        </p:txBody>
      </p:sp>
      <p:pic>
        <p:nvPicPr>
          <p:cNvPr id="5" name="图片 4">
            <a:extLst>
              <a:ext uri="{FF2B5EF4-FFF2-40B4-BE49-F238E27FC236}">
                <a16:creationId xmlns:a16="http://schemas.microsoft.com/office/drawing/2014/main" id="{0DAE46A3-EE01-43E8-8246-C51B457196D9}"/>
              </a:ext>
            </a:extLst>
          </p:cNvPr>
          <p:cNvPicPr>
            <a:picLocks noChangeAspect="1"/>
          </p:cNvPicPr>
          <p:nvPr/>
        </p:nvPicPr>
        <p:blipFill>
          <a:blip r:embed="rId2"/>
          <a:stretch>
            <a:fillRect/>
          </a:stretch>
        </p:blipFill>
        <p:spPr>
          <a:xfrm>
            <a:off x="1005832" y="2474891"/>
            <a:ext cx="9333922" cy="3140459"/>
          </a:xfrm>
          <a:prstGeom prst="rect">
            <a:avLst/>
          </a:prstGeom>
        </p:spPr>
      </p:pic>
    </p:spTree>
    <p:extLst>
      <p:ext uri="{BB962C8B-B14F-4D97-AF65-F5344CB8AC3E}">
        <p14:creationId xmlns:p14="http://schemas.microsoft.com/office/powerpoint/2010/main" val="30216564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type</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type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显示的是访问类型，是较为重要的一个指标，可取值为： </a:t>
            </a:r>
          </a:p>
        </p:txBody>
      </p:sp>
      <p:pic>
        <p:nvPicPr>
          <p:cNvPr id="3" name="图片 2">
            <a:extLst>
              <a:ext uri="{FF2B5EF4-FFF2-40B4-BE49-F238E27FC236}">
                <a16:creationId xmlns:a16="http://schemas.microsoft.com/office/drawing/2014/main" id="{167C9EA4-7CA2-43B4-A0EE-87FF6B7DAFAE}"/>
              </a:ext>
            </a:extLst>
          </p:cNvPr>
          <p:cNvPicPr>
            <a:picLocks noChangeAspect="1"/>
          </p:cNvPicPr>
          <p:nvPr/>
        </p:nvPicPr>
        <p:blipFill>
          <a:blip r:embed="rId2"/>
          <a:stretch>
            <a:fillRect/>
          </a:stretch>
        </p:blipFill>
        <p:spPr>
          <a:xfrm>
            <a:off x="932201" y="2352255"/>
            <a:ext cx="9365724" cy="3712898"/>
          </a:xfrm>
          <a:prstGeom prst="rect">
            <a:avLst/>
          </a:prstGeom>
        </p:spPr>
      </p:pic>
      <p:sp>
        <p:nvSpPr>
          <p:cNvPr id="10" name="文本框 9">
            <a:extLst>
              <a:ext uri="{FF2B5EF4-FFF2-40B4-BE49-F238E27FC236}">
                <a16:creationId xmlns:a16="http://schemas.microsoft.com/office/drawing/2014/main" id="{91F1839A-5926-4B0B-AD05-018538E4808F}"/>
              </a:ext>
            </a:extLst>
          </p:cNvPr>
          <p:cNvSpPr txBox="1"/>
          <p:nvPr/>
        </p:nvSpPr>
        <p:spPr>
          <a:xfrm>
            <a:off x="890372" y="6198172"/>
            <a:ext cx="11301627" cy="338554"/>
          </a:xfrm>
          <a:prstGeom prst="rect">
            <a:avLst/>
          </a:prstGeom>
          <a:noFill/>
        </p:spPr>
        <p:txBody>
          <a:bodyPr wrap="square">
            <a:spAutoFit/>
          </a:bodyPr>
          <a:lstStyle/>
          <a:p>
            <a:r>
              <a:rPr lang="zh-CN" altLang="en-US" sz="1600">
                <a:solidFill>
                  <a:srgbClr val="000000"/>
                </a:solidFill>
                <a:effectLst/>
                <a:highlight>
                  <a:srgbClr val="FFFF00"/>
                </a:highlight>
                <a:latin typeface="Alibaba PuHuiTi B"/>
              </a:rPr>
              <a:t>结果</a:t>
            </a:r>
            <a:r>
              <a:rPr lang="zh-CN" altLang="en-US" sz="1600" b="1">
                <a:solidFill>
                  <a:srgbClr val="000080"/>
                </a:solidFill>
                <a:effectLst/>
                <a:highlight>
                  <a:srgbClr val="FFFF00"/>
                </a:highlight>
                <a:latin typeface="Alibaba PuHuiTi B"/>
              </a:rPr>
              <a:t>值</a:t>
            </a:r>
            <a:r>
              <a:rPr lang="zh-CN" altLang="en-US" sz="1600">
                <a:solidFill>
                  <a:srgbClr val="000000"/>
                </a:solidFill>
                <a:effectLst/>
                <a:highlight>
                  <a:srgbClr val="FFFF00"/>
                </a:highlight>
                <a:latin typeface="Alibaba PuHuiTi B"/>
              </a:rPr>
              <a:t>从最</a:t>
            </a:r>
            <a:r>
              <a:rPr lang="zh-CN" altLang="en-US" sz="1600" b="1">
                <a:solidFill>
                  <a:srgbClr val="000080"/>
                </a:solidFill>
                <a:effectLst/>
                <a:highlight>
                  <a:srgbClr val="FFFF00"/>
                </a:highlight>
                <a:latin typeface="Alibaba PuHuiTi B"/>
              </a:rPr>
              <a:t>好</a:t>
            </a:r>
            <a:r>
              <a:rPr lang="zh-CN" altLang="en-US" sz="1600">
                <a:solidFill>
                  <a:srgbClr val="000000"/>
                </a:solidFill>
                <a:effectLst/>
                <a:highlight>
                  <a:srgbClr val="FFFF00"/>
                </a:highlight>
                <a:latin typeface="Alibaba PuHuiTi B"/>
              </a:rPr>
              <a:t>到最坏以此</a:t>
            </a:r>
            <a:r>
              <a:rPr lang="zh-CN" altLang="en-US" sz="1600" b="1">
                <a:solidFill>
                  <a:srgbClr val="000080"/>
                </a:solidFill>
                <a:effectLst/>
                <a:highlight>
                  <a:srgbClr val="FFFF00"/>
                </a:highlight>
                <a:latin typeface="Alibaba PuHuiTi B"/>
              </a:rPr>
              <a:t>是</a:t>
            </a:r>
            <a:r>
              <a:rPr lang="zh-CN" altLang="en-US" sz="1600">
                <a:solidFill>
                  <a:srgbClr val="000000"/>
                </a:solidFill>
                <a:effectLst/>
                <a:highlight>
                  <a:srgbClr val="FFFF00"/>
                </a:highlight>
                <a:latin typeface="Alibaba PuHuiTi B"/>
              </a:rPr>
              <a:t>：</a:t>
            </a:r>
            <a:r>
              <a:rPr lang="en-US" altLang="zh-CN" sz="1600">
                <a:solidFill>
                  <a:srgbClr val="000000"/>
                </a:solidFill>
                <a:effectLst/>
                <a:highlight>
                  <a:srgbClr val="FFFF00"/>
                </a:highlight>
                <a:latin typeface="Alibaba PuHuiTi B"/>
              </a:rPr>
              <a:t>system &gt; const &gt; eq_ref &gt; ref &gt; range &gt; index &gt; ALL</a:t>
            </a:r>
            <a:endParaRPr lang="zh-CN" altLang="en-US" sz="1600">
              <a:effectLst/>
              <a:highlight>
                <a:srgbClr val="FFFF00"/>
              </a:highlight>
              <a:latin typeface="Alibaba PuHuiTi B"/>
            </a:endParaRPr>
          </a:p>
        </p:txBody>
      </p:sp>
    </p:spTree>
    <p:extLst>
      <p:ext uri="{BB962C8B-B14F-4D97-AF65-F5344CB8AC3E}">
        <p14:creationId xmlns:p14="http://schemas.microsoft.com/office/powerpoint/2010/main" val="37840325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其他指标字段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a:solidFill>
                  <a:srgbClr val="FF0000"/>
                </a:solidFill>
                <a:latin typeface="Calibri"/>
                <a:ea typeface="黑体"/>
              </a:rPr>
              <a:t>E</a:t>
            </a:r>
            <a:r>
              <a:rPr kumimoji="0" lang="en-US" altLang="zh-CN" b="0" i="0" u="none" strike="noStrike" kern="1200" cap="none" spc="0" normalizeH="0" baseline="0" noProof="0">
                <a:ln>
                  <a:noFill/>
                </a:ln>
                <a:solidFill>
                  <a:srgbClr val="FF0000"/>
                </a:solidFill>
                <a:effectLst/>
                <a:uLnTx/>
                <a:uFillTx/>
                <a:latin typeface="Calibri"/>
                <a:ea typeface="黑体"/>
                <a:cs typeface="+mn-cs"/>
              </a:rPr>
              <a:t>xplain </a:t>
            </a:r>
            <a:r>
              <a:rPr kumimoji="0" lang="zh-CN" altLang="en-US"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b="0" i="0" u="none" strike="noStrike" kern="1200" cap="none" spc="0" normalizeH="0" baseline="0" noProof="0">
                <a:ln>
                  <a:noFill/>
                </a:ln>
                <a:solidFill>
                  <a:srgbClr val="FF0000"/>
                </a:solidFill>
                <a:effectLst/>
                <a:uLnTx/>
                <a:uFillTx/>
                <a:latin typeface="Calibri"/>
                <a:ea typeface="黑体"/>
                <a:cs typeface="+mn-cs"/>
              </a:rPr>
              <a:t>table</a:t>
            </a:r>
            <a:r>
              <a:rPr kumimoji="0" lang="zh-CN" altLang="en-US" b="0" i="0" u="none" strike="noStrike" kern="1200" cap="none" spc="0" normalizeH="0" baseline="0" noProof="0">
                <a:ln>
                  <a:noFill/>
                </a:ln>
                <a:solidFill>
                  <a:srgbClr val="FF0000"/>
                </a:solidFill>
                <a:effectLst/>
                <a:uLnTx/>
                <a:uFillTx/>
                <a:latin typeface="Calibri"/>
                <a:ea typeface="黑体"/>
                <a:cs typeface="+mn-cs"/>
              </a:rPr>
              <a:t> </a:t>
            </a:r>
          </a:p>
        </p:txBody>
      </p:sp>
      <p:sp>
        <p:nvSpPr>
          <p:cNvPr id="8" name="文本框 7">
            <a:extLst>
              <a:ext uri="{FF2B5EF4-FFF2-40B4-BE49-F238E27FC236}">
                <a16:creationId xmlns:a16="http://schemas.microsoft.com/office/drawing/2014/main" id="{14EE1788-A58A-4D4A-A65F-3FFFBAA75FF1}"/>
              </a:ext>
            </a:extLst>
          </p:cNvPr>
          <p:cNvSpPr txBox="1"/>
          <p:nvPr/>
        </p:nvSpPr>
        <p:spPr>
          <a:xfrm>
            <a:off x="890373" y="4055015"/>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a:solidFill>
                  <a:srgbClr val="FF0000"/>
                </a:solidFill>
                <a:latin typeface="Calibri"/>
                <a:ea typeface="黑体"/>
              </a:rPr>
              <a:t>Explain </a:t>
            </a:r>
            <a:r>
              <a:rPr lang="zh-CN" altLang="en-US">
                <a:solidFill>
                  <a:srgbClr val="FF0000"/>
                </a:solidFill>
                <a:latin typeface="Calibri"/>
                <a:ea typeface="黑体"/>
              </a:rPr>
              <a:t>之  </a:t>
            </a:r>
            <a:r>
              <a:rPr lang="en-US" altLang="zh-CN">
                <a:solidFill>
                  <a:srgbClr val="FF0000"/>
                </a:solidFill>
                <a:latin typeface="Calibri"/>
                <a:ea typeface="黑体"/>
              </a:rPr>
              <a:t>key</a:t>
            </a:r>
            <a:endParaRPr kumimoji="0" lang="zh-CN" altLang="en-US"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1104958" y="2345955"/>
            <a:ext cx="5243088" cy="584775"/>
          </a:xfrm>
          <a:prstGeom prst="rect">
            <a:avLst/>
          </a:prstGeom>
          <a:noFill/>
        </p:spPr>
        <p:txBody>
          <a:bodyPr wrap="square">
            <a:spAutoFit/>
          </a:bodyPr>
          <a:lstStyle/>
          <a:p>
            <a:r>
              <a:rPr lang="zh-CN" altLang="en-US" sz="1600">
                <a:ea typeface="Alibaba PuHuiTi B"/>
              </a:rPr>
              <a:t>显示这一步所访问数据库中表名称有时不是真实的表名字，可能是简称，</a:t>
            </a:r>
          </a:p>
        </p:txBody>
      </p:sp>
      <p:sp>
        <p:nvSpPr>
          <p:cNvPr id="12" name="文本框 11">
            <a:extLst>
              <a:ext uri="{FF2B5EF4-FFF2-40B4-BE49-F238E27FC236}">
                <a16:creationId xmlns:a16="http://schemas.microsoft.com/office/drawing/2014/main" id="{08F76DBB-E98C-42FA-A365-F4BF340BF77C}"/>
              </a:ext>
            </a:extLst>
          </p:cNvPr>
          <p:cNvSpPr txBox="1"/>
          <p:nvPr/>
        </p:nvSpPr>
        <p:spPr>
          <a:xfrm>
            <a:off x="1031050" y="4606938"/>
            <a:ext cx="10814364" cy="1600438"/>
          </a:xfrm>
          <a:prstGeom prst="rect">
            <a:avLst/>
          </a:prstGeom>
          <a:noFill/>
        </p:spPr>
        <p:txBody>
          <a:bodyPr wrap="square">
            <a:spAutoFit/>
          </a:bodyPr>
          <a:lstStyle/>
          <a:p>
            <a:r>
              <a:rPr lang="zh-CN" altLang="en-US" sz="1600">
                <a:ea typeface="Alibaba PuHuiTi B"/>
              </a:rPr>
              <a:t>possible_keys : 显示可能应用在这张表的索引， 一个或多个。 </a:t>
            </a:r>
          </a:p>
          <a:p>
            <a:endParaRPr lang="zh-CN" altLang="en-US" sz="1600">
              <a:ea typeface="Alibaba PuHuiTi B"/>
            </a:endParaRPr>
          </a:p>
          <a:p>
            <a:r>
              <a:rPr lang="zh-CN" altLang="en-US" sz="1600">
                <a:ea typeface="Alibaba PuHuiTi B"/>
              </a:rPr>
              <a:t>key ： 实际使用的索引， 如果为NULL， 则没有使用索引。</a:t>
            </a:r>
          </a:p>
          <a:p>
            <a:endParaRPr lang="zh-CN" altLang="en-US" sz="1600">
              <a:ea typeface="Alibaba PuHuiTi B"/>
            </a:endParaRPr>
          </a:p>
          <a:p>
            <a:r>
              <a:rPr lang="zh-CN" altLang="en-US" sz="1600">
                <a:ea typeface="Alibaba PuHuiTi B"/>
              </a:rPr>
              <a:t>key_len : 表示索引中使用的字节数， 该值为索引字段最大可能长度，并非实际使用长度，在不损失精确性的前提下， 长度越短越好 </a:t>
            </a:r>
            <a:r>
              <a:rPr lang="zh-CN" altLang="en-US"/>
              <a:t>。</a:t>
            </a:r>
          </a:p>
        </p:txBody>
      </p:sp>
      <p:sp>
        <p:nvSpPr>
          <p:cNvPr id="14" name="文本框 13">
            <a:extLst>
              <a:ext uri="{FF2B5EF4-FFF2-40B4-BE49-F238E27FC236}">
                <a16:creationId xmlns:a16="http://schemas.microsoft.com/office/drawing/2014/main" id="{A9A837CE-B3F1-4D0D-A80F-9710C9986D64}"/>
              </a:ext>
            </a:extLst>
          </p:cNvPr>
          <p:cNvSpPr txBox="1"/>
          <p:nvPr/>
        </p:nvSpPr>
        <p:spPr>
          <a:xfrm>
            <a:off x="890373" y="2920391"/>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b="0" i="0" u="none" strike="noStrike" kern="1200" cap="none" spc="0" normalizeH="0" baseline="0" noProof="0">
                <a:ln>
                  <a:noFill/>
                </a:ln>
                <a:solidFill>
                  <a:srgbClr val="FF0000"/>
                </a:solidFill>
                <a:effectLst/>
                <a:uLnTx/>
                <a:uFillTx/>
                <a:latin typeface="Calibri"/>
                <a:ea typeface="黑体"/>
                <a:cs typeface="+mn-cs"/>
              </a:rPr>
              <a:t>explain </a:t>
            </a:r>
            <a:r>
              <a:rPr kumimoji="0" lang="zh-CN" altLang="en-US"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b="0" i="0" u="none" strike="noStrike" kern="1200" cap="none" spc="0" normalizeH="0" baseline="0" noProof="0">
                <a:ln>
                  <a:noFill/>
                </a:ln>
                <a:solidFill>
                  <a:srgbClr val="FF0000"/>
                </a:solidFill>
                <a:effectLst/>
                <a:uLnTx/>
                <a:uFillTx/>
                <a:latin typeface="Calibri"/>
                <a:ea typeface="黑体"/>
                <a:cs typeface="+mn-cs"/>
              </a:rPr>
              <a:t>rows</a:t>
            </a:r>
            <a:endParaRPr kumimoji="0" lang="zh-CN" altLang="en-US"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023084BC-7E70-42FC-84AD-96EFB929D67B}"/>
              </a:ext>
            </a:extLst>
          </p:cNvPr>
          <p:cNvSpPr txBox="1"/>
          <p:nvPr/>
        </p:nvSpPr>
        <p:spPr>
          <a:xfrm>
            <a:off x="1104958" y="3503092"/>
            <a:ext cx="6129196" cy="338554"/>
          </a:xfrm>
          <a:prstGeom prst="rect">
            <a:avLst/>
          </a:prstGeom>
          <a:noFill/>
        </p:spPr>
        <p:txBody>
          <a:bodyPr wrap="square">
            <a:spAutoFit/>
          </a:bodyPr>
          <a:lstStyle/>
          <a:p>
            <a:r>
              <a:rPr lang="zh-CN" altLang="en-US" sz="1600"/>
              <a:t>扫描行的数量。</a:t>
            </a:r>
          </a:p>
        </p:txBody>
      </p:sp>
      <p:pic>
        <p:nvPicPr>
          <p:cNvPr id="2051" name="Picture 3">
            <a:extLst>
              <a:ext uri="{FF2B5EF4-FFF2-40B4-BE49-F238E27FC236}">
                <a16:creationId xmlns:a16="http://schemas.microsoft.com/office/drawing/2014/main" id="{1C60A7AC-04D5-4882-8C41-21BA802F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596" y="2350475"/>
            <a:ext cx="4827500" cy="305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4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其他指标字段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FF0000"/>
                </a:solidFill>
                <a:effectLst/>
                <a:uLnTx/>
                <a:uFillTx/>
                <a:latin typeface="Calibri"/>
                <a:ea typeface="黑体"/>
                <a:cs typeface="+mn-cs"/>
              </a:rPr>
              <a:t>Explain</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extra</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 </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1069436" y="2412507"/>
            <a:ext cx="612919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其他的额外的执行计划信息，在该列展示 。</a:t>
            </a:r>
          </a:p>
        </p:txBody>
      </p:sp>
      <p:pic>
        <p:nvPicPr>
          <p:cNvPr id="7" name="图片 6">
            <a:extLst>
              <a:ext uri="{FF2B5EF4-FFF2-40B4-BE49-F238E27FC236}">
                <a16:creationId xmlns:a16="http://schemas.microsoft.com/office/drawing/2014/main" id="{D0E98E5F-F064-4CF6-8A28-F2757237D293}"/>
              </a:ext>
            </a:extLst>
          </p:cNvPr>
          <p:cNvPicPr>
            <a:picLocks noChangeAspect="1"/>
          </p:cNvPicPr>
          <p:nvPr/>
        </p:nvPicPr>
        <p:blipFill>
          <a:blip r:embed="rId2"/>
          <a:stretch>
            <a:fillRect/>
          </a:stretch>
        </p:blipFill>
        <p:spPr>
          <a:xfrm>
            <a:off x="1069436" y="3073371"/>
            <a:ext cx="9310071" cy="2067138"/>
          </a:xfrm>
          <a:prstGeom prst="rect">
            <a:avLst/>
          </a:prstGeom>
        </p:spPr>
      </p:pic>
    </p:spTree>
    <p:extLst>
      <p:ext uri="{BB962C8B-B14F-4D97-AF65-F5344CB8AC3E}">
        <p14:creationId xmlns:p14="http://schemas.microsoft.com/office/powerpoint/2010/main" val="383827137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99096" y="2043400"/>
            <a:ext cx="992974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从</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5.0.37</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版本开始增加了对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profiles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和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语句的支持。</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profiles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能够在做</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优化时帮助我们了解时间都耗费到哪里去了。。</a:t>
            </a:r>
          </a:p>
        </p:txBody>
      </p:sp>
      <p:sp>
        <p:nvSpPr>
          <p:cNvPr id="10" name="文本框 9">
            <a:extLst>
              <a:ext uri="{FF2B5EF4-FFF2-40B4-BE49-F238E27FC236}">
                <a16:creationId xmlns:a16="http://schemas.microsoft.com/office/drawing/2014/main" id="{38F69EEC-182B-4A35-8BBC-B0266CDA873A}"/>
              </a:ext>
            </a:extLst>
          </p:cNvPr>
          <p:cNvSpPr txBox="1"/>
          <p:nvPr/>
        </p:nvSpPr>
        <p:spPr>
          <a:xfrm>
            <a:off x="1077056" y="2997731"/>
            <a:ext cx="8585689" cy="369332"/>
          </a:xfrm>
          <a:prstGeom prst="rect">
            <a:avLst/>
          </a:prstGeom>
          <a:noFill/>
        </p:spPr>
        <p:txBody>
          <a:bodyPr wrap="square">
            <a:spAutoFit/>
          </a:bodyPr>
          <a:lstStyle/>
          <a:p>
            <a:r>
              <a:rPr lang="zh-CN" altLang="en-US"/>
              <a:t>通过 have_profiling 参数，能够看到当前MySQL是否支持profile：</a:t>
            </a:r>
          </a:p>
        </p:txBody>
      </p:sp>
      <p:sp>
        <p:nvSpPr>
          <p:cNvPr id="12" name="文本框 11">
            <a:extLst>
              <a:ext uri="{FF2B5EF4-FFF2-40B4-BE49-F238E27FC236}">
                <a16:creationId xmlns:a16="http://schemas.microsoft.com/office/drawing/2014/main" id="{BBDE70BF-368F-4D85-994C-1D587CF35A02}"/>
              </a:ext>
            </a:extLst>
          </p:cNvPr>
          <p:cNvSpPr txBox="1"/>
          <p:nvPr/>
        </p:nvSpPr>
        <p:spPr>
          <a:xfrm>
            <a:off x="1191357" y="3552593"/>
            <a:ext cx="9253903" cy="66178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@@have_profiling</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profiling</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开启</a:t>
            </a:r>
            <a:r>
              <a:rPr lang="en-US" altLang="zh-CN" sz="1800">
                <a:solidFill>
                  <a:srgbClr val="008000"/>
                </a:solidFill>
                <a:effectLst/>
                <a:latin typeface="Courier New" panose="02070309020205020404" pitchFamily="49" charset="0"/>
              </a:rPr>
              <a:t>profiling </a:t>
            </a:r>
            <a:r>
              <a:rPr lang="zh-CN" altLang="en-US" sz="1800">
                <a:solidFill>
                  <a:srgbClr val="008000"/>
                </a:solidFill>
                <a:effectLst/>
                <a:latin typeface="Courier New" panose="02070309020205020404" pitchFamily="49" charset="0"/>
              </a:rPr>
              <a:t>开关； </a:t>
            </a:r>
            <a:endParaRPr lang="zh-CN" altLang="en-US">
              <a:effectLst/>
            </a:endParaRPr>
          </a:p>
        </p:txBody>
      </p:sp>
      <p:pic>
        <p:nvPicPr>
          <p:cNvPr id="9" name="图片 8">
            <a:extLst>
              <a:ext uri="{FF2B5EF4-FFF2-40B4-BE49-F238E27FC236}">
                <a16:creationId xmlns:a16="http://schemas.microsoft.com/office/drawing/2014/main" id="{BE6B1B44-AA4B-48A8-A42B-F9D30F5DD5F4}"/>
              </a:ext>
            </a:extLst>
          </p:cNvPr>
          <p:cNvPicPr>
            <a:picLocks noChangeAspect="1"/>
          </p:cNvPicPr>
          <p:nvPr/>
        </p:nvPicPr>
        <p:blipFill>
          <a:blip r:embed="rId2"/>
          <a:stretch>
            <a:fillRect/>
          </a:stretch>
        </p:blipFill>
        <p:spPr>
          <a:xfrm>
            <a:off x="1191357" y="4490826"/>
            <a:ext cx="2853105" cy="786060"/>
          </a:xfrm>
          <a:prstGeom prst="rect">
            <a:avLst/>
          </a:prstGeom>
        </p:spPr>
      </p:pic>
    </p:spTree>
    <p:extLst>
      <p:ext uri="{BB962C8B-B14F-4D97-AF65-F5344CB8AC3E}">
        <p14:creationId xmlns:p14="http://schemas.microsoft.com/office/powerpoint/2010/main" val="9284841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992974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profile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我们能够更清楚地了解</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执行的过程。首先，我们可以执行一系列的操作</a:t>
            </a:r>
          </a:p>
        </p:txBody>
      </p:sp>
      <p:sp>
        <p:nvSpPr>
          <p:cNvPr id="12" name="文本框 11">
            <a:extLst>
              <a:ext uri="{FF2B5EF4-FFF2-40B4-BE49-F238E27FC236}">
                <a16:creationId xmlns:a16="http://schemas.microsoft.com/office/drawing/2014/main" id="{BBDE70BF-368F-4D85-994C-1D587CF35A02}"/>
              </a:ext>
            </a:extLst>
          </p:cNvPr>
          <p:cNvSpPr txBox="1"/>
          <p:nvPr/>
        </p:nvSpPr>
        <p:spPr>
          <a:xfrm>
            <a:off x="1068265" y="2629401"/>
            <a:ext cx="9253903" cy="25853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databases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mydb13_optimize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tables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5239258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3" name="文本框 12">
            <a:extLst>
              <a:ext uri="{FF2B5EF4-FFF2-40B4-BE49-F238E27FC236}">
                <a16:creationId xmlns:a16="http://schemas.microsoft.com/office/drawing/2014/main" id="{C42F3ABF-400A-474F-A64B-1FF265ACE3FF}"/>
              </a:ext>
            </a:extLst>
          </p:cNvPr>
          <p:cNvSpPr txBox="1"/>
          <p:nvPr/>
        </p:nvSpPr>
        <p:spPr>
          <a:xfrm>
            <a:off x="896248" y="2449390"/>
            <a:ext cx="925390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profiles;</a:t>
            </a:r>
          </a:p>
        </p:txBody>
      </p:sp>
      <p:sp>
        <p:nvSpPr>
          <p:cNvPr id="14" name="文本框 13">
            <a:extLst>
              <a:ext uri="{FF2B5EF4-FFF2-40B4-BE49-F238E27FC236}">
                <a16:creationId xmlns:a16="http://schemas.microsoft.com/office/drawing/2014/main" id="{13381BB7-B4F9-4701-B418-90409AD7F37B}"/>
              </a:ext>
            </a:extLst>
          </p:cNvPr>
          <p:cNvSpPr txBox="1"/>
          <p:nvPr/>
        </p:nvSpPr>
        <p:spPr>
          <a:xfrm>
            <a:off x="798750" y="1892108"/>
            <a:ext cx="96319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执行完上述命令之后，再执行show profiles 指令， 来查看SQL语句执行的耗时</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p>
        </p:txBody>
      </p:sp>
      <p:pic>
        <p:nvPicPr>
          <p:cNvPr id="7" name="图片 6">
            <a:extLst>
              <a:ext uri="{FF2B5EF4-FFF2-40B4-BE49-F238E27FC236}">
                <a16:creationId xmlns:a16="http://schemas.microsoft.com/office/drawing/2014/main" id="{690D2292-AF07-4ECE-AABC-187A648E7B38}"/>
              </a:ext>
            </a:extLst>
          </p:cNvPr>
          <p:cNvPicPr>
            <a:picLocks noChangeAspect="1"/>
          </p:cNvPicPr>
          <p:nvPr/>
        </p:nvPicPr>
        <p:blipFill>
          <a:blip r:embed="rId2"/>
          <a:stretch>
            <a:fillRect/>
          </a:stretch>
        </p:blipFill>
        <p:spPr>
          <a:xfrm>
            <a:off x="896248" y="3287223"/>
            <a:ext cx="5032686" cy="1860424"/>
          </a:xfrm>
          <a:prstGeom prst="rect">
            <a:avLst/>
          </a:prstGeom>
        </p:spPr>
      </p:pic>
    </p:spTree>
    <p:extLst>
      <p:ext uri="{BB962C8B-B14F-4D97-AF65-F5344CB8AC3E}">
        <p14:creationId xmlns:p14="http://schemas.microsoft.com/office/powerpoint/2010/main" val="14527312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992974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latin typeface="Calibri"/>
              </a:rPr>
              <a:t>通过</a:t>
            </a:r>
            <a:r>
              <a:rPr lang="en-US" altLang="zh-CN" sz="1600">
                <a:solidFill>
                  <a:prstClr val="black"/>
                </a:solidFill>
                <a:latin typeface="Calibri"/>
              </a:rPr>
              <a:t>show  profile for  query  query_id </a:t>
            </a:r>
            <a:r>
              <a:rPr lang="zh-CN" altLang="en-US" sz="1600">
                <a:solidFill>
                  <a:prstClr val="black"/>
                </a:solidFill>
                <a:latin typeface="Calibri"/>
              </a:rPr>
              <a:t>语句可以查看到该</a:t>
            </a:r>
            <a:r>
              <a:rPr lang="en-US" altLang="zh-CN" sz="1600">
                <a:solidFill>
                  <a:prstClr val="black"/>
                </a:solidFill>
                <a:latin typeface="Calibri"/>
              </a:rPr>
              <a:t>SQL</a:t>
            </a:r>
            <a:r>
              <a:rPr lang="zh-CN" altLang="en-US" sz="1600">
                <a:solidFill>
                  <a:prstClr val="black"/>
                </a:solidFill>
                <a:latin typeface="Calibri"/>
              </a:rPr>
              <a:t>执行过程中每个线程的状态和消耗的时间：</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2" name="文本框 11">
            <a:extLst>
              <a:ext uri="{FF2B5EF4-FFF2-40B4-BE49-F238E27FC236}">
                <a16:creationId xmlns:a16="http://schemas.microsoft.com/office/drawing/2014/main" id="{BBDE70BF-368F-4D85-994C-1D587CF35A02}"/>
              </a:ext>
            </a:extLst>
          </p:cNvPr>
          <p:cNvSpPr txBox="1"/>
          <p:nvPr/>
        </p:nvSpPr>
        <p:spPr>
          <a:xfrm>
            <a:off x="1068265" y="2430288"/>
            <a:ext cx="9253903"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show profile </a:t>
            </a:r>
            <a:r>
              <a:rPr lang="en-US" altLang="zh-CN" sz="1800" b="1">
                <a:solidFill>
                  <a:srgbClr val="0000FF"/>
                </a:solidFill>
                <a:effectLst/>
                <a:latin typeface="Courier New" panose="02070309020205020404" pitchFamily="49" charset="0"/>
              </a:rPr>
              <a:t>for</a:t>
            </a:r>
            <a:r>
              <a:rPr lang="en-US" altLang="zh-CN" sz="1800">
                <a:solidFill>
                  <a:srgbClr val="000000"/>
                </a:solidFill>
                <a:effectLst/>
                <a:latin typeface="Courier New" panose="02070309020205020404" pitchFamily="49" charset="0"/>
              </a:rPr>
              <a:t> query </a:t>
            </a:r>
            <a:r>
              <a:rPr lang="en-US" altLang="zh-CN" sz="1800">
                <a:solidFill>
                  <a:srgbClr val="FF8000"/>
                </a:solidFill>
                <a:effectLst/>
                <a:latin typeface="Courier New" panose="02070309020205020404" pitchFamily="49" charset="0"/>
              </a:rPr>
              <a:t>8</a:t>
            </a:r>
            <a:r>
              <a:rPr lang="en-US" altLang="zh-CN" sz="1800" b="1">
                <a:solidFill>
                  <a:srgbClr val="000080"/>
                </a:solidFill>
                <a:effectLst/>
                <a:latin typeface="Courier New" panose="02070309020205020404" pitchFamily="49" charset="0"/>
              </a:rPr>
              <a:t>;</a:t>
            </a:r>
          </a:p>
        </p:txBody>
      </p:sp>
      <p:pic>
        <p:nvPicPr>
          <p:cNvPr id="8" name="图片 7">
            <a:extLst>
              <a:ext uri="{FF2B5EF4-FFF2-40B4-BE49-F238E27FC236}">
                <a16:creationId xmlns:a16="http://schemas.microsoft.com/office/drawing/2014/main" id="{1B9A3B85-249F-4C6F-A434-9DED3EB76EDD}"/>
              </a:ext>
            </a:extLst>
          </p:cNvPr>
          <p:cNvPicPr>
            <a:picLocks noChangeAspect="1"/>
          </p:cNvPicPr>
          <p:nvPr/>
        </p:nvPicPr>
        <p:blipFill>
          <a:blip r:embed="rId2"/>
          <a:stretch>
            <a:fillRect/>
          </a:stretch>
        </p:blipFill>
        <p:spPr>
          <a:xfrm>
            <a:off x="1068265" y="2993408"/>
            <a:ext cx="3132509" cy="3657244"/>
          </a:xfrm>
          <a:prstGeom prst="rect">
            <a:avLst/>
          </a:prstGeom>
        </p:spPr>
      </p:pic>
    </p:spTree>
    <p:extLst>
      <p:ext uri="{BB962C8B-B14F-4D97-AF65-F5344CB8AC3E}">
        <p14:creationId xmlns:p14="http://schemas.microsoft.com/office/powerpoint/2010/main" val="1827414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31522" y="1457271"/>
            <a:ext cx="10749598" cy="4219575"/>
          </a:xfrm>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https://downloads.mysql.com/archives/installer/</a:t>
            </a:r>
            <a:endParaRPr kumimoji="1" lang="zh-CN" altLang="en-US" dirty="0">
              <a:solidFill>
                <a:schemeClr val="tx2">
                  <a:lumMod val="60000"/>
                  <a:lumOff val="40000"/>
                </a:schemeClr>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、安装包下载</a:t>
            </a:r>
            <a:r>
              <a:rPr kumimoji="1" lang="en-US" altLang="zh-CN"/>
              <a:t>-</a:t>
            </a:r>
            <a:r>
              <a:rPr kumimoji="1" lang="zh-CN" altLang="en-US"/>
              <a:t>安装版</a:t>
            </a:r>
            <a:endParaRPr kumimoji="1" lang="zh-CN" altLang="en-US" dirty="0"/>
          </a:p>
        </p:txBody>
      </p:sp>
      <p:pic>
        <p:nvPicPr>
          <p:cNvPr id="6" name="图片 5">
            <a:extLst>
              <a:ext uri="{FF2B5EF4-FFF2-40B4-BE49-F238E27FC236}">
                <a16:creationId xmlns:a16="http://schemas.microsoft.com/office/drawing/2014/main" id="{8574ADA4-483C-4C58-8309-8C604E16258F}"/>
              </a:ext>
            </a:extLst>
          </p:cNvPr>
          <p:cNvPicPr>
            <a:picLocks noChangeAspect="1"/>
          </p:cNvPicPr>
          <p:nvPr/>
        </p:nvPicPr>
        <p:blipFill>
          <a:blip r:embed="rId3"/>
          <a:stretch>
            <a:fillRect/>
          </a:stretch>
        </p:blipFill>
        <p:spPr>
          <a:xfrm>
            <a:off x="710878" y="1974461"/>
            <a:ext cx="10749600" cy="4758671"/>
          </a:xfrm>
          <a:prstGeom prst="rect">
            <a:avLst/>
          </a:prstGeom>
          <a:ln>
            <a:solidFill>
              <a:schemeClr val="bg1">
                <a:lumMod val="85000"/>
              </a:schemeClr>
            </a:solidFill>
          </a:ln>
        </p:spPr>
      </p:pic>
    </p:spTree>
    <p:extLst>
      <p:ext uri="{BB962C8B-B14F-4D97-AF65-F5344CB8AC3E}">
        <p14:creationId xmlns:p14="http://schemas.microsoft.com/office/powerpoint/2010/main" val="125773239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p>
        </p:txBody>
      </p:sp>
      <p:sp>
        <p:nvSpPr>
          <p:cNvPr id="12" name="文本框 11">
            <a:extLst>
              <a:ext uri="{FF2B5EF4-FFF2-40B4-BE49-F238E27FC236}">
                <a16:creationId xmlns:a16="http://schemas.microsoft.com/office/drawing/2014/main" id="{BBDE70BF-368F-4D85-994C-1D587CF35A02}"/>
              </a:ext>
            </a:extLst>
          </p:cNvPr>
          <p:cNvSpPr txBox="1"/>
          <p:nvPr/>
        </p:nvSpPr>
        <p:spPr>
          <a:xfrm>
            <a:off x="1018761" y="2648255"/>
            <a:ext cx="925390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profile cpu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query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133</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p:txBody>
      </p:sp>
      <p:pic>
        <p:nvPicPr>
          <p:cNvPr id="9" name="图片 8">
            <a:extLst>
              <a:ext uri="{FF2B5EF4-FFF2-40B4-BE49-F238E27FC236}">
                <a16:creationId xmlns:a16="http://schemas.microsoft.com/office/drawing/2014/main" id="{ACE11BDF-EAAF-425C-8661-99772C857FC9}"/>
              </a:ext>
            </a:extLst>
          </p:cNvPr>
          <p:cNvPicPr>
            <a:picLocks noChangeAspect="1"/>
          </p:cNvPicPr>
          <p:nvPr/>
        </p:nvPicPr>
        <p:blipFill>
          <a:blip r:embed="rId2"/>
          <a:stretch>
            <a:fillRect/>
          </a:stretch>
        </p:blipFill>
        <p:spPr>
          <a:xfrm>
            <a:off x="1018761" y="3183121"/>
            <a:ext cx="4036638" cy="3563699"/>
          </a:xfrm>
          <a:prstGeom prst="rect">
            <a:avLst/>
          </a:prstGeom>
        </p:spPr>
      </p:pic>
    </p:spTree>
    <p:extLst>
      <p:ext uri="{BB962C8B-B14F-4D97-AF65-F5344CB8AC3E}">
        <p14:creationId xmlns:p14="http://schemas.microsoft.com/office/powerpoint/2010/main" val="11258653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p>
        </p:txBody>
      </p:sp>
      <p:pic>
        <p:nvPicPr>
          <p:cNvPr id="7" name="图片 6">
            <a:extLst>
              <a:ext uri="{FF2B5EF4-FFF2-40B4-BE49-F238E27FC236}">
                <a16:creationId xmlns:a16="http://schemas.microsoft.com/office/drawing/2014/main" id="{54AAB660-860B-4FA3-9942-2F963D41C4CC}"/>
              </a:ext>
            </a:extLst>
          </p:cNvPr>
          <p:cNvPicPr>
            <a:picLocks noChangeAspect="1"/>
          </p:cNvPicPr>
          <p:nvPr/>
        </p:nvPicPr>
        <p:blipFill>
          <a:blip r:embed="rId2"/>
          <a:stretch>
            <a:fillRect/>
          </a:stretch>
        </p:blipFill>
        <p:spPr>
          <a:xfrm>
            <a:off x="1141854" y="2852242"/>
            <a:ext cx="9357774" cy="1955830"/>
          </a:xfrm>
          <a:prstGeom prst="rect">
            <a:avLst/>
          </a:prstGeom>
        </p:spPr>
      </p:pic>
    </p:spTree>
    <p:extLst>
      <p:ext uri="{BB962C8B-B14F-4D97-AF65-F5344CB8AC3E}">
        <p14:creationId xmlns:p14="http://schemas.microsoft.com/office/powerpoint/2010/main" val="34932305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p>
        </p:txBody>
      </p:sp>
      <p:pic>
        <p:nvPicPr>
          <p:cNvPr id="7" name="图片 6">
            <a:extLst>
              <a:ext uri="{FF2B5EF4-FFF2-40B4-BE49-F238E27FC236}">
                <a16:creationId xmlns:a16="http://schemas.microsoft.com/office/drawing/2014/main" id="{54AAB660-860B-4FA3-9942-2F963D41C4CC}"/>
              </a:ext>
            </a:extLst>
          </p:cNvPr>
          <p:cNvPicPr>
            <a:picLocks noChangeAspect="1"/>
          </p:cNvPicPr>
          <p:nvPr/>
        </p:nvPicPr>
        <p:blipFill>
          <a:blip r:embed="rId2"/>
          <a:stretch>
            <a:fillRect/>
          </a:stretch>
        </p:blipFill>
        <p:spPr>
          <a:xfrm>
            <a:off x="1141854" y="2852242"/>
            <a:ext cx="9357774" cy="1955830"/>
          </a:xfrm>
          <a:prstGeom prst="rect">
            <a:avLst/>
          </a:prstGeom>
        </p:spPr>
      </p:pic>
    </p:spTree>
    <p:extLst>
      <p:ext uri="{BB962C8B-B14F-4D97-AF65-F5344CB8AC3E}">
        <p14:creationId xmlns:p14="http://schemas.microsoft.com/office/powerpoint/2010/main" val="20708402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MySQL5.6</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提供了对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的跟踪</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文件能够进一步了解为什么优化器选择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计划</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而不是选择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计划</a:t>
            </a:r>
          </a:p>
        </p:txBody>
      </p:sp>
      <p:pic>
        <p:nvPicPr>
          <p:cNvPr id="2050" name="Picture 2">
            <a:extLst>
              <a:ext uri="{FF2B5EF4-FFF2-40B4-BE49-F238E27FC236}">
                <a16:creationId xmlns:a16="http://schemas.microsoft.com/office/drawing/2014/main" id="{455740AF-6B14-4152-9DC3-39E63FFD5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2563403"/>
            <a:ext cx="7391400"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03761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打开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设置格式为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JSON</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，并设置</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最大能够使用的内存大小，避免解析过程中因为默认内存过小而不能够完整展示。</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19965" y="2856803"/>
            <a:ext cx="10207869"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optimizer_trace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"enabled=on"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end_markers_in_json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optimizer_trace_max_mem_size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1000000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46934610-6037-4BDB-9417-F5A91CD29597}"/>
              </a:ext>
            </a:extLst>
          </p:cNvPr>
          <p:cNvSpPr txBox="1"/>
          <p:nvPr/>
        </p:nvSpPr>
        <p:spPr>
          <a:xfrm>
            <a:off x="804496" y="3807042"/>
            <a:ext cx="6128238" cy="369332"/>
          </a:xfrm>
          <a:prstGeom prst="rect">
            <a:avLst/>
          </a:prstGeom>
          <a:noFill/>
        </p:spPr>
        <p:txBody>
          <a:bodyPr wrap="square">
            <a:spAutoFit/>
          </a:bodyPr>
          <a:lstStyle/>
          <a:p>
            <a:r>
              <a:rPr lang="zh-CN" altLang="en-US"/>
              <a:t>执行SQL语句 ：</a:t>
            </a:r>
          </a:p>
        </p:txBody>
      </p:sp>
      <p:sp>
        <p:nvSpPr>
          <p:cNvPr id="10" name="文本框 9">
            <a:extLst>
              <a:ext uri="{FF2B5EF4-FFF2-40B4-BE49-F238E27FC236}">
                <a16:creationId xmlns:a16="http://schemas.microsoft.com/office/drawing/2014/main" id="{5D02FC78-2F16-42B0-A306-E55F2C414BF4}"/>
              </a:ext>
            </a:extLst>
          </p:cNvPr>
          <p:cNvSpPr txBox="1"/>
          <p:nvPr/>
        </p:nvSpPr>
        <p:spPr>
          <a:xfrm>
            <a:off x="919964" y="4400939"/>
            <a:ext cx="1020786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42229459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最后， 检查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information_schema.optimizer_trace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就可以知道</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是如何执行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 ：</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19965" y="2506152"/>
            <a:ext cx="1020786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information_schema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optimizer_trace\G</a:t>
            </a:r>
            <a:r>
              <a:rPr lang="en-US" altLang="zh-CN" sz="1800" b="1">
                <a:solidFill>
                  <a:srgbClr val="000080"/>
                </a:solidFill>
                <a:effectLst/>
                <a:latin typeface="Courier New" panose="02070309020205020404" pitchFamily="49" charset="0"/>
              </a:rPr>
              <a:t>;</a:t>
            </a:r>
            <a:endParaRPr lang="en-US" altLang="zh-CN">
              <a:effectLst/>
            </a:endParaRPr>
          </a:p>
        </p:txBody>
      </p:sp>
      <p:pic>
        <p:nvPicPr>
          <p:cNvPr id="3" name="图片 2">
            <a:extLst>
              <a:ext uri="{FF2B5EF4-FFF2-40B4-BE49-F238E27FC236}">
                <a16:creationId xmlns:a16="http://schemas.microsoft.com/office/drawing/2014/main" id="{AB984279-2572-4A12-BD88-14DAD635ECC7}"/>
              </a:ext>
            </a:extLst>
          </p:cNvPr>
          <p:cNvPicPr>
            <a:picLocks noChangeAspect="1"/>
          </p:cNvPicPr>
          <p:nvPr/>
        </p:nvPicPr>
        <p:blipFill>
          <a:blip r:embed="rId2"/>
          <a:stretch>
            <a:fillRect/>
          </a:stretch>
        </p:blipFill>
        <p:spPr>
          <a:xfrm>
            <a:off x="858419" y="3029658"/>
            <a:ext cx="8868971" cy="3372353"/>
          </a:xfrm>
          <a:prstGeom prst="rect">
            <a:avLst/>
          </a:prstGeom>
        </p:spPr>
      </p:pic>
    </p:spTree>
    <p:extLst>
      <p:ext uri="{BB962C8B-B14F-4D97-AF65-F5344CB8AC3E}">
        <p14:creationId xmlns:p14="http://schemas.microsoft.com/office/powerpoint/2010/main" val="36483792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0303" y="2639588"/>
            <a:ext cx="10568883" cy="369332"/>
          </a:xfrm>
          <a:prstGeom prst="rect">
            <a:avLst/>
          </a:prstGeom>
          <a:noFill/>
        </p:spPr>
        <p:txBody>
          <a:bodyPr wrap="square">
            <a:spAutoFit/>
          </a:bodyPr>
          <a:lstStyle/>
          <a:p>
            <a:pPr marL="285750" indent="-285750">
              <a:buFont typeface="Wingdings" panose="05000000000000000000" pitchFamily="2" charset="2"/>
              <a:buChar char="Ø"/>
              <a:defRPr/>
            </a:pPr>
            <a:r>
              <a:rPr lang="zh-CN" altLang="en-US">
                <a:solidFill>
                  <a:srgbClr val="FF0000"/>
                </a:solidFill>
                <a:latin typeface="Calibri"/>
                <a:ea typeface="黑体"/>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1170809" y="3164537"/>
            <a:ext cx="10207869" cy="2246769"/>
          </a:xfrm>
          <a:prstGeom prst="rect">
            <a:avLst/>
          </a:prstGeom>
          <a:solidFill>
            <a:srgbClr val="FFFFE4"/>
          </a:solidFill>
          <a:ln>
            <a:solidFill>
              <a:schemeClr val="tx1"/>
            </a:solidFill>
          </a:ln>
        </p:spPr>
        <p:txBody>
          <a:bodyPr wrap="square">
            <a:spAutoFit/>
          </a:bodyPr>
          <a:lstStyle/>
          <a:p>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`sellerid`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`nickname`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`password`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`createtime`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`sellerid`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C8B6B11-530B-4661-8A20-DDB9B4522A82}"/>
              </a:ext>
            </a:extLst>
          </p:cNvPr>
          <p:cNvSpPr txBox="1"/>
          <p:nvPr/>
        </p:nvSpPr>
        <p:spPr>
          <a:xfrm>
            <a:off x="1164980" y="1935971"/>
            <a:ext cx="9910313" cy="584775"/>
          </a:xfrm>
          <a:prstGeom prst="rect">
            <a:avLst/>
          </a:prstGeom>
          <a:noFill/>
        </p:spPr>
        <p:txBody>
          <a:bodyPr wrap="square">
            <a:spAutoFit/>
          </a:bodyPr>
          <a:lstStyle/>
          <a:p>
            <a:r>
              <a:rPr lang="zh-CN" altLang="en-US" sz="1600"/>
              <a:t>索引是数据库优化最常用也是最重要的手段之一</a:t>
            </a:r>
            <a:r>
              <a:rPr lang="en-US" altLang="zh-CN" sz="1600"/>
              <a:t>, </a:t>
            </a:r>
            <a:r>
              <a:rPr lang="zh-CN" altLang="en-US" sz="1600"/>
              <a:t>通过索引通常可以帮助用户解决大多数的</a:t>
            </a:r>
            <a:r>
              <a:rPr lang="en-US" altLang="zh-CN" sz="1600"/>
              <a:t>MySQL</a:t>
            </a:r>
            <a:r>
              <a:rPr lang="zh-CN" altLang="en-US" sz="1600"/>
              <a:t>的性能优化问题。</a:t>
            </a:r>
          </a:p>
        </p:txBody>
      </p:sp>
    </p:spTree>
    <p:extLst>
      <p:ext uri="{BB962C8B-B14F-4D97-AF65-F5344CB8AC3E}">
        <p14:creationId xmlns:p14="http://schemas.microsoft.com/office/powerpoint/2010/main" val="7494276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9095" y="223403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1179601" y="2666293"/>
            <a:ext cx="10207869"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'alibaba'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阿里巴巴</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阿里小店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'baidu'</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百度科技有限公司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百度小店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'huawei'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华为科技有限公司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华为小店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'itcast'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传智播客教育科技有限公司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传智播客</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'itheima'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黑马程序员</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黑马程序员</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'luoji'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罗技科技有限公司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罗技小店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C8B6B11-530B-4661-8A20-DDB9B4522A82}"/>
              </a:ext>
            </a:extLst>
          </p:cNvPr>
          <p:cNvSpPr txBox="1"/>
          <p:nvPr/>
        </p:nvSpPr>
        <p:spPr>
          <a:xfrm>
            <a:off x="999095" y="1832545"/>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索引是数据库优化最常用也是最重要的手段之一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通过索引通常可以帮助用户解决大多数的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的性能优化问题。</a:t>
            </a:r>
          </a:p>
        </p:txBody>
      </p:sp>
    </p:spTree>
    <p:extLst>
      <p:ext uri="{BB962C8B-B14F-4D97-AF65-F5344CB8AC3E}">
        <p14:creationId xmlns:p14="http://schemas.microsoft.com/office/powerpoint/2010/main" val="30972301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9095" y="223403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1179601" y="2666293"/>
            <a:ext cx="10207869"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'oppo'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'OPPO</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'OPPO</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'ourpalm'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掌趣科技股份有限公司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掌趣小店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'qiandu'</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千度科技</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千度小店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'sina'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新浪科技有限公司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新浪官方旗舰店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'xiaomi'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西安市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'yijia'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宜家家居</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宜家家居旗舰店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C8B6B11-530B-4661-8A20-DDB9B4522A82}"/>
              </a:ext>
            </a:extLst>
          </p:cNvPr>
          <p:cNvSpPr txBox="1"/>
          <p:nvPr/>
        </p:nvSpPr>
        <p:spPr>
          <a:xfrm>
            <a:off x="999095" y="1832545"/>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索引是数据库优化最常用也是最重要的手段之一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通过索引通常可以帮助用户解决大多数的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的性能优化问题。</a:t>
            </a:r>
          </a:p>
        </p:txBody>
      </p:sp>
    </p:spTree>
    <p:extLst>
      <p:ext uri="{BB962C8B-B14F-4D97-AF65-F5344CB8AC3E}">
        <p14:creationId xmlns:p14="http://schemas.microsoft.com/office/powerpoint/2010/main" val="1116868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2065" y="2058623"/>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92065" y="2919839"/>
            <a:ext cx="10207869" cy="615553"/>
          </a:xfrm>
          <a:prstGeom prst="rect">
            <a:avLst/>
          </a:prstGeom>
          <a:solidFill>
            <a:srgbClr val="FFFFE4"/>
          </a:solidFill>
          <a:ln>
            <a:solidFill>
              <a:schemeClr val="tx1"/>
            </a:solidFill>
          </a:ln>
        </p:spPr>
        <p:txBody>
          <a:bodyPr wrap="square">
            <a:spAutoFit/>
          </a:bodyPr>
          <a:lstStyle/>
          <a:p>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创建组合索引 </a:t>
            </a:r>
            <a:endParaRPr lang="en-US" altLang="zh-CN" sz="1600" b="1">
              <a:solidFill>
                <a:srgbClr val="0000FF"/>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idx_seller_name_sta_addr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tb_seller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status</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address</a:t>
            </a:r>
            <a:r>
              <a:rPr lang="en-US" altLang="zh-CN" sz="1800" b="1">
                <a:solidFill>
                  <a:srgbClr val="000080"/>
                </a:solidFill>
                <a:effectLst/>
                <a:latin typeface="Courier New" panose="02070309020205020404" pitchFamily="49" charset="0"/>
              </a:rPr>
              <a:t>);</a:t>
            </a:r>
            <a:endParaRPr lang="en-US" altLang="zh-CN" sz="1400">
              <a:effectLst/>
            </a:endParaRPr>
          </a:p>
        </p:txBody>
      </p:sp>
    </p:spTree>
    <p:extLst>
      <p:ext uri="{BB962C8B-B14F-4D97-AF65-F5344CB8AC3E}">
        <p14:creationId xmlns:p14="http://schemas.microsoft.com/office/powerpoint/2010/main" val="2158308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、解压软件包</a:t>
            </a:r>
            <a:endParaRPr kumimoji="1" lang="zh-CN" altLang="en-US" dirty="0"/>
          </a:p>
        </p:txBody>
      </p:sp>
      <p:pic>
        <p:nvPicPr>
          <p:cNvPr id="8" name="图片 7">
            <a:extLst>
              <a:ext uri="{FF2B5EF4-FFF2-40B4-BE49-F238E27FC236}">
                <a16:creationId xmlns:a16="http://schemas.microsoft.com/office/drawing/2014/main" id="{EA280065-9925-4C09-94D9-E36050E3F565}"/>
              </a:ext>
            </a:extLst>
          </p:cNvPr>
          <p:cNvPicPr>
            <a:picLocks noChangeAspect="1"/>
          </p:cNvPicPr>
          <p:nvPr/>
        </p:nvPicPr>
        <p:blipFill>
          <a:blip r:embed="rId2"/>
          <a:stretch>
            <a:fillRect/>
          </a:stretch>
        </p:blipFill>
        <p:spPr>
          <a:xfrm>
            <a:off x="1027463" y="2541256"/>
            <a:ext cx="2746059" cy="386769"/>
          </a:xfrm>
          <a:prstGeom prst="rect">
            <a:avLst/>
          </a:prstGeom>
        </p:spPr>
      </p:pic>
      <p:pic>
        <p:nvPicPr>
          <p:cNvPr id="12" name="图片 11">
            <a:extLst>
              <a:ext uri="{FF2B5EF4-FFF2-40B4-BE49-F238E27FC236}">
                <a16:creationId xmlns:a16="http://schemas.microsoft.com/office/drawing/2014/main" id="{2EF042B6-CA3A-4722-AE25-A6E7EDCC1F48}"/>
              </a:ext>
            </a:extLst>
          </p:cNvPr>
          <p:cNvPicPr>
            <a:picLocks noChangeAspect="1"/>
          </p:cNvPicPr>
          <p:nvPr/>
        </p:nvPicPr>
        <p:blipFill>
          <a:blip r:embed="rId3"/>
          <a:stretch>
            <a:fillRect/>
          </a:stretch>
        </p:blipFill>
        <p:spPr>
          <a:xfrm>
            <a:off x="6505225" y="1848156"/>
            <a:ext cx="2480565" cy="1772968"/>
          </a:xfrm>
          <a:prstGeom prst="rect">
            <a:avLst/>
          </a:prstGeom>
        </p:spPr>
      </p:pic>
      <p:sp>
        <p:nvSpPr>
          <p:cNvPr id="13" name="箭头: 右 12">
            <a:extLst>
              <a:ext uri="{FF2B5EF4-FFF2-40B4-BE49-F238E27FC236}">
                <a16:creationId xmlns:a16="http://schemas.microsoft.com/office/drawing/2014/main" id="{2EED4B0D-42F9-434E-B789-8E993A020A2E}"/>
              </a:ext>
            </a:extLst>
          </p:cNvPr>
          <p:cNvSpPr/>
          <p:nvPr/>
        </p:nvSpPr>
        <p:spPr>
          <a:xfrm>
            <a:off x="4202349" y="2541256"/>
            <a:ext cx="1556425" cy="386769"/>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BBEC468-9E1B-44F9-ADCE-B354D793B2A2}"/>
              </a:ext>
            </a:extLst>
          </p:cNvPr>
          <p:cNvSpPr txBox="1"/>
          <p:nvPr/>
        </p:nvSpPr>
        <p:spPr>
          <a:xfrm>
            <a:off x="1027463" y="1629931"/>
            <a:ext cx="6094378" cy="369332"/>
          </a:xfrm>
          <a:prstGeom prst="rect">
            <a:avLst/>
          </a:prstGeom>
          <a:noFill/>
        </p:spPr>
        <p:txBody>
          <a:bodyPr wrap="square">
            <a:spAutoFit/>
          </a:bodyPr>
          <a:lstStyle/>
          <a:p>
            <a:pPr marL="0" indent="0" algn="l">
              <a:buNone/>
            </a:pPr>
            <a:r>
              <a:rPr lang="zh-CN" altLang="en-US"/>
              <a:t>将</a:t>
            </a:r>
            <a:r>
              <a:rPr lang="en-US" altLang="zh-CN"/>
              <a:t>MySQL</a:t>
            </a:r>
            <a:r>
              <a:rPr lang="zh-CN" altLang="en-US"/>
              <a:t>软件包解压在没有中文和空格的目录下</a:t>
            </a:r>
            <a:endParaRPr lang="en-US" altLang="zh-CN"/>
          </a:p>
        </p:txBody>
      </p:sp>
    </p:spTree>
    <p:extLst>
      <p:ext uri="{BB962C8B-B14F-4D97-AF65-F5344CB8AC3E}">
        <p14:creationId xmlns:p14="http://schemas.microsoft.com/office/powerpoint/2010/main" val="277271967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全值匹配</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92063" y="2993648"/>
            <a:ext cx="10207869" cy="646331"/>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tb_seller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name</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小米科技</a:t>
            </a:r>
            <a:r>
              <a:rPr lang="en-US" altLang="zh-CN" sz="1800">
                <a:solidFill>
                  <a:srgbClr val="808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status</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'1'</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address</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北京市</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2" name="文本框 11">
            <a:extLst>
              <a:ext uri="{FF2B5EF4-FFF2-40B4-BE49-F238E27FC236}">
                <a16:creationId xmlns:a16="http://schemas.microsoft.com/office/drawing/2014/main" id="{095988F5-A2E4-4016-B1DE-68290AA090F6}"/>
              </a:ext>
            </a:extLst>
          </p:cNvPr>
          <p:cNvSpPr txBox="1"/>
          <p:nvPr/>
        </p:nvSpPr>
        <p:spPr>
          <a:xfrm>
            <a:off x="992063" y="2441838"/>
            <a:ext cx="6128238" cy="338554"/>
          </a:xfrm>
          <a:prstGeom prst="rect">
            <a:avLst/>
          </a:prstGeom>
          <a:noFill/>
        </p:spPr>
        <p:txBody>
          <a:bodyPr wrap="square">
            <a:spAutoFit/>
          </a:bodyPr>
          <a:lstStyle/>
          <a:p>
            <a:r>
              <a:rPr lang="zh-CN" altLang="en-US" sz="1600">
                <a:latin typeface="Alibaba PuHuiTi B"/>
              </a:rPr>
              <a:t>该情况下，索引生效，执行效率高。</a:t>
            </a:r>
          </a:p>
        </p:txBody>
      </p:sp>
    </p:spTree>
    <p:extLst>
      <p:ext uri="{BB962C8B-B14F-4D97-AF65-F5344CB8AC3E}">
        <p14:creationId xmlns:p14="http://schemas.microsoft.com/office/powerpoint/2010/main" val="18546201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最左前缀法则</a:t>
            </a:r>
          </a:p>
        </p:txBody>
      </p:sp>
      <p:sp>
        <p:nvSpPr>
          <p:cNvPr id="9" name="文本框 8">
            <a:extLst>
              <a:ext uri="{FF2B5EF4-FFF2-40B4-BE49-F238E27FC236}">
                <a16:creationId xmlns:a16="http://schemas.microsoft.com/office/drawing/2014/main" id="{48AFA928-CEA9-47D8-BB9E-FF9E87EE8D48}"/>
              </a:ext>
            </a:extLst>
          </p:cNvPr>
          <p:cNvSpPr txBox="1"/>
          <p:nvPr/>
        </p:nvSpPr>
        <p:spPr>
          <a:xfrm>
            <a:off x="721200" y="2721205"/>
            <a:ext cx="10946192" cy="2800767"/>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最左前缀法则</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如果索引了多列，要遵守最左前缀法则。指的是查询从索引的最左前列开始，并且不跳过索引中的列。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-- 403</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-- 410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-- 410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违法最左前缀法则</a:t>
            </a:r>
            <a:r>
              <a:rPr lang="zh-CN" altLang="zh-CN" sz="16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zh-CN" altLang="zh-CN" sz="16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索引失效：</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nulll</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如果符合最左法则，但是出现跳跃某一列，只有最左列索引生效：</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-- 403</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095988F5-A2E4-4016-B1DE-68290AA090F6}"/>
              </a:ext>
            </a:extLst>
          </p:cNvPr>
          <p:cNvSpPr txBox="1"/>
          <p:nvPr/>
        </p:nvSpPr>
        <p:spPr>
          <a:xfrm>
            <a:off x="867425" y="2228582"/>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该情况下，索引生效，执行效率高。</a:t>
            </a:r>
          </a:p>
        </p:txBody>
      </p:sp>
    </p:spTree>
    <p:extLst>
      <p:ext uri="{BB962C8B-B14F-4D97-AF65-F5344CB8AC3E}">
        <p14:creationId xmlns:p14="http://schemas.microsoft.com/office/powerpoint/2010/main" val="43633717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12" name="文本框 11">
            <a:extLst>
              <a:ext uri="{FF2B5EF4-FFF2-40B4-BE49-F238E27FC236}">
                <a16:creationId xmlns:a16="http://schemas.microsoft.com/office/drawing/2014/main" id="{095988F5-A2E4-4016-B1DE-68290AA090F6}"/>
              </a:ext>
            </a:extLst>
          </p:cNvPr>
          <p:cNvSpPr txBox="1"/>
          <p:nvPr/>
        </p:nvSpPr>
        <p:spPr>
          <a:xfrm>
            <a:off x="992063" y="2441838"/>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该情况下，索引生效，执行效率高。</a:t>
            </a:r>
          </a:p>
        </p:txBody>
      </p:sp>
      <p:sp>
        <p:nvSpPr>
          <p:cNvPr id="8" name="文本框 7">
            <a:extLst>
              <a:ext uri="{FF2B5EF4-FFF2-40B4-BE49-F238E27FC236}">
                <a16:creationId xmlns:a16="http://schemas.microsoft.com/office/drawing/2014/main" id="{ABE79D21-E991-4B71-9794-F76A13AC4546}"/>
              </a:ext>
            </a:extLst>
          </p:cNvPr>
          <p:cNvSpPr txBox="1"/>
          <p:nvPr/>
        </p:nvSpPr>
        <p:spPr>
          <a:xfrm>
            <a:off x="992062" y="3032946"/>
            <a:ext cx="10388377"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范围查询右边的列，不能使用索引 。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小米科技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status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'1'</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address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北京市</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不要在索引列上进行运算操作， 索引将失效。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substring</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3</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字符串不加单引号，造成索引失效。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小米科技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status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63184118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8" name="文本框 7">
            <a:extLst>
              <a:ext uri="{FF2B5EF4-FFF2-40B4-BE49-F238E27FC236}">
                <a16:creationId xmlns:a16="http://schemas.microsoft.com/office/drawing/2014/main" id="{ABE79D21-E991-4B71-9794-F76A13AC4546}"/>
              </a:ext>
            </a:extLst>
          </p:cNvPr>
          <p:cNvSpPr txBox="1"/>
          <p:nvPr/>
        </p:nvSpPr>
        <p:spPr>
          <a:xfrm>
            <a:off x="1068863" y="2344060"/>
            <a:ext cx="10388377"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、范围查询右边的列，不能使用索引</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根据前面的两个字段</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name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查询是走索引的，</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但是最后一个条件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address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没有用到索引。</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、不要在索引列上进行运算操作，</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索引将失效。</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substring</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、字符串不加单引号，造成索引失效。</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-- 4</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、尽量使用覆盖索引，避免</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select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需要从原表及磁盘上读取数据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效率低</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从索引树中就可以查询到所有数据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效率高</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address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效率高</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如果查询列，超出索引列，也会降低性能。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效率低</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5516331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8" name="文本框 7">
            <a:extLst>
              <a:ext uri="{FF2B5EF4-FFF2-40B4-BE49-F238E27FC236}">
                <a16:creationId xmlns:a16="http://schemas.microsoft.com/office/drawing/2014/main" id="{ABE79D21-E991-4B71-9794-F76A13AC4546}"/>
              </a:ext>
            </a:extLst>
          </p:cNvPr>
          <p:cNvSpPr txBox="1"/>
          <p:nvPr/>
        </p:nvSpPr>
        <p:spPr>
          <a:xfrm>
            <a:off x="1068863" y="2344060"/>
            <a:ext cx="10388377" cy="4247317"/>
          </a:xfrm>
          <a:prstGeom prst="rect">
            <a:avLst/>
          </a:prstGeom>
          <a:solidFill>
            <a:srgbClr val="FFFFE4"/>
          </a:solidFill>
          <a:ln>
            <a:solidFill>
              <a:schemeClr val="tx1"/>
            </a:solidFill>
          </a:ln>
        </p:spPr>
        <p:txBody>
          <a:bodyPr wrap="square">
            <a:spAutoFit/>
          </a:bodyPr>
          <a:lstStyle/>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尽量使用覆盖索引，避免</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select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需要从原表及磁盘上读取数据</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效率低</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从索引树中就可以查询到所有数据</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效率高</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status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效率高</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如果查询列，超出索引列，也会降低性能。</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status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password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效率低</a:t>
            </a:r>
            <a:endParaRPr lang="en-US" altLang="zh-CN" sz="1200"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用</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or</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分割开的条件，</a:t>
            </a:r>
            <a:r>
              <a:rPr lang="zh-CN" altLang="zh-CN" sz="12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那么涉及的索引都不会被用到。</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createtime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'2088-01-01 12:00:00'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西安市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以</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开头的</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Like</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模糊查询，索引失效。</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弥补不足</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不用</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，使用索引列</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0179096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8" name="文本框 7">
            <a:extLst>
              <a:ext uri="{FF2B5EF4-FFF2-40B4-BE49-F238E27FC236}">
                <a16:creationId xmlns:a16="http://schemas.microsoft.com/office/drawing/2014/main" id="{ABE79D21-E991-4B71-9794-F76A13AC4546}"/>
              </a:ext>
            </a:extLst>
          </p:cNvPr>
          <p:cNvSpPr txBox="1"/>
          <p:nvPr/>
        </p:nvSpPr>
        <p:spPr>
          <a:xfrm>
            <a:off x="992063" y="2467152"/>
            <a:ext cx="10388377" cy="3693319"/>
          </a:xfrm>
          <a:prstGeom prst="rect">
            <a:avLst/>
          </a:prstGeom>
          <a:solidFill>
            <a:srgbClr val="FFFFE4"/>
          </a:solidFill>
          <a:ln>
            <a:solidFill>
              <a:schemeClr val="tx1"/>
            </a:solidFill>
          </a:ln>
        </p:spPr>
        <p:txBody>
          <a:bodyPr wrap="square">
            <a:spAutoFit/>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MySQL</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评估使用索引比全表更慢，则不使用索引。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这种情况是由数据本身的特点来决定的</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index_address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西安市</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is  NULL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is NOT NULL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有时有效，有时索引失效。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index_address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nickname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nickname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索引有效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nickname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无效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2607873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8" name="文本框 7">
            <a:extLst>
              <a:ext uri="{FF2B5EF4-FFF2-40B4-BE49-F238E27FC236}">
                <a16:creationId xmlns:a16="http://schemas.microsoft.com/office/drawing/2014/main" id="{ABE79D21-E991-4B71-9794-F76A13AC4546}"/>
              </a:ext>
            </a:extLst>
          </p:cNvPr>
          <p:cNvSpPr txBox="1"/>
          <p:nvPr/>
        </p:nvSpPr>
        <p:spPr>
          <a:xfrm>
            <a:off x="1022795" y="2215070"/>
            <a:ext cx="10146406" cy="4031873"/>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`tb_user`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`username`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`password`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96</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`birthday`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`sex`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`email`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`qq`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用户状态</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`create_time`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`update_time`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`unique_user_username`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`username`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2722578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9" name="文本框 8">
            <a:extLst>
              <a:ext uri="{FF2B5EF4-FFF2-40B4-BE49-F238E27FC236}">
                <a16:creationId xmlns:a16="http://schemas.microsoft.com/office/drawing/2014/main" id="{B1DA72F2-8C5D-49CA-8A8B-3F89B2C8C78A}"/>
              </a:ext>
            </a:extLst>
          </p:cNvPr>
          <p:cNvSpPr txBox="1"/>
          <p:nvPr/>
        </p:nvSpPr>
        <p:spPr>
          <a:xfrm>
            <a:off x="721200" y="2247725"/>
            <a:ext cx="9838362" cy="861774"/>
          </a:xfrm>
          <a:prstGeom prst="rect">
            <a:avLst/>
          </a:prstGeom>
          <a:noFill/>
        </p:spPr>
        <p:txBody>
          <a:bodyPr wrap="square">
            <a:spAutoFit/>
          </a:bodyPr>
          <a:lstStyle/>
          <a:p>
            <a:r>
              <a:rPr lang="zh-CN" altLang="en-US" sz="1600">
                <a:latin typeface="Alibaba PuHuiTi B"/>
              </a:rPr>
              <a:t>当使用load 命令导入数据的时候，适当的设置可以提高导入的效率。对于 InnoDB 类型的表，有以下几种方式可以提高导入的效率：</a:t>
            </a:r>
          </a:p>
          <a:p>
            <a:endParaRPr lang="zh-CN" altLang="en-US"/>
          </a:p>
        </p:txBody>
      </p:sp>
      <p:sp>
        <p:nvSpPr>
          <p:cNvPr id="13" name="文本框 12">
            <a:extLst>
              <a:ext uri="{FF2B5EF4-FFF2-40B4-BE49-F238E27FC236}">
                <a16:creationId xmlns:a16="http://schemas.microsoft.com/office/drawing/2014/main" id="{BF95AB4E-F071-414B-A689-E8337ED75C09}"/>
              </a:ext>
            </a:extLst>
          </p:cNvPr>
          <p:cNvSpPr txBox="1"/>
          <p:nvPr/>
        </p:nvSpPr>
        <p:spPr>
          <a:xfrm>
            <a:off x="721200" y="2952136"/>
            <a:ext cx="6128238" cy="338554"/>
          </a:xfrm>
          <a:prstGeom prst="rect">
            <a:avLst/>
          </a:prstGeom>
          <a:noFill/>
        </p:spPr>
        <p:txBody>
          <a:bodyPr wrap="square">
            <a:spAutoFit/>
          </a:bodyPr>
          <a:lstStyle/>
          <a:p>
            <a:r>
              <a:rPr lang="zh-CN" altLang="en-US" sz="1600"/>
              <a:t>1） 主键顺序插入</a:t>
            </a:r>
          </a:p>
        </p:txBody>
      </p:sp>
      <p:sp>
        <p:nvSpPr>
          <p:cNvPr id="16" name="文本框 15">
            <a:extLst>
              <a:ext uri="{FF2B5EF4-FFF2-40B4-BE49-F238E27FC236}">
                <a16:creationId xmlns:a16="http://schemas.microsoft.com/office/drawing/2014/main" id="{9135B18A-D333-408A-ACD9-A51D2A3C1802}"/>
              </a:ext>
            </a:extLst>
          </p:cNvPr>
          <p:cNvSpPr txBox="1"/>
          <p:nvPr/>
        </p:nvSpPr>
        <p:spPr>
          <a:xfrm>
            <a:off x="839490" y="3429000"/>
            <a:ext cx="10513014" cy="830997"/>
          </a:xfrm>
          <a:prstGeom prst="rect">
            <a:avLst/>
          </a:prstGeom>
          <a:noFill/>
        </p:spPr>
        <p:txBody>
          <a:bodyPr wrap="square">
            <a:spAutoFit/>
          </a:bodyPr>
          <a:lstStyle/>
          <a:p>
            <a:r>
              <a:rPr lang="zh-CN" altLang="en-US" sz="1600">
                <a:latin typeface="Alibaba PuHuiTi B"/>
              </a:rPr>
              <a:t>因为InnoDB类型的表是按照主键的顺序保存的，所以将导入的数据按照主键的顺序排列，可以有效的提高导入数据的效率。如果InnoDB表没有主键，那么系统会自动默认创建一个内部列作为主键，所以如果可以给表创建一个主键，将可以利用这点，来提高导入数据的效率。</a:t>
            </a:r>
          </a:p>
        </p:txBody>
      </p:sp>
      <p:pic>
        <p:nvPicPr>
          <p:cNvPr id="23" name="图片 22">
            <a:extLst>
              <a:ext uri="{FF2B5EF4-FFF2-40B4-BE49-F238E27FC236}">
                <a16:creationId xmlns:a16="http://schemas.microsoft.com/office/drawing/2014/main" id="{26D1DA97-D7C5-4114-9716-BB6FCDAD8446}"/>
              </a:ext>
            </a:extLst>
          </p:cNvPr>
          <p:cNvPicPr>
            <a:picLocks noChangeAspect="1"/>
          </p:cNvPicPr>
          <p:nvPr/>
        </p:nvPicPr>
        <p:blipFill>
          <a:blip r:embed="rId2"/>
          <a:stretch>
            <a:fillRect/>
          </a:stretch>
        </p:blipFill>
        <p:spPr>
          <a:xfrm>
            <a:off x="6668432" y="4387912"/>
            <a:ext cx="3045053" cy="1693463"/>
          </a:xfrm>
          <a:prstGeom prst="rect">
            <a:avLst/>
          </a:prstGeom>
        </p:spPr>
      </p:pic>
      <p:pic>
        <p:nvPicPr>
          <p:cNvPr id="25" name="图片 24">
            <a:extLst>
              <a:ext uri="{FF2B5EF4-FFF2-40B4-BE49-F238E27FC236}">
                <a16:creationId xmlns:a16="http://schemas.microsoft.com/office/drawing/2014/main" id="{7B947DCA-3F3A-4126-9BF6-AEC70D5D5DF6}"/>
              </a:ext>
            </a:extLst>
          </p:cNvPr>
          <p:cNvPicPr>
            <a:picLocks noChangeAspect="1"/>
          </p:cNvPicPr>
          <p:nvPr/>
        </p:nvPicPr>
        <p:blipFill>
          <a:blip r:embed="rId3"/>
          <a:stretch>
            <a:fillRect/>
          </a:stretch>
        </p:blipFill>
        <p:spPr>
          <a:xfrm>
            <a:off x="1138987" y="4508936"/>
            <a:ext cx="3696996" cy="1518551"/>
          </a:xfrm>
          <a:prstGeom prst="rect">
            <a:avLst/>
          </a:prstGeom>
        </p:spPr>
      </p:pic>
      <p:sp>
        <p:nvSpPr>
          <p:cNvPr id="26" name="箭头: 右 25">
            <a:extLst>
              <a:ext uri="{FF2B5EF4-FFF2-40B4-BE49-F238E27FC236}">
                <a16:creationId xmlns:a16="http://schemas.microsoft.com/office/drawing/2014/main" id="{320F7844-5CFC-444C-B9BE-ACE86D7AF9ED}"/>
              </a:ext>
            </a:extLst>
          </p:cNvPr>
          <p:cNvSpPr/>
          <p:nvPr/>
        </p:nvSpPr>
        <p:spPr>
          <a:xfrm>
            <a:off x="5090746" y="5011615"/>
            <a:ext cx="1090246" cy="471945"/>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83186009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721200" y="2320578"/>
            <a:ext cx="11416987"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、首先，检查一个全局系统变量</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'local_infile'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的状态，</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如果得到如下显示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Value=OFF</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，则说明这是不可用的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'local_infile'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local_infile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值为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，开启</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local_infile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local_infile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、加载数据</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脚本文件介绍</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sql1.log  ----&gt;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主键有序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sql2.log  ----&gt;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主键无序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local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infile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'D:\\sql_data\\sql1.log'</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fields terminated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lines terminated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445218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811556" y="3564006"/>
            <a:ext cx="10275544" cy="2062103"/>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关闭唯一性校验</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UNIQUE_CHECKS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tb_user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load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local</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infile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'D:\\sql_data\\sql1.log'</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tb_user fields terminated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lines terminated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UNIQUE_CHECKS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8D6994D-EEBC-4A02-9E72-017B5C2F6B33}"/>
              </a:ext>
            </a:extLst>
          </p:cNvPr>
          <p:cNvSpPr txBox="1"/>
          <p:nvPr/>
        </p:nvSpPr>
        <p:spPr>
          <a:xfrm>
            <a:off x="721200" y="2226671"/>
            <a:ext cx="6128238" cy="369332"/>
          </a:xfrm>
          <a:prstGeom prst="rect">
            <a:avLst/>
          </a:prstGeom>
          <a:noFill/>
        </p:spPr>
        <p:txBody>
          <a:bodyPr wrap="square">
            <a:spAutoFit/>
          </a:bodyPr>
          <a:lstStyle/>
          <a:p>
            <a:r>
              <a:rPr lang="en-US" altLang="zh-CN"/>
              <a:t> 2 )</a:t>
            </a:r>
            <a:r>
              <a:rPr lang="zh-CN" altLang="en-US"/>
              <a:t>、关闭唯一性校验</a:t>
            </a:r>
          </a:p>
        </p:txBody>
      </p:sp>
      <p:sp>
        <p:nvSpPr>
          <p:cNvPr id="10" name="文本框 9">
            <a:extLst>
              <a:ext uri="{FF2B5EF4-FFF2-40B4-BE49-F238E27FC236}">
                <a16:creationId xmlns:a16="http://schemas.microsoft.com/office/drawing/2014/main" id="{1E1BD5E9-B670-48E3-89F3-72FB2E28C8D6}"/>
              </a:ext>
            </a:extLst>
          </p:cNvPr>
          <p:cNvSpPr txBox="1"/>
          <p:nvPr/>
        </p:nvSpPr>
        <p:spPr>
          <a:xfrm>
            <a:off x="811556" y="2752481"/>
            <a:ext cx="9824021" cy="584775"/>
          </a:xfrm>
          <a:prstGeom prst="rect">
            <a:avLst/>
          </a:prstGeom>
          <a:noFill/>
        </p:spPr>
        <p:txBody>
          <a:bodyPr wrap="square">
            <a:spAutoFit/>
          </a:bodyPr>
          <a:lstStyle/>
          <a:p>
            <a:r>
              <a:rPr lang="zh-CN" altLang="en-US" sz="1600"/>
              <a:t>在导入数据前执行 SET UNIQUE_CHECKS=0，关闭唯一性校验，在导入结束后执行SET UNIQUE_CHECKS=1，恢复唯一性校验，可以提高导入的效率。</a:t>
            </a:r>
          </a:p>
        </p:txBody>
      </p:sp>
    </p:spTree>
    <p:extLst>
      <p:ext uri="{BB962C8B-B14F-4D97-AF65-F5344CB8AC3E}">
        <p14:creationId xmlns:p14="http://schemas.microsoft.com/office/powerpoint/2010/main" val="4280363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、设置配置文件</a:t>
            </a:r>
            <a:endParaRPr kumimoji="1" lang="zh-CN" altLang="en-US" dirty="0"/>
          </a:p>
        </p:txBody>
      </p:sp>
      <p:pic>
        <p:nvPicPr>
          <p:cNvPr id="16" name="图片 15">
            <a:extLst>
              <a:ext uri="{FF2B5EF4-FFF2-40B4-BE49-F238E27FC236}">
                <a16:creationId xmlns:a16="http://schemas.microsoft.com/office/drawing/2014/main" id="{7BB3C67E-F632-41F8-BA6B-EE2F2F839B07}"/>
              </a:ext>
            </a:extLst>
          </p:cNvPr>
          <p:cNvPicPr>
            <a:picLocks noChangeAspect="1"/>
          </p:cNvPicPr>
          <p:nvPr/>
        </p:nvPicPr>
        <p:blipFill>
          <a:blip r:embed="rId3"/>
          <a:stretch>
            <a:fillRect/>
          </a:stretch>
        </p:blipFill>
        <p:spPr>
          <a:xfrm>
            <a:off x="954503" y="2425597"/>
            <a:ext cx="2880907" cy="2308361"/>
          </a:xfrm>
          <a:prstGeom prst="rect">
            <a:avLst/>
          </a:prstGeom>
        </p:spPr>
      </p:pic>
      <p:sp>
        <p:nvSpPr>
          <p:cNvPr id="17" name="箭头: 右 16">
            <a:extLst>
              <a:ext uri="{FF2B5EF4-FFF2-40B4-BE49-F238E27FC236}">
                <a16:creationId xmlns:a16="http://schemas.microsoft.com/office/drawing/2014/main" id="{90EFE614-6E5A-409C-9644-27372535213D}"/>
              </a:ext>
            </a:extLst>
          </p:cNvPr>
          <p:cNvSpPr/>
          <p:nvPr/>
        </p:nvSpPr>
        <p:spPr>
          <a:xfrm>
            <a:off x="4318177" y="3431089"/>
            <a:ext cx="1556426" cy="603115"/>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7B93F4C-94F8-41C5-8A83-95615F200052}"/>
              </a:ext>
            </a:extLst>
          </p:cNvPr>
          <p:cNvSpPr txBox="1"/>
          <p:nvPr/>
        </p:nvSpPr>
        <p:spPr>
          <a:xfrm>
            <a:off x="710880" y="1520446"/>
            <a:ext cx="6094378" cy="369332"/>
          </a:xfrm>
          <a:prstGeom prst="rect">
            <a:avLst/>
          </a:prstGeom>
          <a:noFill/>
        </p:spPr>
        <p:txBody>
          <a:bodyPr wrap="square">
            <a:spAutoFit/>
          </a:bodyPr>
          <a:lstStyle/>
          <a:p>
            <a:pPr marL="0" indent="0" algn="l">
              <a:buNone/>
            </a:pPr>
            <a:r>
              <a:rPr lang="zh-CN" altLang="en-US"/>
              <a:t>在解压目录创建</a:t>
            </a:r>
            <a:r>
              <a:rPr lang="en-US" altLang="zh-CN"/>
              <a:t>my.ini</a:t>
            </a:r>
            <a:r>
              <a:rPr lang="zh-CN" altLang="en-US"/>
              <a:t>文件并添加内容如下：</a:t>
            </a:r>
            <a:endParaRPr lang="en-US" altLang="zh-CN"/>
          </a:p>
        </p:txBody>
      </p:sp>
      <p:pic>
        <p:nvPicPr>
          <p:cNvPr id="7" name="图片 6">
            <a:extLst>
              <a:ext uri="{FF2B5EF4-FFF2-40B4-BE49-F238E27FC236}">
                <a16:creationId xmlns:a16="http://schemas.microsoft.com/office/drawing/2014/main" id="{76488BEA-2252-4E9D-A1BA-28096A7E24FD}"/>
              </a:ext>
            </a:extLst>
          </p:cNvPr>
          <p:cNvPicPr>
            <a:picLocks noChangeAspect="1"/>
          </p:cNvPicPr>
          <p:nvPr/>
        </p:nvPicPr>
        <p:blipFill>
          <a:blip r:embed="rId4"/>
          <a:stretch>
            <a:fillRect/>
          </a:stretch>
        </p:blipFill>
        <p:spPr>
          <a:xfrm>
            <a:off x="6972838" y="2572631"/>
            <a:ext cx="3363074" cy="2695230"/>
          </a:xfrm>
          <a:prstGeom prst="rect">
            <a:avLst/>
          </a:prstGeom>
          <a:ln>
            <a:solidFill>
              <a:schemeClr val="accent1"/>
            </a:solidFill>
          </a:ln>
        </p:spPr>
      </p:pic>
    </p:spTree>
    <p:extLst>
      <p:ext uri="{BB962C8B-B14F-4D97-AF65-F5344CB8AC3E}">
        <p14:creationId xmlns:p14="http://schemas.microsoft.com/office/powerpoint/2010/main" val="122593361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867425" y="2903644"/>
            <a:ext cx="10275544" cy="304698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如果需要同时对一张表插入很多行数据时，应该尽量使用多个值表的</a:t>
            </a:r>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insert</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语句，这种方式将大大的缩减客户端与数据库之间的连接、关闭等消耗。使得效率比分开执行的单个</a:t>
            </a:r>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insert</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语句快。</a:t>
            </a:r>
          </a:p>
          <a:p>
            <a:endParaRPr lang="en-US" altLang="zh-CN" sz="1600" kern="0">
              <a:solidFill>
                <a:srgbClr val="008000"/>
              </a:solidFill>
              <a:effectLst/>
              <a:latin typeface="Courier New" panose="02070309020205020404" pitchFamily="49" charset="0"/>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原始方式为：</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1</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'Tom'</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2</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'Cat'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3</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'Jerry'</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优化后的方案为</a:t>
            </a:r>
            <a:r>
              <a:rPr lang="zh-CN" altLang="zh-CN" sz="1600" kern="0">
                <a:solidFill>
                  <a:srgbClr val="008000"/>
                </a:solidFill>
                <a:effectLst/>
                <a:latin typeface="等线" panose="02010600030101010101" pitchFamily="2" charset="-122"/>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a:t>
            </a:r>
            <a:r>
              <a:rPr lang="zh-CN" altLang="zh-CN" sz="1600" kern="0">
                <a:solidFill>
                  <a:srgbClr val="008000"/>
                </a:solidFill>
                <a:effectLst/>
                <a:latin typeface="等线" panose="02010600030101010101" pitchFamily="2" charset="-122"/>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1</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'Tom'</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2</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'Cat'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zh-CN" altLang="zh-CN" sz="1600" kern="0">
                <a:solidFill>
                  <a:srgbClr val="000000"/>
                </a:solidFill>
                <a:effectLst/>
                <a:latin typeface="Courier New" panose="02070309020205020404" pitchFamily="49" charset="0"/>
                <a:ea typeface="Alibaba PuHuiTi B"/>
                <a:cs typeface="Courier New" panose="02070309020205020404" pitchFamily="49" charset="0"/>
              </a:rPr>
              <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3</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'Jerry'</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p:txBody>
      </p:sp>
      <p:sp>
        <p:nvSpPr>
          <p:cNvPr id="10" name="文本框 9">
            <a:extLst>
              <a:ext uri="{FF2B5EF4-FFF2-40B4-BE49-F238E27FC236}">
                <a16:creationId xmlns:a16="http://schemas.microsoft.com/office/drawing/2014/main" id="{1E1BD5E9-B670-48E3-89F3-72FB2E28C8D6}"/>
              </a:ext>
            </a:extLst>
          </p:cNvPr>
          <p:cNvSpPr txBox="1"/>
          <p:nvPr/>
        </p:nvSpPr>
        <p:spPr>
          <a:xfrm>
            <a:off x="811556" y="2734367"/>
            <a:ext cx="982402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278BAEC0-3B51-46A7-9425-9EA7ABC333D0}"/>
              </a:ext>
            </a:extLst>
          </p:cNvPr>
          <p:cNvSpPr txBox="1"/>
          <p:nvPr/>
        </p:nvSpPr>
        <p:spPr>
          <a:xfrm>
            <a:off x="811556" y="2212285"/>
            <a:ext cx="8279690" cy="338554"/>
          </a:xfrm>
          <a:prstGeom prst="rect">
            <a:avLst/>
          </a:prstGeom>
          <a:noFill/>
        </p:spPr>
        <p:txBody>
          <a:bodyPr wrap="square">
            <a:spAutoFit/>
          </a:bodyPr>
          <a:lstStyle/>
          <a:p>
            <a:r>
              <a:rPr lang="zh-CN" altLang="en-US" sz="1600">
                <a:latin typeface="Alibaba PuHuiTi B"/>
              </a:rPr>
              <a:t>当进行数据的insert操作的时候，可以考虑采用以下几种优化方案</a:t>
            </a:r>
            <a:r>
              <a:rPr lang="en-US" altLang="zh-CN" sz="1600">
                <a:latin typeface="Alibaba PuHuiTi B"/>
              </a:rPr>
              <a:t>:</a:t>
            </a:r>
            <a:endParaRPr lang="zh-CN" altLang="en-US" sz="1600">
              <a:latin typeface="Alibaba PuHuiTi B"/>
            </a:endParaRPr>
          </a:p>
        </p:txBody>
      </p:sp>
    </p:spTree>
    <p:extLst>
      <p:ext uri="{BB962C8B-B14F-4D97-AF65-F5344CB8AC3E}">
        <p14:creationId xmlns:p14="http://schemas.microsoft.com/office/powerpoint/2010/main" val="21925422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958225" y="2570890"/>
            <a:ext cx="10275544"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在事务中进行数据插入。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begin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commit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extLst>
      <p:ext uri="{BB962C8B-B14F-4D97-AF65-F5344CB8AC3E}">
        <p14:creationId xmlns:p14="http://schemas.microsoft.com/office/powerpoint/2010/main" val="420240849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958225" y="2375017"/>
            <a:ext cx="10275544" cy="310854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数据有序插入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4</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'Tim'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5</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'Rose'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优化后</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4</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'Tim'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5</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'Rose'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extLst>
      <p:ext uri="{BB962C8B-B14F-4D97-AF65-F5344CB8AC3E}">
        <p14:creationId xmlns:p14="http://schemas.microsoft.com/office/powerpoint/2010/main" val="32951437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591486"/>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1104895" y="2350810"/>
            <a:ext cx="10275544" cy="4154984"/>
          </a:xfrm>
          <a:prstGeom prst="rect">
            <a:avLst/>
          </a:prstGeom>
          <a:solidFill>
            <a:srgbClr val="FFFFE4"/>
          </a:solidFill>
          <a:ln>
            <a:solidFill>
              <a:schemeClr val="tx1"/>
            </a:solidFill>
          </a:ln>
        </p:spPr>
        <p:txBody>
          <a:bodyPr wrap="square">
            <a:spAutoFit/>
          </a:bodyPr>
          <a:lstStyle/>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'Tom'</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'2300'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'Jerry'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'Luci'</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'2800'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'Jay'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'Tom2'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'2200'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'Jerry2'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'3300'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'Luci2'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'2700'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'Jay2'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'Tom3'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'2400'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'Jerry3'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'3100'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'Luci3'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'2900'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'Jay3'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'37'</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'4500'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idx_emp_age_salary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76591C4F-4080-4ED8-B252-44F36F8EA99F}"/>
              </a:ext>
            </a:extLst>
          </p:cNvPr>
          <p:cNvSpPr txBox="1"/>
          <p:nvPr/>
        </p:nvSpPr>
        <p:spPr>
          <a:xfrm>
            <a:off x="1104895" y="1986537"/>
            <a:ext cx="6128238" cy="338554"/>
          </a:xfrm>
          <a:prstGeom prst="rect">
            <a:avLst/>
          </a:prstGeom>
          <a:noFill/>
        </p:spPr>
        <p:txBody>
          <a:bodyPr wrap="square">
            <a:spAutoFit/>
          </a:bodyPr>
          <a:lstStyle/>
          <a:p>
            <a:pPr marL="285750" indent="-285750">
              <a:buFont typeface="Arial" panose="020B0604020202020204" pitchFamily="34" charset="0"/>
              <a:buChar char="•"/>
            </a:pPr>
            <a:r>
              <a:rPr lang="en-US" altLang="zh-CN" sz="1600"/>
              <a:t>1</a:t>
            </a:r>
            <a:r>
              <a:rPr lang="zh-CN" altLang="en-US" sz="1600"/>
              <a:t>、环境准备</a:t>
            </a:r>
          </a:p>
        </p:txBody>
      </p:sp>
    </p:spTree>
    <p:extLst>
      <p:ext uri="{BB962C8B-B14F-4D97-AF65-F5344CB8AC3E}">
        <p14:creationId xmlns:p14="http://schemas.microsoft.com/office/powerpoint/2010/main" val="26941477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8" name="文本框 7">
            <a:extLst>
              <a:ext uri="{FF2B5EF4-FFF2-40B4-BE49-F238E27FC236}">
                <a16:creationId xmlns:a16="http://schemas.microsoft.com/office/drawing/2014/main" id="{76591C4F-4080-4ED8-B252-44F36F8EA99F}"/>
              </a:ext>
            </a:extLst>
          </p:cNvPr>
          <p:cNvSpPr txBox="1"/>
          <p:nvPr/>
        </p:nvSpPr>
        <p:spPr>
          <a:xfrm>
            <a:off x="867425" y="2286135"/>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prstClr val="black"/>
                </a:solidFill>
                <a:latin typeface="Calibri"/>
                <a:ea typeface="黑体"/>
              </a:rPr>
              <a:t>2</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、两种排序方式</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1014041" y="3025885"/>
            <a:ext cx="10975736" cy="1077218"/>
          </a:xfrm>
          <a:prstGeom prst="rect">
            <a:avLst/>
          </a:prstGeom>
          <a:noFill/>
        </p:spPr>
        <p:txBody>
          <a:bodyPr wrap="square">
            <a:spAutoFit/>
          </a:bodyPr>
          <a:lstStyle/>
          <a:p>
            <a:r>
              <a:rPr lang="zh-CN" altLang="en-US" sz="1600"/>
              <a:t>第一种是通过对返回数据进行排序，也就是通常说的 </a:t>
            </a:r>
            <a:r>
              <a:rPr lang="en-US" altLang="zh-CN" sz="1600"/>
              <a:t>filesort </a:t>
            </a:r>
            <a:r>
              <a:rPr lang="zh-CN" altLang="en-US" sz="1600"/>
              <a:t>排序，所有不是通过索引直接返回排序结果的排序都叫 </a:t>
            </a:r>
            <a:r>
              <a:rPr lang="en-US" altLang="zh-CN" sz="1600"/>
              <a:t>FileSort </a:t>
            </a:r>
            <a:r>
              <a:rPr lang="zh-CN" altLang="en-US" sz="1600"/>
              <a:t>排序。</a:t>
            </a:r>
            <a:endParaRPr lang="en-US" altLang="zh-CN" sz="1600"/>
          </a:p>
          <a:p>
            <a:endParaRPr lang="en-US" altLang="zh-CN" sz="1600"/>
          </a:p>
          <a:p>
            <a:r>
              <a:rPr lang="zh-CN" altLang="en-US" sz="1600"/>
              <a:t>第二种通过有序索引顺序扫描直接返回有序数据，这种情况即为 </a:t>
            </a:r>
            <a:r>
              <a:rPr lang="en-US" altLang="zh-CN" sz="1600"/>
              <a:t>using index</a:t>
            </a:r>
            <a:r>
              <a:rPr lang="zh-CN" altLang="en-US" sz="1600"/>
              <a:t>，不需要额外排序，操作效率高。</a:t>
            </a:r>
          </a:p>
        </p:txBody>
      </p:sp>
    </p:spTree>
    <p:extLst>
      <p:ext uri="{BB962C8B-B14F-4D97-AF65-F5344CB8AC3E}">
        <p14:creationId xmlns:p14="http://schemas.microsoft.com/office/powerpoint/2010/main" val="406547062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8" name="文本框 7">
            <a:extLst>
              <a:ext uri="{FF2B5EF4-FFF2-40B4-BE49-F238E27FC236}">
                <a16:creationId xmlns:a16="http://schemas.microsoft.com/office/drawing/2014/main" id="{76591C4F-4080-4ED8-B252-44F36F8EA99F}"/>
              </a:ext>
            </a:extLst>
          </p:cNvPr>
          <p:cNvSpPr txBox="1"/>
          <p:nvPr/>
        </p:nvSpPr>
        <p:spPr>
          <a:xfrm>
            <a:off x="656409" y="2222952"/>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prstClr val="black"/>
                </a:solidFill>
                <a:latin typeface="Calibri"/>
                <a:ea typeface="黑体"/>
              </a:rPr>
              <a:t>3</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的优化</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867425" y="2633596"/>
            <a:ext cx="10975736" cy="33239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黑体"/>
                <a:cs typeface="+mn-cs"/>
              </a:rPr>
              <a:t>通过创建合适的索引，能够减少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的出现，但是在某些情况下，条件限制不能让</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消失，那就需要加快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的排序操作。对于</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有两种排序算法：</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 两次扫描算法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MySQL4.1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之前，使用该方式排序。首先根据条件取出排序字段和行指针信息，然后在排序区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中排序，如果</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不够，则在临时表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temporary table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中存储排序结果。完成排序之后，再根据行指针回表读取记录，该操作可能会导致大量随机</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I/O</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2</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）一次扫描算法：一次性取出满足条件的所有字段，然后在排序区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中排序后直接输出结果集。排序时内存开销较大，但是排序效率比两次扫描算法要高。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通过比较系统变量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的大小和</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Query</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语句取出的字段总大小， 来判定是否那种排序算法，如果</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更大，那么使用第二种优化之后的算法；否则使用第一种。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黑体"/>
                <a:cs typeface="+mn-cs"/>
              </a:rPr>
              <a:t>可以适当提高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sort_buffer_size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系统变量，来增大排序区的大小，提高排序的效率。</a:t>
            </a:r>
          </a:p>
        </p:txBody>
      </p:sp>
    </p:spTree>
    <p:extLst>
      <p:ext uri="{BB962C8B-B14F-4D97-AF65-F5344CB8AC3E}">
        <p14:creationId xmlns:p14="http://schemas.microsoft.com/office/powerpoint/2010/main" val="198413823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group by</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EB348197-32EB-45BE-9FDE-110314DFE2CC}"/>
              </a:ext>
            </a:extLst>
          </p:cNvPr>
          <p:cNvSpPr txBox="1"/>
          <p:nvPr/>
        </p:nvSpPr>
        <p:spPr>
          <a:xfrm>
            <a:off x="1006718" y="2295474"/>
            <a:ext cx="10291397" cy="1323439"/>
          </a:xfrm>
          <a:prstGeom prst="rect">
            <a:avLst/>
          </a:prstGeom>
          <a:noFill/>
        </p:spPr>
        <p:txBody>
          <a:bodyPr wrap="square">
            <a:spAutoFit/>
          </a:bodyPr>
          <a:lstStyle/>
          <a:p>
            <a:r>
              <a:rPr lang="zh-CN" altLang="en-US" sz="1600">
                <a:latin typeface="Alibaba PuHuiTi B"/>
              </a:rPr>
              <a:t>于GROUP BY 实际上也同样会进行排序操作，而且与ORDER BY 相比，GROUP BY 主要只是多了排序之后的分组操作。当然，如果在分组的时候还使用了其他的一些聚合函数，那么还需要一些聚合函数的计算。所以，在GROUP BY 的实现过程中，与 ORDER BY 一样也可以利用到索引。</a:t>
            </a:r>
            <a:endParaRPr lang="en-US" altLang="zh-CN" sz="1600">
              <a:latin typeface="Alibaba PuHuiTi B"/>
            </a:endParaRPr>
          </a:p>
          <a:p>
            <a:endParaRPr lang="en-US" altLang="zh-CN" sz="1600">
              <a:latin typeface="Alibaba PuHuiTi B"/>
            </a:endParaRPr>
          </a:p>
          <a:p>
            <a:r>
              <a:rPr lang="zh-CN" altLang="en-US" sz="1600">
                <a:latin typeface="Alibaba PuHuiTi B"/>
              </a:rPr>
              <a:t>如果查询包含 </a:t>
            </a:r>
            <a:r>
              <a:rPr lang="en-US" altLang="zh-CN" sz="1600">
                <a:latin typeface="Alibaba PuHuiTi B"/>
              </a:rPr>
              <a:t>group by </a:t>
            </a:r>
            <a:r>
              <a:rPr lang="zh-CN" altLang="en-US" sz="1600">
                <a:latin typeface="Alibaba PuHuiTi B"/>
              </a:rPr>
              <a:t>但是用户想要避免排序结果的消耗， 则可以执行</a:t>
            </a:r>
            <a:r>
              <a:rPr lang="en-US" altLang="zh-CN" sz="1600">
                <a:latin typeface="Alibaba PuHuiTi B"/>
              </a:rPr>
              <a:t>order by null </a:t>
            </a:r>
            <a:r>
              <a:rPr lang="zh-CN" altLang="en-US" sz="1600">
                <a:latin typeface="Alibaba PuHuiTi B"/>
              </a:rPr>
              <a:t>禁止排序。如下 ：</a:t>
            </a:r>
          </a:p>
        </p:txBody>
      </p:sp>
      <p:sp>
        <p:nvSpPr>
          <p:cNvPr id="16" name="文本框 15">
            <a:extLst>
              <a:ext uri="{FF2B5EF4-FFF2-40B4-BE49-F238E27FC236}">
                <a16:creationId xmlns:a16="http://schemas.microsoft.com/office/drawing/2014/main" id="{734CE13B-3F7D-4121-80C0-5B4CD32DF082}"/>
              </a:ext>
            </a:extLst>
          </p:cNvPr>
          <p:cNvSpPr txBox="1"/>
          <p:nvPr/>
        </p:nvSpPr>
        <p:spPr>
          <a:xfrm>
            <a:off x="1121019" y="3814794"/>
            <a:ext cx="10177096" cy="2031325"/>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idx_emp_age_salary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emp</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count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p>
          <a:p>
            <a:endParaRPr lang="en-US" altLang="zh-CN" b="1">
              <a:solidFill>
                <a:srgbClr val="00008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count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age </a:t>
            </a:r>
            <a:r>
              <a:rPr lang="en-US" altLang="zh-CN" sz="1800" b="1">
                <a:solidFill>
                  <a:srgbClr val="0000FF"/>
                </a:solidFill>
                <a:effectLst/>
                <a:latin typeface="Courier New" panose="02070309020205020404" pitchFamily="49" charset="0"/>
              </a:rPr>
              <a:t>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p>
          <a:p>
            <a:endParaRPr lang="en-US" altLang="zh-CN">
              <a:effectLst/>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idx_emp_age_salary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emp</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age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salary</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415535266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优化子查询</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811556" y="2215070"/>
            <a:ext cx="1097573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rPr>
              <a:t>使用子查询可以一次性的完成很多逻辑上需要多个步骤才能完成的</a:t>
            </a:r>
            <a:r>
              <a:rPr kumimoji="0" lang="en-US" altLang="zh-CN" sz="1600" b="0" i="0" u="none" strike="noStrike" kern="1200" cap="none" spc="0" normalizeH="0" baseline="0" noProof="0">
                <a:ln>
                  <a:noFill/>
                </a:ln>
                <a:solidFill>
                  <a:prstClr val="black"/>
                </a:solidFill>
                <a:effectLst/>
                <a:uLnTx/>
                <a:uFillTx/>
                <a:latin typeface="Alibaba PuHuiTi B"/>
                <a:ea typeface="黑体"/>
              </a:rPr>
              <a:t>SQL</a:t>
            </a:r>
            <a:r>
              <a:rPr kumimoji="0" lang="zh-CN" altLang="en-US" sz="1600" b="0" i="0" u="none" strike="noStrike" kern="1200" cap="none" spc="0" normalizeH="0" baseline="0" noProof="0">
                <a:ln>
                  <a:noFill/>
                </a:ln>
                <a:solidFill>
                  <a:prstClr val="black"/>
                </a:solidFill>
                <a:effectLst/>
                <a:uLnTx/>
                <a:uFillTx/>
                <a:latin typeface="Alibaba PuHuiTi B"/>
                <a:ea typeface="黑体"/>
              </a:rPr>
              <a:t>操作，同时也可以避免事务或者表锁死，并且写起来也很容易。但是，有些情况下，子查询是可以被更高效的连接（</a:t>
            </a:r>
            <a:r>
              <a:rPr kumimoji="0" lang="en-US" altLang="zh-CN" sz="1600" b="0" i="0" u="none" strike="noStrike" kern="1200" cap="none" spc="0" normalizeH="0" baseline="0" noProof="0">
                <a:ln>
                  <a:noFill/>
                </a:ln>
                <a:solidFill>
                  <a:prstClr val="black"/>
                </a:solidFill>
                <a:effectLst/>
                <a:uLnTx/>
                <a:uFillTx/>
                <a:latin typeface="Alibaba PuHuiTi B"/>
                <a:ea typeface="黑体"/>
              </a:rPr>
              <a:t>JOIN</a:t>
            </a:r>
            <a:r>
              <a:rPr kumimoji="0" lang="zh-CN" altLang="en-US" sz="1600" b="0" i="0" u="none" strike="noStrike" kern="1200" cap="none" spc="0" normalizeH="0" baseline="0" noProof="0">
                <a:ln>
                  <a:noFill/>
                </a:ln>
                <a:solidFill>
                  <a:prstClr val="black"/>
                </a:solidFill>
                <a:effectLst/>
                <a:uLnTx/>
                <a:uFillTx/>
                <a:latin typeface="Alibaba PuHuiTi B"/>
                <a:ea typeface="黑体"/>
              </a:rPr>
              <a:t>）替代。</a:t>
            </a:r>
          </a:p>
        </p:txBody>
      </p:sp>
      <p:sp>
        <p:nvSpPr>
          <p:cNvPr id="10" name="文本框 9">
            <a:extLst>
              <a:ext uri="{FF2B5EF4-FFF2-40B4-BE49-F238E27FC236}">
                <a16:creationId xmlns:a16="http://schemas.microsoft.com/office/drawing/2014/main" id="{700E1856-C059-41A0-B7F2-97C91A76853A}"/>
              </a:ext>
            </a:extLst>
          </p:cNvPr>
          <p:cNvSpPr txBox="1"/>
          <p:nvPr/>
        </p:nvSpPr>
        <p:spPr>
          <a:xfrm>
            <a:off x="721200" y="3383417"/>
            <a:ext cx="1086875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user_role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effectLst/>
            </a:endParaRPr>
          </a:p>
        </p:txBody>
      </p:sp>
      <p:pic>
        <p:nvPicPr>
          <p:cNvPr id="7" name="图片 6">
            <a:extLst>
              <a:ext uri="{FF2B5EF4-FFF2-40B4-BE49-F238E27FC236}">
                <a16:creationId xmlns:a16="http://schemas.microsoft.com/office/drawing/2014/main" id="{F1F42FF6-6C36-44C1-87D3-CCA58CBCCDD8}"/>
              </a:ext>
            </a:extLst>
          </p:cNvPr>
          <p:cNvPicPr>
            <a:picLocks noChangeAspect="1"/>
          </p:cNvPicPr>
          <p:nvPr/>
        </p:nvPicPr>
        <p:blipFill>
          <a:blip r:embed="rId2"/>
          <a:stretch>
            <a:fillRect/>
          </a:stretch>
        </p:blipFill>
        <p:spPr>
          <a:xfrm>
            <a:off x="721200" y="4336322"/>
            <a:ext cx="10907720" cy="692440"/>
          </a:xfrm>
          <a:prstGeom prst="rect">
            <a:avLst/>
          </a:prstGeom>
        </p:spPr>
      </p:pic>
    </p:spTree>
    <p:extLst>
      <p:ext uri="{BB962C8B-B14F-4D97-AF65-F5344CB8AC3E}">
        <p14:creationId xmlns:p14="http://schemas.microsoft.com/office/powerpoint/2010/main" val="318004219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lang="zh-CN" altLang="en-US">
                <a:solidFill>
                  <a:srgbClr val="FF0000"/>
                </a:solidFill>
                <a:latin typeface="Calibri"/>
                <a:ea typeface="黑体"/>
              </a:rPr>
              <a:t>子</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589316" y="4379965"/>
            <a:ext cx="1128909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连接</a:t>
            </a:r>
            <a:r>
              <a:rPr kumimoji="0" lang="en-US" altLang="zh-CN"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(Join)</a:t>
            </a: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查询之所以更有效率一些 ，是因为</a:t>
            </a:r>
            <a:r>
              <a:rPr kumimoji="0" lang="en-US" altLang="zh-CN"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不需要在内存中创建临时表来完成这个逻辑上需要两个步骤的查询工作。</a:t>
            </a:r>
          </a:p>
        </p:txBody>
      </p:sp>
      <p:sp>
        <p:nvSpPr>
          <p:cNvPr id="13" name="文本框 12">
            <a:extLst>
              <a:ext uri="{FF2B5EF4-FFF2-40B4-BE49-F238E27FC236}">
                <a16:creationId xmlns:a16="http://schemas.microsoft.com/office/drawing/2014/main" id="{63B0EB0A-EB34-46B2-80D1-CE7DFC1EC4D0}"/>
              </a:ext>
            </a:extLst>
          </p:cNvPr>
          <p:cNvSpPr txBox="1"/>
          <p:nvPr/>
        </p:nvSpPr>
        <p:spPr>
          <a:xfrm>
            <a:off x="721200" y="2422229"/>
            <a:ext cx="1086875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user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user_role ur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4" name="图片 13">
            <a:extLst>
              <a:ext uri="{FF2B5EF4-FFF2-40B4-BE49-F238E27FC236}">
                <a16:creationId xmlns:a16="http://schemas.microsoft.com/office/drawing/2014/main" id="{ADB766F6-3813-414D-9B3E-9363CB20A9BB}"/>
              </a:ext>
            </a:extLst>
          </p:cNvPr>
          <p:cNvPicPr>
            <a:picLocks noChangeAspect="1"/>
          </p:cNvPicPr>
          <p:nvPr/>
        </p:nvPicPr>
        <p:blipFill>
          <a:blip r:embed="rId2"/>
          <a:stretch>
            <a:fillRect/>
          </a:stretch>
        </p:blipFill>
        <p:spPr>
          <a:xfrm>
            <a:off x="721200" y="3347662"/>
            <a:ext cx="10975736" cy="718778"/>
          </a:xfrm>
          <a:prstGeom prst="rect">
            <a:avLst/>
          </a:prstGeom>
        </p:spPr>
      </p:pic>
      <p:sp>
        <p:nvSpPr>
          <p:cNvPr id="15" name="文本框 14">
            <a:extLst>
              <a:ext uri="{FF2B5EF4-FFF2-40B4-BE49-F238E27FC236}">
                <a16:creationId xmlns:a16="http://schemas.microsoft.com/office/drawing/2014/main" id="{646AFC78-A0A8-4F1B-AE87-DF5DF6F7C7AB}"/>
              </a:ext>
            </a:extLst>
          </p:cNvPr>
          <p:cNvSpPr txBox="1"/>
          <p:nvPr/>
        </p:nvSpPr>
        <p:spPr>
          <a:xfrm>
            <a:off x="589316" y="4467885"/>
            <a:ext cx="6128238" cy="369332"/>
          </a:xfrm>
          <a:prstGeom prst="rect">
            <a:avLst/>
          </a:prstGeom>
          <a:noFill/>
        </p:spPr>
        <p:txBody>
          <a:bodyPr wrap="square">
            <a:spAutoFit/>
          </a:bodyPr>
          <a:lstStyle/>
          <a:p>
            <a:r>
              <a:rPr lang="en-US" altLang="zh-CN" b="0" i="0">
                <a:solidFill>
                  <a:srgbClr val="4D4D4D"/>
                </a:solidFill>
                <a:effectLst/>
                <a:highlight>
                  <a:srgbClr val="FFFF00"/>
                </a:highlight>
                <a:latin typeface="-apple-system"/>
              </a:rPr>
              <a:t>system&gt;const&gt;eq_ref&gt;ref&gt;range&gt;index&gt;ALL</a:t>
            </a:r>
            <a:endParaRPr lang="zh-CN" altLang="en-US">
              <a:highlight>
                <a:srgbClr val="FFFF00"/>
              </a:highlight>
            </a:endParaRPr>
          </a:p>
        </p:txBody>
      </p:sp>
    </p:spTree>
    <p:extLst>
      <p:ext uri="{BB962C8B-B14F-4D97-AF65-F5344CB8AC3E}">
        <p14:creationId xmlns:p14="http://schemas.microsoft.com/office/powerpoint/2010/main" val="36432220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limit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a:t>
            </a:r>
          </a:p>
        </p:txBody>
      </p:sp>
      <p:sp>
        <p:nvSpPr>
          <p:cNvPr id="10" name="文本框 9">
            <a:extLst>
              <a:ext uri="{FF2B5EF4-FFF2-40B4-BE49-F238E27FC236}">
                <a16:creationId xmlns:a16="http://schemas.microsoft.com/office/drawing/2014/main" id="{13954A92-32B7-4C36-A99E-B6844766D578}"/>
              </a:ext>
            </a:extLst>
          </p:cNvPr>
          <p:cNvSpPr txBox="1"/>
          <p:nvPr/>
        </p:nvSpPr>
        <p:spPr>
          <a:xfrm>
            <a:off x="721199" y="2389142"/>
            <a:ext cx="10568883" cy="584775"/>
          </a:xfrm>
          <a:prstGeom prst="rect">
            <a:avLst/>
          </a:prstGeom>
          <a:noFill/>
        </p:spPr>
        <p:txBody>
          <a:bodyPr wrap="square">
            <a:spAutoFit/>
          </a:bodyPr>
          <a:lstStyle/>
          <a:p>
            <a:r>
              <a:rPr lang="zh-CN" altLang="en-US" sz="1600"/>
              <a:t>一般分页查询时，通过创建覆盖索引能够比较好地提高性能。一个常见又非常头疼的问题就是 limit </a:t>
            </a:r>
            <a:r>
              <a:rPr lang="en-US" altLang="zh-CN" sz="1600"/>
              <a:t>9</a:t>
            </a:r>
            <a:r>
              <a:rPr lang="zh-CN" altLang="en-US" sz="1600"/>
              <a:t>00000,10  ，此时需要MySQL排序前</a:t>
            </a:r>
            <a:r>
              <a:rPr lang="en-US" altLang="zh-CN" sz="1600"/>
              <a:t>9</a:t>
            </a:r>
            <a:r>
              <a:rPr lang="zh-CN" altLang="en-US" sz="1600"/>
              <a:t>00010 记录，仅仅返回</a:t>
            </a:r>
            <a:r>
              <a:rPr lang="en-US" altLang="zh-CN" sz="1600"/>
              <a:t>9</a:t>
            </a:r>
            <a:r>
              <a:rPr lang="zh-CN" altLang="en-US" sz="1600"/>
              <a:t>00000 - </a:t>
            </a:r>
            <a:r>
              <a:rPr lang="en-US" altLang="zh-CN" sz="1600"/>
              <a:t>9</a:t>
            </a:r>
            <a:r>
              <a:rPr lang="zh-CN" altLang="en-US" sz="1600"/>
              <a:t>00010 的记录，其他记录丢弃，查询排序的代价非常大 。</a:t>
            </a:r>
          </a:p>
        </p:txBody>
      </p:sp>
      <p:sp>
        <p:nvSpPr>
          <p:cNvPr id="16" name="文本框 15">
            <a:extLst>
              <a:ext uri="{FF2B5EF4-FFF2-40B4-BE49-F238E27FC236}">
                <a16:creationId xmlns:a16="http://schemas.microsoft.com/office/drawing/2014/main" id="{67B82840-8C31-42BE-8D0B-6C165DC98036}"/>
              </a:ext>
            </a:extLst>
          </p:cNvPr>
          <p:cNvSpPr txBox="1"/>
          <p:nvPr/>
        </p:nvSpPr>
        <p:spPr>
          <a:xfrm>
            <a:off x="721199" y="3170003"/>
            <a:ext cx="6128238" cy="338554"/>
          </a:xfrm>
          <a:prstGeom prst="rect">
            <a:avLst/>
          </a:prstGeom>
          <a:noFill/>
        </p:spPr>
        <p:txBody>
          <a:bodyPr wrap="square">
            <a:spAutoFit/>
          </a:bodyPr>
          <a:lstStyle/>
          <a:p>
            <a:r>
              <a:rPr lang="en-US" altLang="zh-CN" sz="1600"/>
              <a:t>1</a:t>
            </a:r>
            <a:r>
              <a:rPr lang="zh-CN" altLang="en-US" sz="1600"/>
              <a:t>、优化思路一</a:t>
            </a:r>
          </a:p>
        </p:txBody>
      </p:sp>
      <p:sp>
        <p:nvSpPr>
          <p:cNvPr id="17" name="文本框 16">
            <a:extLst>
              <a:ext uri="{FF2B5EF4-FFF2-40B4-BE49-F238E27FC236}">
                <a16:creationId xmlns:a16="http://schemas.microsoft.com/office/drawing/2014/main" id="{96C692A6-A54D-45FC-84CA-2B2E68EDC0E5}"/>
              </a:ext>
            </a:extLst>
          </p:cNvPr>
          <p:cNvSpPr txBox="1"/>
          <p:nvPr/>
        </p:nvSpPr>
        <p:spPr>
          <a:xfrm>
            <a:off x="721199" y="3618942"/>
            <a:ext cx="10040586" cy="338554"/>
          </a:xfrm>
          <a:prstGeom prst="rect">
            <a:avLst/>
          </a:prstGeom>
          <a:noFill/>
        </p:spPr>
        <p:txBody>
          <a:bodyPr wrap="square">
            <a:spAutoFit/>
          </a:bodyPr>
          <a:lstStyle/>
          <a:p>
            <a:r>
              <a:rPr lang="zh-CN" altLang="en-US" sz="1600">
                <a:latin typeface="Alibaba PuHuiTi B"/>
              </a:rPr>
              <a:t>在索引上完成排序分页操作，最后根据主键关联回原表查询所需要的其他列内容。</a:t>
            </a:r>
          </a:p>
        </p:txBody>
      </p:sp>
      <p:sp>
        <p:nvSpPr>
          <p:cNvPr id="18" name="文本框 17">
            <a:extLst>
              <a:ext uri="{FF2B5EF4-FFF2-40B4-BE49-F238E27FC236}">
                <a16:creationId xmlns:a16="http://schemas.microsoft.com/office/drawing/2014/main" id="{3230F0E0-F688-4371-BEA7-E555DA4A0740}"/>
              </a:ext>
            </a:extLst>
          </p:cNvPr>
          <p:cNvSpPr txBox="1"/>
          <p:nvPr/>
        </p:nvSpPr>
        <p:spPr>
          <a:xfrm>
            <a:off x="811556" y="4433244"/>
            <a:ext cx="6128238" cy="338554"/>
          </a:xfrm>
          <a:prstGeom prst="rect">
            <a:avLst/>
          </a:prstGeom>
          <a:noFill/>
        </p:spPr>
        <p:txBody>
          <a:bodyPr wrap="square">
            <a:spAutoFit/>
          </a:bodyPr>
          <a:lstStyle/>
          <a:p>
            <a:r>
              <a:rPr lang="en-US" altLang="zh-CN" sz="1600"/>
              <a:t>2</a:t>
            </a:r>
            <a:r>
              <a:rPr lang="zh-CN" altLang="en-US" sz="1600"/>
              <a:t>、优化思路二</a:t>
            </a:r>
          </a:p>
        </p:txBody>
      </p:sp>
      <p:sp>
        <p:nvSpPr>
          <p:cNvPr id="19" name="文本框 18">
            <a:extLst>
              <a:ext uri="{FF2B5EF4-FFF2-40B4-BE49-F238E27FC236}">
                <a16:creationId xmlns:a16="http://schemas.microsoft.com/office/drawing/2014/main" id="{AA1909E4-C760-4333-B4E2-69E68753ACDD}"/>
              </a:ext>
            </a:extLst>
          </p:cNvPr>
          <p:cNvSpPr txBox="1"/>
          <p:nvPr/>
        </p:nvSpPr>
        <p:spPr>
          <a:xfrm>
            <a:off x="721199" y="4927265"/>
            <a:ext cx="10325183" cy="369332"/>
          </a:xfrm>
          <a:prstGeom prst="rect">
            <a:avLst/>
          </a:prstGeom>
          <a:noFill/>
        </p:spPr>
        <p:txBody>
          <a:bodyPr wrap="square">
            <a:spAutoFit/>
          </a:bodyPr>
          <a:lstStyle/>
          <a:p>
            <a:r>
              <a:rPr lang="zh-CN" altLang="en-US" sz="1600">
                <a:latin typeface="Alibaba PuHuiTi B"/>
              </a:rPr>
              <a:t>该方案适用于主键自增的表，可以把Limit 查询转换成某个位置的查询 </a:t>
            </a:r>
            <a:r>
              <a:rPr lang="zh-CN" altLang="en-US"/>
              <a:t>。</a:t>
            </a:r>
          </a:p>
        </p:txBody>
      </p:sp>
    </p:spTree>
    <p:extLst>
      <p:ext uri="{BB962C8B-B14F-4D97-AF65-F5344CB8AC3E}">
        <p14:creationId xmlns:p14="http://schemas.microsoft.com/office/powerpoint/2010/main" val="4173888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、配置系统环境</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790606" y="5675115"/>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E6A85006-5E55-4A1F-AF49-0FBFFF4812C4}"/>
              </a:ext>
            </a:extLst>
          </p:cNvPr>
          <p:cNvPicPr>
            <a:picLocks noChangeAspect="1"/>
          </p:cNvPicPr>
          <p:nvPr/>
        </p:nvPicPr>
        <p:blipFill>
          <a:blip r:embed="rId2"/>
          <a:stretch>
            <a:fillRect/>
          </a:stretch>
        </p:blipFill>
        <p:spPr>
          <a:xfrm>
            <a:off x="6366029" y="957658"/>
            <a:ext cx="5275897" cy="5530699"/>
          </a:xfrm>
          <a:prstGeom prst="rect">
            <a:avLst/>
          </a:prstGeom>
        </p:spPr>
      </p:pic>
      <p:sp>
        <p:nvSpPr>
          <p:cNvPr id="15" name="文本框 14">
            <a:extLst>
              <a:ext uri="{FF2B5EF4-FFF2-40B4-BE49-F238E27FC236}">
                <a16:creationId xmlns:a16="http://schemas.microsoft.com/office/drawing/2014/main" id="{CC8E0804-0A00-4B31-BBB4-7D89C5B8F171}"/>
              </a:ext>
            </a:extLst>
          </p:cNvPr>
          <p:cNvSpPr txBox="1"/>
          <p:nvPr/>
        </p:nvSpPr>
        <p:spPr>
          <a:xfrm>
            <a:off x="710880" y="2201978"/>
            <a:ext cx="3277460" cy="923330"/>
          </a:xfrm>
          <a:prstGeom prst="rect">
            <a:avLst/>
          </a:prstGeom>
          <a:noFill/>
        </p:spPr>
        <p:txBody>
          <a:bodyPr wrap="square">
            <a:spAutoFit/>
          </a:bodyPr>
          <a:lstStyle/>
          <a:p>
            <a:pPr marL="0" indent="0" algn="l">
              <a:buNone/>
            </a:pPr>
            <a:r>
              <a:rPr lang="zh-CN" altLang="en-US"/>
              <a:t> ①在</a:t>
            </a:r>
            <a:r>
              <a:rPr lang="en-US" altLang="zh-CN"/>
              <a:t>【</a:t>
            </a:r>
            <a:r>
              <a:rPr lang="zh-CN" altLang="en-US"/>
              <a:t>我的电脑</a:t>
            </a:r>
            <a:r>
              <a:rPr lang="en-US" altLang="zh-CN"/>
              <a:t>】</a:t>
            </a:r>
            <a:r>
              <a:rPr lang="zh-CN" altLang="en-US"/>
              <a:t>右键</a:t>
            </a:r>
            <a:endParaRPr lang="en-US" altLang="zh-CN"/>
          </a:p>
          <a:p>
            <a:pPr marL="0" indent="0" algn="l">
              <a:buNone/>
            </a:pPr>
            <a:r>
              <a:rPr lang="en-US" altLang="zh-CN"/>
              <a:t> </a:t>
            </a:r>
            <a:r>
              <a:rPr lang="zh-CN" altLang="en-US"/>
              <a:t>②选择</a:t>
            </a:r>
            <a:r>
              <a:rPr lang="en-US" altLang="zh-CN"/>
              <a:t>【</a:t>
            </a:r>
            <a:r>
              <a:rPr lang="zh-CN" altLang="en-US"/>
              <a:t>高级系统设置</a:t>
            </a:r>
            <a:r>
              <a:rPr lang="en-US" altLang="zh-CN"/>
              <a:t>】</a:t>
            </a:r>
          </a:p>
          <a:p>
            <a:pPr marL="0" indent="0" algn="l">
              <a:buNone/>
            </a:pPr>
            <a:r>
              <a:rPr lang="zh-CN" altLang="en-US"/>
              <a:t> ③选择</a:t>
            </a:r>
            <a:r>
              <a:rPr lang="en-US" altLang="zh-CN"/>
              <a:t>【</a:t>
            </a:r>
            <a:r>
              <a:rPr lang="zh-CN" altLang="en-US"/>
              <a:t>高级</a:t>
            </a:r>
            <a:r>
              <a:rPr lang="en-US" altLang="zh-CN"/>
              <a:t>】-》【</a:t>
            </a:r>
            <a:r>
              <a:rPr lang="zh-CN" altLang="en-US"/>
              <a:t>环境变量</a:t>
            </a:r>
            <a:r>
              <a:rPr lang="en-US" altLang="zh-CN"/>
              <a:t>】</a:t>
            </a:r>
          </a:p>
        </p:txBody>
      </p:sp>
      <p:sp>
        <p:nvSpPr>
          <p:cNvPr id="16" name="箭头: 右 15">
            <a:extLst>
              <a:ext uri="{FF2B5EF4-FFF2-40B4-BE49-F238E27FC236}">
                <a16:creationId xmlns:a16="http://schemas.microsoft.com/office/drawing/2014/main" id="{B6A8E3EA-8262-4187-A698-17A93C333159}"/>
              </a:ext>
            </a:extLst>
          </p:cNvPr>
          <p:cNvSpPr/>
          <p:nvPr/>
        </p:nvSpPr>
        <p:spPr>
          <a:xfrm>
            <a:off x="4309353" y="2470826"/>
            <a:ext cx="1516619" cy="654482"/>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1940497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a:t>
            </a:r>
            <a:r>
              <a:rPr kumimoji="1" lang="en-US" altLang="zh-CN"/>
              <a:t>JDBC</a:t>
            </a:r>
            <a:r>
              <a:rPr kumimoji="1" lang="zh-CN" altLang="en-US"/>
              <a:t>操作</a:t>
            </a:r>
            <a:endParaRPr kumimoji="1" lang="zh-CN" altLang="en-US" dirty="0"/>
          </a:p>
        </p:txBody>
      </p:sp>
    </p:spTree>
    <p:extLst>
      <p:ext uri="{BB962C8B-B14F-4D97-AF65-F5344CB8AC3E}">
        <p14:creationId xmlns:p14="http://schemas.microsoft.com/office/powerpoint/2010/main" val="1243466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a:t>MySQL</a:t>
            </a:r>
            <a:r>
              <a:rPr kumimoji="1" lang="zh-CN" altLang="en-US"/>
              <a:t>的</a:t>
            </a:r>
            <a:r>
              <a:rPr kumimoji="1" lang="en-US" altLang="zh-CN"/>
              <a:t>JDBC</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867425" y="1769559"/>
            <a:ext cx="9797644" cy="1323439"/>
          </a:xfrm>
          <a:prstGeom prst="rect">
            <a:avLst/>
          </a:prstGeom>
          <a:noFill/>
        </p:spPr>
        <p:txBody>
          <a:bodyPr wrap="square">
            <a:spAutoFit/>
          </a:bodyPr>
          <a:lstStyle/>
          <a:p>
            <a:pPr indent="266700" algn="just"/>
            <a:r>
              <a:rPr lang="en-US" altLang="zh-CN" sz="1600" kern="100">
                <a:effectLst/>
                <a:latin typeface="Alibaba PuHuiTi B"/>
                <a:ea typeface="宋体" panose="02010600030101010101" pitchFamily="2" charset="-122"/>
                <a:cs typeface="Times New Roman" panose="02020603050405020304" pitchFamily="18" charset="0"/>
              </a:rPr>
              <a:t>JDBC</a:t>
            </a:r>
            <a:r>
              <a:rPr lang="zh-CN" altLang="zh-CN" sz="1600" kern="100">
                <a:effectLst/>
                <a:latin typeface="Alibaba PuHuiTi B"/>
                <a:ea typeface="宋体" panose="02010600030101010101" pitchFamily="2" charset="-122"/>
                <a:cs typeface="Times New Roman" panose="02020603050405020304" pitchFamily="18" charset="0"/>
              </a:rPr>
              <a:t>（</a:t>
            </a:r>
            <a:r>
              <a:rPr lang="en-US" altLang="zh-CN" sz="1600" kern="100">
                <a:effectLst/>
                <a:latin typeface="Alibaba PuHuiTi B"/>
                <a:ea typeface="宋体" panose="02010600030101010101" pitchFamily="2" charset="-122"/>
                <a:cs typeface="Times New Roman" panose="02020603050405020304" pitchFamily="18" charset="0"/>
              </a:rPr>
              <a:t>Java DataBase Connectivity,java</a:t>
            </a:r>
            <a:r>
              <a:rPr lang="zh-CN" altLang="zh-CN" sz="1600" kern="100">
                <a:effectLst/>
                <a:latin typeface="Alibaba PuHuiTi B"/>
                <a:ea typeface="宋体" panose="02010600030101010101" pitchFamily="2" charset="-122"/>
                <a:cs typeface="Times New Roman" panose="02020603050405020304" pitchFamily="18" charset="0"/>
              </a:rPr>
              <a:t>数据库连接）是一种用于执行</a:t>
            </a:r>
            <a:r>
              <a:rPr lang="en-US" altLang="zh-CN" sz="1600" kern="100">
                <a:effectLst/>
                <a:latin typeface="Alibaba PuHuiTi B"/>
                <a:ea typeface="宋体" panose="02010600030101010101" pitchFamily="2" charset="-122"/>
                <a:cs typeface="Times New Roman" panose="02020603050405020304" pitchFamily="18" charset="0"/>
              </a:rPr>
              <a:t>SQL</a:t>
            </a:r>
            <a:r>
              <a:rPr lang="zh-CN" altLang="zh-CN" sz="1600" kern="100">
                <a:effectLst/>
                <a:latin typeface="Alibaba PuHuiTi B"/>
                <a:ea typeface="宋体" panose="02010600030101010101" pitchFamily="2" charset="-122"/>
                <a:cs typeface="Times New Roman" panose="02020603050405020304" pitchFamily="18" charset="0"/>
              </a:rPr>
              <a:t>语句的</a:t>
            </a:r>
            <a:r>
              <a:rPr lang="en-US" altLang="zh-CN" sz="1600" kern="100">
                <a:effectLst/>
                <a:latin typeface="Alibaba PuHuiTi B"/>
                <a:ea typeface="宋体" panose="02010600030101010101" pitchFamily="2" charset="-122"/>
                <a:cs typeface="Times New Roman" panose="02020603050405020304" pitchFamily="18" charset="0"/>
              </a:rPr>
              <a:t>Java API</a:t>
            </a:r>
            <a:r>
              <a:rPr lang="zh-CN" altLang="zh-CN" sz="1600" kern="100">
                <a:effectLst/>
                <a:latin typeface="Alibaba PuHuiTi B"/>
                <a:ea typeface="宋体" panose="02010600030101010101" pitchFamily="2" charset="-122"/>
                <a:cs typeface="Times New Roman" panose="02020603050405020304" pitchFamily="18" charset="0"/>
              </a:rPr>
              <a:t>。</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JDBC</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是</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Java</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访问数据库的标准规范</a:t>
            </a:r>
            <a:r>
              <a:rPr lang="zh-CN" altLang="zh-CN" sz="1600" kern="100">
                <a:effectLst/>
                <a:latin typeface="Alibaba PuHuiTi B"/>
                <a:ea typeface="宋体" panose="02010600030101010101" pitchFamily="2" charset="-122"/>
                <a:cs typeface="Times New Roman" panose="02020603050405020304" pitchFamily="18" charset="0"/>
              </a:rPr>
              <a:t>，可以为不同的关系型数据库提供统一访问，</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它由一组用</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Java</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语言编写的接口和类组成。</a:t>
            </a:r>
            <a:endParaRPr lang="zh-CN" altLang="zh-CN" sz="1600" kern="100">
              <a:effectLst/>
              <a:latin typeface="Alibaba PuHuiTi B"/>
              <a:ea typeface="宋体" panose="02010600030101010101" pitchFamily="2" charset="-122"/>
              <a:cs typeface="Times New Roman" panose="02020603050405020304" pitchFamily="18" charset="0"/>
            </a:endParaRPr>
          </a:p>
          <a:p>
            <a:pPr indent="266700" algn="just"/>
            <a:endParaRPr lang="zh-CN" altLang="zh-CN" sz="1600" kern="100">
              <a:effectLst/>
              <a:latin typeface="Alibaba PuHuiTi B"/>
              <a:ea typeface="宋体" panose="02010600030101010101" pitchFamily="2" charset="-122"/>
              <a:cs typeface="Times New Roman" panose="02020603050405020304" pitchFamily="18" charset="0"/>
            </a:endParaRPr>
          </a:p>
          <a:p>
            <a:pPr indent="266700" algn="just"/>
            <a:r>
              <a:rPr lang="en-US" altLang="zh-CN" sz="1600" kern="100">
                <a:effectLst/>
                <a:latin typeface="Alibaba PuHuiTi B"/>
                <a:ea typeface="宋体" panose="02010600030101010101" pitchFamily="2" charset="-122"/>
                <a:cs typeface="Times New Roman" panose="02020603050405020304" pitchFamily="18" charset="0"/>
              </a:rPr>
              <a:t>JDBC</a:t>
            </a:r>
            <a:r>
              <a:rPr lang="zh-CN" altLang="zh-CN" sz="1600" kern="100">
                <a:effectLst/>
                <a:latin typeface="Alibaba PuHuiTi B"/>
                <a:ea typeface="宋体" panose="02010600030101010101" pitchFamily="2" charset="-122"/>
                <a:cs typeface="Times New Roman" panose="02020603050405020304" pitchFamily="18" charset="0"/>
              </a:rPr>
              <a:t>需要连接驱动，驱动是两个设备要进行通信，满足一定通信数据格式，数据格式由设备提供商规定，设备提供商为设备提供驱动软件，通过软件可以与该设备进行通信。</a:t>
            </a:r>
          </a:p>
        </p:txBody>
      </p:sp>
      <p:pic>
        <p:nvPicPr>
          <p:cNvPr id="7" name="图片 6">
            <a:extLst>
              <a:ext uri="{FF2B5EF4-FFF2-40B4-BE49-F238E27FC236}">
                <a16:creationId xmlns:a16="http://schemas.microsoft.com/office/drawing/2014/main" id="{160BAC4A-658E-4AD9-848F-8529279B92E3}"/>
              </a:ext>
            </a:extLst>
          </p:cNvPr>
          <p:cNvPicPr>
            <a:picLocks noChangeAspect="1"/>
          </p:cNvPicPr>
          <p:nvPr/>
        </p:nvPicPr>
        <p:blipFill>
          <a:blip r:embed="rId2"/>
          <a:stretch>
            <a:fillRect/>
          </a:stretch>
        </p:blipFill>
        <p:spPr>
          <a:xfrm>
            <a:off x="3323491" y="3429000"/>
            <a:ext cx="3892327" cy="2966254"/>
          </a:xfrm>
          <a:prstGeom prst="rect">
            <a:avLst/>
          </a:prstGeom>
        </p:spPr>
      </p:pic>
    </p:spTree>
    <p:extLst>
      <p:ext uri="{BB962C8B-B14F-4D97-AF65-F5344CB8AC3E}">
        <p14:creationId xmlns:p14="http://schemas.microsoft.com/office/powerpoint/2010/main" val="12670004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955348" y="1628294"/>
            <a:ext cx="9797644" cy="1323439"/>
          </a:xfrm>
          <a:prstGeom prst="rect">
            <a:avLst/>
          </a:prstGeom>
          <a:noFill/>
        </p:spPr>
        <p:txBody>
          <a:bodyPr wrap="square">
            <a:spAutoFit/>
          </a:bodyPr>
          <a:lstStyle/>
          <a:p>
            <a:pPr marL="285750" indent="-285750" algn="just">
              <a:buFont typeface="Wingdings" panose="05000000000000000000" pitchFamily="2" charset="2"/>
              <a:buChar char="Ø"/>
            </a:pPr>
            <a:r>
              <a:rPr lang="en-US" altLang="zh-CN"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JDBC</a:t>
            </a:r>
            <a:r>
              <a:rPr lang="zh-CN" altLang="en-US"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核心类和接口 </a:t>
            </a:r>
            <a:endParaRPr lang="en-US" altLang="zh-CN"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a:solidFill>
                  <a:srgbClr val="FF0000"/>
                </a:solidFill>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DriverManager:</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用于注册驱动</a:t>
            </a: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Connection: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表示与数据库创建的连接</a:t>
            </a: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Statement/PrepareStatement: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操作数据库</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语句的对象</a:t>
            </a: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ResultSet: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结果集或一张虚拟表</a:t>
            </a:r>
          </a:p>
        </p:txBody>
      </p:sp>
      <p:pic>
        <p:nvPicPr>
          <p:cNvPr id="3" name="图片 2">
            <a:extLst>
              <a:ext uri="{FF2B5EF4-FFF2-40B4-BE49-F238E27FC236}">
                <a16:creationId xmlns:a16="http://schemas.microsoft.com/office/drawing/2014/main" id="{9E204F16-CA92-4ED6-BBBD-181D257A4DC5}"/>
              </a:ext>
            </a:extLst>
          </p:cNvPr>
          <p:cNvPicPr>
            <a:picLocks noChangeAspect="1"/>
          </p:cNvPicPr>
          <p:nvPr/>
        </p:nvPicPr>
        <p:blipFill>
          <a:blip r:embed="rId2"/>
          <a:stretch>
            <a:fillRect/>
          </a:stretch>
        </p:blipFill>
        <p:spPr>
          <a:xfrm>
            <a:off x="1171079" y="3461761"/>
            <a:ext cx="7871262" cy="3006849"/>
          </a:xfrm>
          <a:prstGeom prst="rect">
            <a:avLst/>
          </a:prstGeom>
        </p:spPr>
      </p:pic>
      <p:sp>
        <p:nvSpPr>
          <p:cNvPr id="9" name="文本框 8">
            <a:extLst>
              <a:ext uri="{FF2B5EF4-FFF2-40B4-BE49-F238E27FC236}">
                <a16:creationId xmlns:a16="http://schemas.microsoft.com/office/drawing/2014/main" id="{F9155A0C-B507-4A7D-824D-EE53A463C740}"/>
              </a:ext>
            </a:extLst>
          </p:cNvPr>
          <p:cNvSpPr txBox="1"/>
          <p:nvPr/>
        </p:nvSpPr>
        <p:spPr>
          <a:xfrm>
            <a:off x="955348" y="3123207"/>
            <a:ext cx="6128238" cy="338554"/>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执行流程</a:t>
            </a:r>
            <a:endParaRPr lang="en-US" altLang="zh-CN"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3573535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955348" y="1628294"/>
            <a:ext cx="9797644" cy="338554"/>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代码编写</a:t>
            </a:r>
            <a:endParaRPr lang="en-US" altLang="zh-CN"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EA6D588C-0C36-4484-93FB-5E02B1DD571F}"/>
              </a:ext>
            </a:extLst>
          </p:cNvPr>
          <p:cNvSpPr txBox="1"/>
          <p:nvPr/>
        </p:nvSpPr>
        <p:spPr>
          <a:xfrm>
            <a:off x="1028931" y="2302783"/>
            <a:ext cx="9429749" cy="3293209"/>
          </a:xfrm>
          <a:prstGeom prst="rect">
            <a:avLst/>
          </a:prstGeom>
          <a:solidFill>
            <a:srgbClr val="FFFFE4"/>
          </a:solidFill>
          <a:ln>
            <a:solidFill>
              <a:schemeClr val="tx1"/>
            </a:solidFill>
          </a:ln>
        </p:spPr>
        <p:txBody>
          <a:bodyPr wrap="square">
            <a:spAutoFit/>
          </a:bodyPr>
          <a:lstStyle/>
          <a:p>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public</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class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JdbcDemo1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public</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static</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void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main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String</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args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throws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Exception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注意：使用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JDBC</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规范，采用都是</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java.sql</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包下的内容</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注册驱动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Class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forName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"com.mysql.jdbc.Driver"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获得连接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 url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"jdbc:mysql://localhost:3306/mydb16_jdbc"</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Connection conn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DriverManager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getConnection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url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"root"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"123456"</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获得执行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sql</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语句的对象</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Statement stmt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createStatement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//4</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执行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SQL</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ResultSet rs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stmt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executeQuery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"select * from student"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708120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955348" y="1628294"/>
            <a:ext cx="9797644" cy="338554"/>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rPr>
              <a:t>代码编写</a:t>
            </a:r>
            <a:endParaRPr kumimoji="0" lang="en-US" altLang="zh-CN" sz="1600" b="1" i="0" u="none" strike="noStrike" kern="1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EA6D588C-0C36-4484-93FB-5E02B1DD571F}"/>
              </a:ext>
            </a:extLst>
          </p:cNvPr>
          <p:cNvSpPr txBox="1"/>
          <p:nvPr/>
        </p:nvSpPr>
        <p:spPr>
          <a:xfrm>
            <a:off x="797086" y="2145484"/>
            <a:ext cx="9429749" cy="415498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处理结果集</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获得一行数据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Integer cid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getInt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String cname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getString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Integer age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getInt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"age"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System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println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 ,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//6</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释放资源</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038443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的</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lang="zh-CN" altLang="en-US" b="1">
                <a:solidFill>
                  <a:srgbClr val="4BACC6"/>
                </a:solidFill>
                <a:latin typeface="PingFang SC"/>
                <a:ea typeface="阿里巴巴普惠体" panose="00020600040101010101" pitchFamily="18" charset="-122"/>
              </a:rPr>
              <a:t>注入</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10D3B293-0598-4691-9D14-B37973DC0DC2}"/>
              </a:ext>
            </a:extLst>
          </p:cNvPr>
          <p:cNvSpPr txBox="1"/>
          <p:nvPr/>
        </p:nvSpPr>
        <p:spPr>
          <a:xfrm>
            <a:off x="1069647" y="1792394"/>
            <a:ext cx="11230790" cy="369332"/>
          </a:xfrm>
          <a:prstGeom prst="rect">
            <a:avLst/>
          </a:prstGeom>
          <a:noFill/>
        </p:spPr>
        <p:txBody>
          <a:bodyPr wrap="square">
            <a:spAutoFit/>
          </a:bodyPr>
          <a:lstStyle/>
          <a:p>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注入：用户输入的内容作为了</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语句语法的一部分，改变了原有</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真正的意义</a:t>
            </a:r>
            <a:r>
              <a:rPr lang="zh-CN" altLang="zh-CN"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a:p>
        </p:txBody>
      </p:sp>
      <p:pic>
        <p:nvPicPr>
          <p:cNvPr id="15362" name="Picture 2">
            <a:extLst>
              <a:ext uri="{FF2B5EF4-FFF2-40B4-BE49-F238E27FC236}">
                <a16:creationId xmlns:a16="http://schemas.microsoft.com/office/drawing/2014/main" id="{CCC8EB6D-AD04-4057-BDAF-8F3EDFD27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115" y="2547301"/>
            <a:ext cx="4905880" cy="305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3663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a:t>
            </a:r>
            <a:r>
              <a:rPr kumimoji="1" lang="en-US" altLang="zh-CN"/>
              <a:t>pymysql</a:t>
            </a:r>
            <a:r>
              <a:rPr kumimoji="1" lang="zh-CN" altLang="en-US"/>
              <a:t>操作</a:t>
            </a:r>
            <a:endParaRPr kumimoji="1" lang="zh-CN" altLang="en-US" dirty="0"/>
          </a:p>
        </p:txBody>
      </p:sp>
    </p:spTree>
    <p:extLst>
      <p:ext uri="{BB962C8B-B14F-4D97-AF65-F5344CB8AC3E}">
        <p14:creationId xmlns:p14="http://schemas.microsoft.com/office/powerpoint/2010/main" val="271160902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a:t>MySQL</a:t>
            </a:r>
            <a:r>
              <a:rPr kumimoji="1" lang="zh-CN" altLang="en-US"/>
              <a:t>的</a:t>
            </a:r>
            <a:r>
              <a:rPr kumimoji="1" lang="en-US" altLang="zh-CN"/>
              <a:t>pymysql</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10D3B293-0598-4691-9D14-B37973DC0DC2}"/>
              </a:ext>
            </a:extLst>
          </p:cNvPr>
          <p:cNvSpPr txBox="1"/>
          <p:nvPr/>
        </p:nvSpPr>
        <p:spPr>
          <a:xfrm>
            <a:off x="1069647" y="1792394"/>
            <a:ext cx="112307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是一个纯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实现的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客户端库，支持兼容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3</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，用于代替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MySQLdb</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18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01DE31B-D842-4D9E-A386-A2E58C6E4FFF}"/>
              </a:ext>
            </a:extLst>
          </p:cNvPr>
          <p:cNvSpPr txBox="1"/>
          <p:nvPr/>
        </p:nvSpPr>
        <p:spPr>
          <a:xfrm>
            <a:off x="1069647" y="2591641"/>
            <a:ext cx="10700595" cy="3293209"/>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import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pymysql</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pymysql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connect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host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'localhost'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port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FF0000"/>
                </a:solidFill>
                <a:effectLst/>
                <a:latin typeface="Alibaba PuHuiTi B"/>
                <a:ea typeface="宋体" panose="02010600030101010101" pitchFamily="2" charset="-122"/>
                <a:cs typeface="Times New Roman" panose="02020603050405020304" pitchFamily="18" charset="0"/>
              </a:rPr>
              <a:t>3306</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user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'root'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password</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'123456'</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database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'mydb17_pymysql'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charset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'utf8'</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获取游标</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conn</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执行ＳＱＬ语句</a:t>
            </a:r>
            <a:r>
              <a:rPr lang="zh-CN" altLang="zh-CN" sz="1600" kern="0">
                <a:solidFill>
                  <a:srgbClr val="008000"/>
                </a:solidFill>
                <a:effectLst/>
                <a:latin typeface="Alibaba PuHuiTi B"/>
                <a:ea typeface="Courier New" panose="02070309020205020404" pitchFamily="49" charset="0"/>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返回值就是ＳＱＬ语句在执行过程中影响的行数</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sql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"select * from student;"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row_count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execute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b="1" kern="0">
                <a:solidFill>
                  <a:srgbClr val="880088"/>
                </a:solidFill>
                <a:effectLst/>
                <a:latin typeface="Alibaba PuHuiTi B"/>
                <a:ea typeface="宋体" panose="02010600030101010101" pitchFamily="2" charset="-122"/>
                <a:cs typeface="Times New Roman" panose="02020603050405020304" pitchFamily="18" charset="0"/>
              </a:rPr>
              <a:t>print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a:t>
            </a:r>
            <a:r>
              <a:rPr lang="zh-CN" altLang="zh-CN" sz="1600" kern="0">
                <a:solidFill>
                  <a:srgbClr val="808080"/>
                </a:solidFill>
                <a:effectLst/>
                <a:latin typeface="Alibaba PuHuiTi B"/>
                <a:ea typeface="宋体" panose="02010600030101010101" pitchFamily="2" charset="-122"/>
                <a:cs typeface="Courier New" panose="02070309020205020404" pitchFamily="49" charset="0"/>
              </a:rPr>
              <a:t>ＳＱＬ语句执行影响的行数</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%d"</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row_count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4430183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a:t>MySQL</a:t>
            </a:r>
            <a:r>
              <a:rPr kumimoji="1" lang="zh-CN" altLang="en-US"/>
              <a:t>的</a:t>
            </a:r>
            <a:r>
              <a:rPr kumimoji="1" lang="en-US" altLang="zh-CN"/>
              <a:t>pymysql</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10D3B293-0598-4691-9D14-B37973DC0DC2}"/>
              </a:ext>
            </a:extLst>
          </p:cNvPr>
          <p:cNvSpPr txBox="1"/>
          <p:nvPr/>
        </p:nvSpPr>
        <p:spPr>
          <a:xfrm>
            <a:off x="1069647" y="1792394"/>
            <a:ext cx="112307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是一个纯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实现的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客户端库，支持兼容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3</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，用于代替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MySQLdb</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18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01DE31B-D842-4D9E-A386-A2E58C6E4FFF}"/>
              </a:ext>
            </a:extLst>
          </p:cNvPr>
          <p:cNvSpPr txBox="1"/>
          <p:nvPr/>
        </p:nvSpPr>
        <p:spPr>
          <a:xfrm>
            <a:off x="1069647" y="2495947"/>
            <a:ext cx="9723493" cy="2800767"/>
          </a:xfrm>
          <a:prstGeom prst="rect">
            <a:avLst/>
          </a:prstGeom>
          <a:solidFill>
            <a:srgbClr val="FFFFE4"/>
          </a:solidFill>
          <a:ln>
            <a:solidFill>
              <a:schemeClr val="tx1"/>
            </a:solidFill>
          </a:ln>
        </p:spPr>
        <p:txBody>
          <a:bodyPr wrap="square">
            <a:spAutoFit/>
          </a:bodyPr>
          <a:lstStyle/>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取出结果集中一行</a:t>
            </a:r>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返回的结果是一行</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print(cursor.fetchone())</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取出结果集中的所有数据　　返回一行数据</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for</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line </a:t>
            </a:r>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in</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fetchall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b="1" kern="0">
                <a:solidFill>
                  <a:srgbClr val="880088"/>
                </a:solidFill>
                <a:effectLst/>
                <a:latin typeface="Alibaba PuHuiTi B"/>
                <a:ea typeface="宋体" panose="02010600030101010101" pitchFamily="2" charset="-122"/>
                <a:cs typeface="Times New Roman" panose="02020603050405020304" pitchFamily="18" charset="0"/>
              </a:rPr>
              <a:t>print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line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关闭游标</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close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关闭连接</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close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962001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63E8738A-57DD-4041-9916-FB2575727D09}"/>
              </a:ext>
            </a:extLst>
          </p:cNvPr>
          <p:cNvSpPr txBox="1"/>
          <p:nvPr/>
        </p:nvSpPr>
        <p:spPr>
          <a:xfrm>
            <a:off x="2543174" y="1258962"/>
            <a:ext cx="6176596" cy="54784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import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pymysql</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连接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pymysql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connect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host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'localhost'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port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0000"/>
                </a:solidFill>
                <a:effectLst/>
                <a:uLnTx/>
                <a:uFillTx/>
                <a:latin typeface="Courier New" panose="02070309020205020404" pitchFamily="49" charset="0"/>
                <a:ea typeface="宋体" panose="02010600030101010101" pitchFamily="2" charset="-122"/>
                <a:cs typeface="Times New Roman" panose="02020603050405020304" pitchFamily="18" charset="0"/>
              </a:rPr>
              <a:t>3306</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'root'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'mydb17_pymysql'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charset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'utf8'</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执行ＳＱＬ语句</a:t>
            </a:r>
            <a:r>
              <a:rPr kumimoji="0" lang="zh-CN" altLang="zh-CN" sz="14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返回值就是ＳＱＬ语句在执行过程中影响的行数</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"select * from student;"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row_count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880088"/>
                </a:solidFill>
                <a:effectLst/>
                <a:uLnTx/>
                <a:uFillTx/>
                <a:latin typeface="Courier New" panose="02070309020205020404" pitchFamily="49" charset="0"/>
                <a:ea typeface="宋体" panose="02010600030101010101" pitchFamily="2" charset="-122"/>
                <a:cs typeface="Times New Roman" panose="02020603050405020304" pitchFamily="18" charset="0"/>
              </a:rPr>
              <a:t>print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ＳＱＬ语句执行影响的行数</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row_count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取出结果集中一行</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返回的结果是一行</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print(cursor.fetchone())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取出结果集中的所有数据　　返回一行数据</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line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fetchall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880088"/>
                </a:solidFill>
                <a:effectLst/>
                <a:uLnTx/>
                <a:uFillTx/>
                <a:latin typeface="Courier New" panose="02070309020205020404" pitchFamily="49" charset="0"/>
                <a:ea typeface="宋体" panose="02010600030101010101" pitchFamily="2" charset="-122"/>
                <a:cs typeface="Times New Roman" panose="02020603050405020304" pitchFamily="18" charset="0"/>
              </a:rPr>
              <a:t>print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line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关闭连接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24726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2102901"/>
            <a:ext cx="10749598" cy="4219575"/>
          </a:xfrm>
        </p:spPr>
        <p:txBody>
          <a:bodyPr/>
          <a:lstStyle/>
          <a:p>
            <a:pPr marL="0" indent="0">
              <a:buNone/>
            </a:pPr>
            <a:r>
              <a:rPr kumimoji="1" lang="zh-CN" altLang="en-US">
                <a:solidFill>
                  <a:srgbClr val="B60206"/>
                </a:solidFill>
              </a:rPr>
              <a:t>将</a:t>
            </a:r>
            <a:r>
              <a:rPr kumimoji="1" lang="en-US" altLang="zh-CN">
                <a:solidFill>
                  <a:srgbClr val="B60206"/>
                </a:solidFill>
              </a:rPr>
              <a:t>MYSQL_HOME</a:t>
            </a:r>
            <a:r>
              <a:rPr kumimoji="1" lang="zh-CN" altLang="en-US">
                <a:solidFill>
                  <a:srgbClr val="B60206"/>
                </a:solidFill>
              </a:rPr>
              <a:t>添加到</a:t>
            </a:r>
            <a:r>
              <a:rPr kumimoji="1" lang="en-US" altLang="zh-CN">
                <a:solidFill>
                  <a:srgbClr val="B60206"/>
                </a:solidFill>
              </a:rPr>
              <a:t>PATH</a:t>
            </a:r>
            <a:r>
              <a:rPr kumimoji="1" lang="zh-CN" altLang="en-US">
                <a:solidFill>
                  <a:srgbClr val="B60206"/>
                </a:solidFill>
              </a:rPr>
              <a:t>环境变量</a:t>
            </a:r>
            <a:endParaRPr kumimoji="1" lang="zh-CN" altLang="en-US" dirty="0">
              <a:solidFill>
                <a:srgbClr val="B60206"/>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8" name="文本占位符 3">
            <a:extLst>
              <a:ext uri="{FF2B5EF4-FFF2-40B4-BE49-F238E27FC236}">
                <a16:creationId xmlns:a16="http://schemas.microsoft.com/office/drawing/2014/main" id="{4F541192-FD89-49D8-A65E-B6DF006A0DB9}"/>
              </a:ext>
            </a:extLst>
          </p:cNvPr>
          <p:cNvSpPr>
            <a:spLocks noGrp="1"/>
          </p:cNvSpPr>
          <p:nvPr>
            <p:ph type="body" sz="quarter" idx="10"/>
          </p:nvPr>
        </p:nvSpPr>
        <p:spPr>
          <a:xfrm>
            <a:off x="710880" y="940081"/>
            <a:ext cx="10749599" cy="517190"/>
          </a:xfrm>
        </p:spPr>
        <p:txBody>
          <a:bodyPr/>
          <a:lstStyle/>
          <a:p>
            <a:r>
              <a:rPr kumimoji="1" lang="en-US" altLang="zh-CN"/>
              <a:t>3</a:t>
            </a:r>
            <a:r>
              <a:rPr kumimoji="1" lang="zh-CN" altLang="en-US"/>
              <a:t>、配置系统环境</a:t>
            </a:r>
            <a:endParaRPr kumimoji="1" lang="zh-CN" altLang="en-US" dirty="0"/>
          </a:p>
        </p:txBody>
      </p:sp>
      <p:pic>
        <p:nvPicPr>
          <p:cNvPr id="10" name="图片 9">
            <a:extLst>
              <a:ext uri="{FF2B5EF4-FFF2-40B4-BE49-F238E27FC236}">
                <a16:creationId xmlns:a16="http://schemas.microsoft.com/office/drawing/2014/main" id="{FE7FA967-EC6D-4649-974A-E31B82652DA6}"/>
              </a:ext>
            </a:extLst>
          </p:cNvPr>
          <p:cNvPicPr>
            <a:picLocks noChangeAspect="1"/>
          </p:cNvPicPr>
          <p:nvPr/>
        </p:nvPicPr>
        <p:blipFill>
          <a:blip r:embed="rId2"/>
          <a:stretch>
            <a:fillRect/>
          </a:stretch>
        </p:blipFill>
        <p:spPr>
          <a:xfrm>
            <a:off x="5194570" y="1064364"/>
            <a:ext cx="3992300" cy="5362791"/>
          </a:xfrm>
          <a:prstGeom prst="rect">
            <a:avLst/>
          </a:prstGeom>
        </p:spPr>
      </p:pic>
    </p:spTree>
    <p:extLst>
      <p:ext uri="{BB962C8B-B14F-4D97-AF65-F5344CB8AC3E}">
        <p14:creationId xmlns:p14="http://schemas.microsoft.com/office/powerpoint/2010/main" val="348918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63E8738A-57DD-4041-9916-FB2575727D09}"/>
              </a:ext>
            </a:extLst>
          </p:cNvPr>
          <p:cNvSpPr txBox="1"/>
          <p:nvPr/>
        </p:nvSpPr>
        <p:spPr>
          <a:xfrm>
            <a:off x="2743932" y="1638693"/>
            <a:ext cx="7041905" cy="4585871"/>
          </a:xfrm>
          <a:prstGeom prst="rect">
            <a:avLst/>
          </a:prstGeom>
          <a:solidFill>
            <a:srgbClr val="FFFFE4"/>
          </a:solidFill>
          <a:ln>
            <a:solidFill>
              <a:schemeClr val="tx1"/>
            </a:solidFill>
          </a:ln>
        </p:spPr>
        <p:txBody>
          <a:bodyPr wrap="square">
            <a:spAutoFit/>
          </a:bodyPr>
          <a:lstStyle/>
          <a:p>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pymysql</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获取</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MySQL</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连接</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conn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pymysql</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connect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host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'localhost'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port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3306</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user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'root'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password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'123456'</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'mydb17_pymysql'</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charset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'utf8'</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获取游标</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cursor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conn</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cursor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插入数据</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sql = "insert into student values(%s,%s,%s)"</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data = (4,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晁盖</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34)</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cursor.execute(sql, data)  #sql</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和</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data</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之间以</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隔开</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修改数据</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sql = "update student set sname=%s where sid=%s"</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data =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李逵</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cursor.execute(sql, data)</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3496315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63E8738A-57DD-4041-9916-FB2575727D09}"/>
              </a:ext>
            </a:extLst>
          </p:cNvPr>
          <p:cNvSpPr txBox="1"/>
          <p:nvPr/>
        </p:nvSpPr>
        <p:spPr>
          <a:xfrm>
            <a:off x="1671271" y="2145485"/>
            <a:ext cx="7674724"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删除数据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"delete from student where sid=%s"</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data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0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commit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提交，不然无法保存插入或者修改的数据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这个一定不要忘记加上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关闭连接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8779067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a:xfrm>
            <a:off x="141142" y="2270125"/>
            <a:ext cx="11565835" cy="1158875"/>
          </a:xfrm>
        </p:spPr>
        <p:txBody>
          <a:bodyPr/>
          <a:lstStyle/>
          <a:p>
            <a:r>
              <a:rPr kumimoji="1" lang="zh-CN" altLang="en-US" sz="6600"/>
              <a:t>最全</a:t>
            </a:r>
            <a:r>
              <a:rPr kumimoji="1" lang="en-US" altLang="zh-CN" sz="6600"/>
              <a:t>MySQL8.0</a:t>
            </a:r>
            <a:r>
              <a:rPr kumimoji="1" lang="zh-CN" altLang="en-US" sz="6600"/>
              <a:t>实战教程</a:t>
            </a:r>
            <a:endParaRPr kumimoji="1" lang="zh-CN" altLang="en-US" sz="6600" dirty="0"/>
          </a:p>
        </p:txBody>
      </p:sp>
    </p:spTree>
    <p:extLst>
      <p:ext uri="{BB962C8B-B14F-4D97-AF65-F5344CB8AC3E}">
        <p14:creationId xmlns:p14="http://schemas.microsoft.com/office/powerpoint/2010/main" val="230862123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01285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a:t>
            </a:r>
            <a:r>
              <a:rPr lang="zh-CN" altLang="en-US">
                <a:solidFill>
                  <a:prstClr val="black"/>
                </a:solidFill>
                <a:latin typeface="微软雅黑" panose="020B0503020204020204" pitchFamily="34" charset="-122"/>
                <a:ea typeface="Alibaba PuHuiTi"/>
              </a:rPr>
              <a:t>为啥要学</a:t>
            </a:r>
            <a:r>
              <a:rPr lang="en-US" altLang="zh-CN">
                <a:solidFill>
                  <a:prstClr val="black"/>
                </a:solidFill>
                <a:latin typeface="微软雅黑" panose="020B0503020204020204" pitchFamily="34" charset="-122"/>
                <a:ea typeface="Alibaba PuHuiTi"/>
              </a:rPr>
              <a:t>SQL</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extLst>
      <p:ext uri="{BB962C8B-B14F-4D97-AF65-F5344CB8AC3E}">
        <p14:creationId xmlns:p14="http://schemas.microsoft.com/office/powerpoint/2010/main" val="135875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a:solidFill>
                  <a:prstClr val="black"/>
                </a:solidFill>
                <a:latin typeface="微软雅黑" panose="020B0503020204020204" pitchFamily="34" charset="-122"/>
                <a:ea typeface="Alibaba PuHuiTi"/>
              </a:rPr>
              <a:t>为啥要学</a:t>
            </a:r>
            <a:r>
              <a:rPr lang="en-US" altLang="zh-CN">
                <a:solidFill>
                  <a:prstClr val="black"/>
                </a:solidFill>
                <a:latin typeface="微软雅黑" panose="020B0503020204020204" pitchFamily="34" charset="-122"/>
                <a:ea typeface="Alibaba PuHuiTi"/>
              </a:rPr>
              <a:t>SQL</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a:t>
            </a:r>
            <a:r>
              <a:rPr lang="zh-CN" altLang="en-US"/>
              <a:t>？</a:t>
            </a:r>
            <a:endParaRPr lang="zh-CN" altLang="en-US" dirty="0"/>
          </a:p>
        </p:txBody>
      </p:sp>
      <p:pic>
        <p:nvPicPr>
          <p:cNvPr id="5" name="图片 4" descr="文本&#10;&#10;描述已自动生成">
            <a:extLst>
              <a:ext uri="{FF2B5EF4-FFF2-40B4-BE49-F238E27FC236}">
                <a16:creationId xmlns:a16="http://schemas.microsoft.com/office/drawing/2014/main" id="{0E047F5C-741C-41B1-ACAF-40BE885108B9}"/>
              </a:ext>
            </a:extLst>
          </p:cNvPr>
          <p:cNvPicPr>
            <a:picLocks noChangeAspect="1"/>
          </p:cNvPicPr>
          <p:nvPr>
            <p:custDataLst>
              <p:tags r:id="rId1"/>
            </p:custDataLst>
          </p:nvPr>
        </p:nvPicPr>
        <p:blipFill rotWithShape="1">
          <a:blip r:embed="rId3"/>
          <a:srcRect t="9707" b="9707"/>
          <a:stretch/>
        </p:blipFill>
        <p:spPr>
          <a:xfrm>
            <a:off x="2279540" y="2255780"/>
            <a:ext cx="6677581" cy="2825157"/>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Tree>
    <p:extLst>
      <p:ext uri="{BB962C8B-B14F-4D97-AF65-F5344CB8AC3E}">
        <p14:creationId xmlns:p14="http://schemas.microsoft.com/office/powerpoint/2010/main" val="27251360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01285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我能学到</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啥？</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extLst>
      <p:ext uri="{BB962C8B-B14F-4D97-AF65-F5344CB8AC3E}">
        <p14:creationId xmlns:p14="http://schemas.microsoft.com/office/powerpoint/2010/main" val="50278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a:t>我能学到啥</a:t>
            </a:r>
            <a:r>
              <a:rPr lang="zh-CN" altLang="en-US" dirty="0"/>
              <a:t>？</a:t>
            </a:r>
          </a:p>
        </p:txBody>
      </p:sp>
      <p:sp>
        <p:nvSpPr>
          <p:cNvPr id="2" name="矩形 1">
            <a:extLst>
              <a:ext uri="{FF2B5EF4-FFF2-40B4-BE49-F238E27FC236}">
                <a16:creationId xmlns:a16="http://schemas.microsoft.com/office/drawing/2014/main" id="{68B234A0-10F5-4486-B42E-FEA17847A81F}"/>
              </a:ext>
            </a:extLst>
          </p:cNvPr>
          <p:cNvSpPr/>
          <p:nvPr/>
        </p:nvSpPr>
        <p:spPr>
          <a:xfrm>
            <a:off x="710880" y="1389897"/>
            <a:ext cx="2967480" cy="707886"/>
          </a:xfrm>
          <a:prstGeom prst="rect">
            <a:avLst/>
          </a:prstGeom>
          <a:noFill/>
        </p:spPr>
        <p:txBody>
          <a:bodyPr wrap="square" lIns="91440" tIns="45720" rIns="91440" bIns="45720">
            <a:spAutoFit/>
          </a:bodyPr>
          <a:lstStyle/>
          <a:p>
            <a:pPr algn="ctr"/>
            <a:r>
              <a:rPr lang="zh-CN" altLang="en-US" sz="4000">
                <a:ln w="0"/>
                <a:solidFill>
                  <a:schemeClr val="accent1"/>
                </a:solidFill>
                <a:effectLst>
                  <a:outerShdw blurRad="38100" dist="25400" dir="5400000" algn="ctr" rotWithShape="0">
                    <a:srgbClr val="6E747A">
                      <a:alpha val="43000"/>
                    </a:srgbClr>
                  </a:outerShdw>
                </a:effectLst>
              </a:rPr>
              <a:t>窗口函数</a:t>
            </a:r>
          </a:p>
        </p:txBody>
      </p:sp>
      <p:sp>
        <p:nvSpPr>
          <p:cNvPr id="7" name="矩形 6">
            <a:extLst>
              <a:ext uri="{FF2B5EF4-FFF2-40B4-BE49-F238E27FC236}">
                <a16:creationId xmlns:a16="http://schemas.microsoft.com/office/drawing/2014/main" id="{3A1AA50F-C3B5-47C1-90DD-DC5211BD4CD2}"/>
              </a:ext>
            </a:extLst>
          </p:cNvPr>
          <p:cNvSpPr/>
          <p:nvPr/>
        </p:nvSpPr>
        <p:spPr>
          <a:xfrm>
            <a:off x="3453771" y="5378560"/>
            <a:ext cx="2242922"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4000" b="1">
                <a:ln/>
                <a:solidFill>
                  <a:schemeClr val="accent3"/>
                </a:solidFill>
              </a:rPr>
              <a:t>存储过程</a:t>
            </a:r>
          </a:p>
        </p:txBody>
      </p:sp>
      <p:sp>
        <p:nvSpPr>
          <p:cNvPr id="8" name="矩形 7">
            <a:extLst>
              <a:ext uri="{FF2B5EF4-FFF2-40B4-BE49-F238E27FC236}">
                <a16:creationId xmlns:a16="http://schemas.microsoft.com/office/drawing/2014/main" id="{C64FA7AD-74E6-4C73-B041-82BD0D364045}"/>
              </a:ext>
            </a:extLst>
          </p:cNvPr>
          <p:cNvSpPr/>
          <p:nvPr/>
        </p:nvSpPr>
        <p:spPr>
          <a:xfrm>
            <a:off x="9380281" y="3075057"/>
            <a:ext cx="1213794" cy="707886"/>
          </a:xfrm>
          <a:prstGeom prst="rect">
            <a:avLst/>
          </a:prstGeom>
          <a:noFill/>
        </p:spPr>
        <p:txBody>
          <a:bodyPr wrap="none" lIns="91440" tIns="45720" rIns="91440" bIns="45720">
            <a:spAutoFit/>
          </a:bodyPr>
          <a:lstStyle/>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日志</a:t>
            </a:r>
          </a:p>
        </p:txBody>
      </p:sp>
      <p:sp>
        <p:nvSpPr>
          <p:cNvPr id="9" name="矩形 8">
            <a:extLst>
              <a:ext uri="{FF2B5EF4-FFF2-40B4-BE49-F238E27FC236}">
                <a16:creationId xmlns:a16="http://schemas.microsoft.com/office/drawing/2014/main" id="{A6D41942-BA41-4958-BB5F-072EFD7E7C3B}"/>
              </a:ext>
            </a:extLst>
          </p:cNvPr>
          <p:cNvSpPr/>
          <p:nvPr/>
        </p:nvSpPr>
        <p:spPr>
          <a:xfrm>
            <a:off x="6898331" y="2977233"/>
            <a:ext cx="1213794" cy="707886"/>
          </a:xfrm>
          <a:prstGeom prst="rect">
            <a:avLst/>
          </a:prstGeom>
          <a:noFill/>
        </p:spPr>
        <p:txBody>
          <a:bodyPr wrap="none" lIns="91440" tIns="45720" rIns="91440" bIns="45720">
            <a:spAutoFit/>
          </a:bodyPr>
          <a:lstStyle/>
          <a:p>
            <a:pPr algn="ctr"/>
            <a:r>
              <a:rPr lang="zh-CN" altLang="en-US" sz="4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索引</a:t>
            </a:r>
          </a:p>
        </p:txBody>
      </p:sp>
      <p:sp>
        <p:nvSpPr>
          <p:cNvPr id="10" name="矩形 9">
            <a:extLst>
              <a:ext uri="{FF2B5EF4-FFF2-40B4-BE49-F238E27FC236}">
                <a16:creationId xmlns:a16="http://schemas.microsoft.com/office/drawing/2014/main" id="{748E5834-FFEF-477B-8BB0-9718DB179722}"/>
              </a:ext>
            </a:extLst>
          </p:cNvPr>
          <p:cNvSpPr/>
          <p:nvPr/>
        </p:nvSpPr>
        <p:spPr>
          <a:xfrm>
            <a:off x="8087834" y="1354488"/>
            <a:ext cx="2242922"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4000" b="1">
                <a:ln/>
                <a:solidFill>
                  <a:schemeClr val="accent4"/>
                </a:solidFill>
              </a:rPr>
              <a:t>存储引擎</a:t>
            </a:r>
          </a:p>
        </p:txBody>
      </p:sp>
      <p:sp>
        <p:nvSpPr>
          <p:cNvPr id="11" name="矩形 10">
            <a:extLst>
              <a:ext uri="{FF2B5EF4-FFF2-40B4-BE49-F238E27FC236}">
                <a16:creationId xmlns:a16="http://schemas.microsoft.com/office/drawing/2014/main" id="{9C50F420-A597-4926-8623-D928CF206D2C}"/>
              </a:ext>
            </a:extLst>
          </p:cNvPr>
          <p:cNvSpPr/>
          <p:nvPr/>
        </p:nvSpPr>
        <p:spPr>
          <a:xfrm>
            <a:off x="9250883" y="4508986"/>
            <a:ext cx="1728358" cy="707886"/>
          </a:xfrm>
          <a:prstGeom prst="rect">
            <a:avLst/>
          </a:prstGeom>
          <a:noFill/>
        </p:spPr>
        <p:txBody>
          <a:bodyPr wrap="none" lIns="91440" tIns="45720" rIns="91440" bIns="45720">
            <a:spAutoFit/>
          </a:bodyPr>
          <a:lstStyle/>
          <a:p>
            <a:pPr algn="ctr"/>
            <a:r>
              <a:rPr lang="zh-CN" altLang="en-US" sz="40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触发器</a:t>
            </a:r>
          </a:p>
        </p:txBody>
      </p:sp>
      <p:sp>
        <p:nvSpPr>
          <p:cNvPr id="12" name="矩形 11">
            <a:extLst>
              <a:ext uri="{FF2B5EF4-FFF2-40B4-BE49-F238E27FC236}">
                <a16:creationId xmlns:a16="http://schemas.microsoft.com/office/drawing/2014/main" id="{36CD33EF-A272-43D8-A8C5-BA504F5ED1F1}"/>
              </a:ext>
            </a:extLst>
          </p:cNvPr>
          <p:cNvSpPr/>
          <p:nvPr/>
        </p:nvSpPr>
        <p:spPr>
          <a:xfrm>
            <a:off x="4381364" y="2508794"/>
            <a:ext cx="1728358" cy="707886"/>
          </a:xfrm>
          <a:prstGeom prst="rect">
            <a:avLst/>
          </a:prstGeom>
          <a:noFill/>
        </p:spPr>
        <p:txBody>
          <a:bodyPr wrap="none" lIns="91440" tIns="45720" rIns="91440" bIns="45720">
            <a:spAutoFit/>
          </a:bodyPr>
          <a:lstStyle/>
          <a:p>
            <a:pPr algn="ctr"/>
            <a:r>
              <a:rPr lang="zh-CN" altLang="en-US" sz="4000">
                <a:ln w="0"/>
                <a:gradFill>
                  <a:gsLst>
                    <a:gs pos="21000">
                      <a:srgbClr val="53575C"/>
                    </a:gs>
                    <a:gs pos="88000">
                      <a:srgbClr val="C5C7CA"/>
                    </a:gs>
                  </a:gsLst>
                  <a:lin ang="5400000"/>
                </a:gradFill>
              </a:rPr>
              <a:t>锁机制</a:t>
            </a:r>
          </a:p>
        </p:txBody>
      </p:sp>
      <p:sp>
        <p:nvSpPr>
          <p:cNvPr id="13" name="矩形 12">
            <a:extLst>
              <a:ext uri="{FF2B5EF4-FFF2-40B4-BE49-F238E27FC236}">
                <a16:creationId xmlns:a16="http://schemas.microsoft.com/office/drawing/2014/main" id="{8FEFD9AE-85B6-40A5-8F15-F8CBD176A456}"/>
              </a:ext>
            </a:extLst>
          </p:cNvPr>
          <p:cNvSpPr/>
          <p:nvPr/>
        </p:nvSpPr>
        <p:spPr>
          <a:xfrm>
            <a:off x="536577" y="2595831"/>
            <a:ext cx="1226618" cy="707886"/>
          </a:xfrm>
          <a:prstGeom prst="rect">
            <a:avLst/>
          </a:prstGeom>
          <a:noFill/>
        </p:spPr>
        <p:txBody>
          <a:bodyPr wrap="none" lIns="91440" tIns="45720" rIns="91440" bIns="45720">
            <a:spAutoFit/>
          </a:bodyPr>
          <a:lstStyle/>
          <a:p>
            <a:pPr algn="ctr"/>
            <a:r>
              <a:rPr lang="zh-CN" altLang="en-US" sz="4000" b="1" spc="50">
                <a:ln w="9525" cmpd="sng">
                  <a:solidFill>
                    <a:schemeClr val="accent1"/>
                  </a:solidFill>
                  <a:prstDash val="solid"/>
                </a:ln>
                <a:solidFill>
                  <a:srgbClr val="70AD47">
                    <a:tint val="1000"/>
                  </a:srgbClr>
                </a:solidFill>
                <a:effectLst>
                  <a:glow rad="38100">
                    <a:schemeClr val="accent1">
                      <a:alpha val="40000"/>
                    </a:schemeClr>
                  </a:glow>
                </a:effectLst>
              </a:rPr>
              <a:t>事务</a:t>
            </a:r>
          </a:p>
        </p:txBody>
      </p:sp>
      <p:sp>
        <p:nvSpPr>
          <p:cNvPr id="14" name="矩形 13">
            <a:extLst>
              <a:ext uri="{FF2B5EF4-FFF2-40B4-BE49-F238E27FC236}">
                <a16:creationId xmlns:a16="http://schemas.microsoft.com/office/drawing/2014/main" id="{18CF473E-419B-4326-AA46-218935092FDA}"/>
              </a:ext>
            </a:extLst>
          </p:cNvPr>
          <p:cNvSpPr/>
          <p:nvPr/>
        </p:nvSpPr>
        <p:spPr>
          <a:xfrm>
            <a:off x="1212759" y="5195469"/>
            <a:ext cx="1236236"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JDBC</a:t>
            </a:r>
            <a:endParaRPr lang="zh-CN" altLang="en-US"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矩形 14">
            <a:extLst>
              <a:ext uri="{FF2B5EF4-FFF2-40B4-BE49-F238E27FC236}">
                <a16:creationId xmlns:a16="http://schemas.microsoft.com/office/drawing/2014/main" id="{501B5D4B-CC85-4843-9DDB-90BDF5DBE156}"/>
              </a:ext>
            </a:extLst>
          </p:cNvPr>
          <p:cNvSpPr/>
          <p:nvPr/>
        </p:nvSpPr>
        <p:spPr>
          <a:xfrm>
            <a:off x="4498764" y="1125497"/>
            <a:ext cx="2204898" cy="707886"/>
          </a:xfrm>
          <a:prstGeom prst="rect">
            <a:avLst/>
          </a:prstGeom>
          <a:noFill/>
        </p:spPr>
        <p:txBody>
          <a:bodyPr wrap="none" lIns="91440" tIns="45720" rIns="91440" bIns="45720">
            <a:spAutoFit/>
          </a:bodyPr>
          <a:lstStyle/>
          <a:p>
            <a:pPr algn="ctr"/>
            <a:r>
              <a:rPr lang="en-US" altLang="zh-CN" sz="4000" b="1">
                <a:ln w="22225">
                  <a:solidFill>
                    <a:schemeClr val="accent2"/>
                  </a:solidFill>
                  <a:prstDash val="solid"/>
                </a:ln>
                <a:solidFill>
                  <a:schemeClr val="accent2">
                    <a:lumMod val="40000"/>
                    <a:lumOff val="60000"/>
                  </a:schemeClr>
                </a:solidFill>
              </a:rPr>
              <a:t>pyMySQL</a:t>
            </a:r>
            <a:endParaRPr lang="zh-CN" altLang="en-US" sz="4000" b="1" cap="none" spc="0">
              <a:ln w="22225">
                <a:solidFill>
                  <a:schemeClr val="accent2"/>
                </a:solidFill>
                <a:prstDash val="solid"/>
              </a:ln>
              <a:solidFill>
                <a:schemeClr val="accent2">
                  <a:lumMod val="40000"/>
                  <a:lumOff val="60000"/>
                </a:schemeClr>
              </a:solidFill>
              <a:effectLst/>
            </a:endParaRPr>
          </a:p>
        </p:txBody>
      </p:sp>
      <p:sp>
        <p:nvSpPr>
          <p:cNvPr id="20" name="矩形 19">
            <a:extLst>
              <a:ext uri="{FF2B5EF4-FFF2-40B4-BE49-F238E27FC236}">
                <a16:creationId xmlns:a16="http://schemas.microsoft.com/office/drawing/2014/main" id="{22F0BB00-CA68-476D-B2DC-63D01B6BE796}"/>
              </a:ext>
            </a:extLst>
          </p:cNvPr>
          <p:cNvSpPr/>
          <p:nvPr/>
        </p:nvSpPr>
        <p:spPr>
          <a:xfrm>
            <a:off x="6283355" y="5195469"/>
            <a:ext cx="2024913" cy="707886"/>
          </a:xfrm>
          <a:prstGeom prst="rect">
            <a:avLst/>
          </a:prstGeom>
          <a:noFill/>
        </p:spPr>
        <p:txBody>
          <a:bodyPr wrap="none" lIns="91440" tIns="45720" rIns="91440" bIns="45720">
            <a:spAutoFit/>
          </a:bodyPr>
          <a:lstStyle/>
          <a:p>
            <a:pPr algn="ctr"/>
            <a:r>
              <a:rPr lang="en-US" altLang="zh-CN"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SQL</a:t>
            </a:r>
            <a:r>
              <a:rPr lang="zh-CN" altLang="en-US"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优化</a:t>
            </a:r>
          </a:p>
        </p:txBody>
      </p:sp>
      <p:sp>
        <p:nvSpPr>
          <p:cNvPr id="21" name="矩形 20">
            <a:extLst>
              <a:ext uri="{FF2B5EF4-FFF2-40B4-BE49-F238E27FC236}">
                <a16:creationId xmlns:a16="http://schemas.microsoft.com/office/drawing/2014/main" id="{B66E11A1-DE92-4F6F-B427-0735640EB76B}"/>
              </a:ext>
            </a:extLst>
          </p:cNvPr>
          <p:cNvSpPr/>
          <p:nvPr/>
        </p:nvSpPr>
        <p:spPr>
          <a:xfrm>
            <a:off x="1665343" y="3685119"/>
            <a:ext cx="2236510" cy="707886"/>
          </a:xfrm>
          <a:prstGeom prst="rect">
            <a:avLst/>
          </a:prstGeom>
          <a:noFill/>
        </p:spPr>
        <p:txBody>
          <a:bodyPr wrap="none" lIns="91440" tIns="45720" rIns="91440" bIns="45720">
            <a:spAutoFit/>
          </a:bodyPr>
          <a:lstStyle/>
          <a:p>
            <a:pPr algn="ctr"/>
            <a:r>
              <a:rPr lang="zh-CN" altLang="en-US"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基本操作</a:t>
            </a:r>
          </a:p>
        </p:txBody>
      </p:sp>
      <p:sp>
        <p:nvSpPr>
          <p:cNvPr id="26" name="矩形 25">
            <a:extLst>
              <a:ext uri="{FF2B5EF4-FFF2-40B4-BE49-F238E27FC236}">
                <a16:creationId xmlns:a16="http://schemas.microsoft.com/office/drawing/2014/main" id="{26B3EDDB-CD23-49F7-866B-3A0105F3CD19}"/>
              </a:ext>
            </a:extLst>
          </p:cNvPr>
          <p:cNvSpPr/>
          <p:nvPr/>
        </p:nvSpPr>
        <p:spPr>
          <a:xfrm>
            <a:off x="5213035" y="3848292"/>
            <a:ext cx="1213794" cy="707886"/>
          </a:xfrm>
          <a:prstGeom prst="rect">
            <a:avLst/>
          </a:prstGeom>
          <a:noFill/>
        </p:spPr>
        <p:txBody>
          <a:bodyPr wrap="none" lIns="91440" tIns="45720" rIns="91440" bIns="45720">
            <a:spAutoFit/>
          </a:bodyPr>
          <a:lstStyle/>
          <a:p>
            <a:pPr algn="ctr"/>
            <a:r>
              <a:rPr lang="zh-CN" altLang="en-US" sz="4000" b="1">
                <a:ln w="10160">
                  <a:solidFill>
                    <a:schemeClr val="accent5"/>
                  </a:solidFill>
                  <a:prstDash val="solid"/>
                </a:ln>
                <a:solidFill>
                  <a:srgbClr val="FFFFFF"/>
                </a:solidFill>
                <a:effectLst>
                  <a:outerShdw blurRad="38100" dist="22860" dir="5400000" algn="tl" rotWithShape="0">
                    <a:srgbClr val="000000">
                      <a:alpha val="30000"/>
                    </a:srgbClr>
                  </a:outerShdw>
                </a:effectLst>
              </a:rPr>
              <a:t>视图</a:t>
            </a:r>
          </a:p>
        </p:txBody>
      </p:sp>
    </p:spTree>
    <p:extLst>
      <p:ext uri="{BB962C8B-B14F-4D97-AF65-F5344CB8AC3E}">
        <p14:creationId xmlns:p14="http://schemas.microsoft.com/office/powerpoint/2010/main" val="119211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ppt_x"/>
                                          </p:val>
                                        </p:tav>
                                        <p:tav tm="100000">
                                          <p:val>
                                            <p:strVal val="#ppt_x"/>
                                          </p:val>
                                        </p:tav>
                                      </p:tavLst>
                                    </p:anim>
                                    <p:anim calcmode="lin" valueType="num">
                                      <p:cBhvr additive="base">
                                        <p:cTn id="7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ppt_x"/>
                                          </p:val>
                                        </p:tav>
                                        <p:tav tm="100000">
                                          <p:val>
                                            <p:strVal val="#ppt_x"/>
                                          </p:val>
                                        </p:tav>
                                      </p:tavLst>
                                    </p:anim>
                                    <p:anim calcmode="lin" valueType="num">
                                      <p:cBhvr additive="base">
                                        <p:cTn id="8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20" grpId="0"/>
      <p:bldP spid="26"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a:t>我能学到啥？</a:t>
            </a:r>
            <a:endParaRPr lang="zh-CN" altLang="en-US" dirty="0"/>
          </a:p>
        </p:txBody>
      </p:sp>
      <p:pic>
        <p:nvPicPr>
          <p:cNvPr id="23" name="图片 22">
            <a:extLst>
              <a:ext uri="{FF2B5EF4-FFF2-40B4-BE49-F238E27FC236}">
                <a16:creationId xmlns:a16="http://schemas.microsoft.com/office/drawing/2014/main" id="{27941E26-A9CF-403E-906E-28ED990D4305}"/>
              </a:ext>
            </a:extLst>
          </p:cNvPr>
          <p:cNvPicPr>
            <a:picLocks noChangeAspect="1"/>
          </p:cNvPicPr>
          <p:nvPr/>
        </p:nvPicPr>
        <p:blipFill>
          <a:blip r:embed="rId2"/>
          <a:stretch>
            <a:fillRect/>
          </a:stretch>
        </p:blipFill>
        <p:spPr>
          <a:xfrm>
            <a:off x="5832608" y="1500204"/>
            <a:ext cx="3649293" cy="3259717"/>
          </a:xfrm>
          <a:prstGeom prst="rect">
            <a:avLst/>
          </a:prstGeom>
        </p:spPr>
      </p:pic>
      <p:pic>
        <p:nvPicPr>
          <p:cNvPr id="25" name="图片 24">
            <a:extLst>
              <a:ext uri="{FF2B5EF4-FFF2-40B4-BE49-F238E27FC236}">
                <a16:creationId xmlns:a16="http://schemas.microsoft.com/office/drawing/2014/main" id="{E4E50601-F291-43C7-8841-4D834B8DAEEE}"/>
              </a:ext>
            </a:extLst>
          </p:cNvPr>
          <p:cNvPicPr>
            <a:picLocks noChangeAspect="1"/>
          </p:cNvPicPr>
          <p:nvPr/>
        </p:nvPicPr>
        <p:blipFill>
          <a:blip r:embed="rId3"/>
          <a:stretch>
            <a:fillRect/>
          </a:stretch>
        </p:blipFill>
        <p:spPr>
          <a:xfrm>
            <a:off x="1097132" y="1500204"/>
            <a:ext cx="3689046" cy="3259717"/>
          </a:xfrm>
          <a:prstGeom prst="rect">
            <a:avLst/>
          </a:prstGeom>
        </p:spPr>
      </p:pic>
    </p:spTree>
    <p:extLst>
      <p:ext uri="{BB962C8B-B14F-4D97-AF65-F5344CB8AC3E}">
        <p14:creationId xmlns:p14="http://schemas.microsoft.com/office/powerpoint/2010/main" val="191389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01285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我适合吗？</a:t>
            </a:r>
          </a:p>
        </p:txBody>
      </p:sp>
    </p:spTree>
    <p:extLst>
      <p:ext uri="{BB962C8B-B14F-4D97-AF65-F5344CB8AC3E}">
        <p14:creationId xmlns:p14="http://schemas.microsoft.com/office/powerpoint/2010/main" val="359609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kumimoji="1" lang="zh-CN" altLang="en-US" dirty="0"/>
              <a:t>我适合吗？</a:t>
            </a:r>
            <a:endParaRPr lang="zh-CN" altLang="en-US" dirty="0"/>
          </a:p>
        </p:txBody>
      </p:sp>
      <p:grpSp>
        <p:nvGrpSpPr>
          <p:cNvPr id="2" name="组合 1">
            <a:extLst>
              <a:ext uri="{FF2B5EF4-FFF2-40B4-BE49-F238E27FC236}">
                <a16:creationId xmlns:a16="http://schemas.microsoft.com/office/drawing/2014/main" id="{011F6E4F-0C3E-44D9-BFBB-A2D24AAB34B3}"/>
              </a:ext>
            </a:extLst>
          </p:cNvPr>
          <p:cNvGrpSpPr/>
          <p:nvPr/>
        </p:nvGrpSpPr>
        <p:grpSpPr>
          <a:xfrm>
            <a:off x="555975" y="1983933"/>
            <a:ext cx="2880000" cy="3840492"/>
            <a:chOff x="1275166" y="1983933"/>
            <a:chExt cx="2880000" cy="3840492"/>
          </a:xfrm>
        </p:grpSpPr>
        <p:pic>
          <p:nvPicPr>
            <p:cNvPr id="13" name="图片 12">
              <a:extLst>
                <a:ext uri="{FF2B5EF4-FFF2-40B4-BE49-F238E27FC236}">
                  <a16:creationId xmlns:a16="http://schemas.microsoft.com/office/drawing/2014/main" id="{94034B24-0A82-413A-BBCD-D666C636CF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75166" y="1983933"/>
              <a:ext cx="2880000" cy="2880000"/>
            </a:xfrm>
            <a:prstGeom prst="rect">
              <a:avLst/>
            </a:prstGeom>
          </p:spPr>
        </p:pic>
        <p:sp>
          <p:nvSpPr>
            <p:cNvPr id="14" name="文本框 13">
              <a:extLst>
                <a:ext uri="{FF2B5EF4-FFF2-40B4-BE49-F238E27FC236}">
                  <a16:creationId xmlns:a16="http://schemas.microsoft.com/office/drawing/2014/main" id="{A0FDBC49-0CBC-42D8-A56D-50672A6695DC}"/>
                </a:ext>
              </a:extLst>
            </p:cNvPr>
            <p:cNvSpPr txBox="1"/>
            <p:nvPr/>
          </p:nvSpPr>
          <p:spPr>
            <a:xfrm>
              <a:off x="1826140" y="5455093"/>
              <a:ext cx="17780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零基础和纯小白</a:t>
              </a:r>
              <a:endParaRPr kumimoji="1" lang="zh-CN" altLang="en-US" sz="105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endParaRPr>
            </a:p>
          </p:txBody>
        </p:sp>
      </p:grpSp>
      <p:grpSp>
        <p:nvGrpSpPr>
          <p:cNvPr id="20" name="组合 19">
            <a:extLst>
              <a:ext uri="{FF2B5EF4-FFF2-40B4-BE49-F238E27FC236}">
                <a16:creationId xmlns:a16="http://schemas.microsoft.com/office/drawing/2014/main" id="{7213D999-FD4C-4A11-A0C7-2A5AD83B34AD}"/>
              </a:ext>
            </a:extLst>
          </p:cNvPr>
          <p:cNvGrpSpPr/>
          <p:nvPr/>
        </p:nvGrpSpPr>
        <p:grpSpPr>
          <a:xfrm>
            <a:off x="8876930" y="2370698"/>
            <a:ext cx="2286000" cy="3391581"/>
            <a:chOff x="8876930" y="2370698"/>
            <a:chExt cx="2286000" cy="3391581"/>
          </a:xfrm>
        </p:grpSpPr>
        <p:sp>
          <p:nvSpPr>
            <p:cNvPr id="16" name="文本框 15">
              <a:extLst>
                <a:ext uri="{FF2B5EF4-FFF2-40B4-BE49-F238E27FC236}">
                  <a16:creationId xmlns:a16="http://schemas.microsoft.com/office/drawing/2014/main" id="{1C9ABFA7-0874-4EAE-8AD6-F6DA45C9E7E6}"/>
                </a:ext>
              </a:extLst>
            </p:cNvPr>
            <p:cNvSpPr txBox="1"/>
            <p:nvPr/>
          </p:nvSpPr>
          <p:spPr>
            <a:xfrm>
              <a:off x="9273521" y="5392947"/>
              <a:ext cx="180049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solidFill>
                    <a:srgbClr val="AD2B26"/>
                  </a:solidFill>
                  <a:latin typeface="Alibaba PuHuiTi" pitchFamily="18" charset="-122"/>
                  <a:ea typeface="Alibaba PuHuiTi" pitchFamily="18" charset="-122"/>
                  <a:cs typeface="Alibaba PuHuiTi" pitchFamily="18" charset="-122"/>
                </a:rPr>
                <a:t>数据</a:t>
              </a:r>
              <a:r>
                <a:rPr kumimoji="0" lang="zh-CN" altLang="en-US" sz="1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开发</a:t>
              </a:r>
              <a:r>
                <a:rPr kumimoji="0" lang="zh-CN" altLang="en-US" sz="1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工程师</a:t>
              </a:r>
              <a:endParaRPr kumimoji="1" lang="zh-CN" altLang="en-US" sz="105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endParaRPr>
            </a:p>
          </p:txBody>
        </p:sp>
        <p:pic>
          <p:nvPicPr>
            <p:cNvPr id="12" name="图片 11">
              <a:extLst>
                <a:ext uri="{FF2B5EF4-FFF2-40B4-BE49-F238E27FC236}">
                  <a16:creationId xmlns:a16="http://schemas.microsoft.com/office/drawing/2014/main" id="{4C9F01C7-C95E-4F0B-AB1E-0F4E60B7A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930" y="2370698"/>
              <a:ext cx="2286000" cy="2286000"/>
            </a:xfrm>
            <a:prstGeom prst="rect">
              <a:avLst/>
            </a:prstGeom>
          </p:spPr>
        </p:pic>
      </p:grpSp>
      <p:pic>
        <p:nvPicPr>
          <p:cNvPr id="18" name="图片 17">
            <a:extLst>
              <a:ext uri="{FF2B5EF4-FFF2-40B4-BE49-F238E27FC236}">
                <a16:creationId xmlns:a16="http://schemas.microsoft.com/office/drawing/2014/main" id="{610B2FC8-9BDD-4201-8620-6A2E11180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5194" y="3074342"/>
            <a:ext cx="1789591" cy="1789591"/>
          </a:xfrm>
          <a:prstGeom prst="rect">
            <a:avLst/>
          </a:prstGeom>
        </p:spPr>
      </p:pic>
    </p:spTree>
    <p:extLst>
      <p:ext uri="{BB962C8B-B14F-4D97-AF65-F5344CB8AC3E}">
        <p14:creationId xmlns:p14="http://schemas.microsoft.com/office/powerpoint/2010/main" val="326932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a:t>我能学到啥？</a:t>
            </a:r>
            <a:endParaRPr lang="zh-CN" altLang="en-US" dirty="0"/>
          </a:p>
        </p:txBody>
      </p:sp>
      <p:sp>
        <p:nvSpPr>
          <p:cNvPr id="2" name="矩形 1">
            <a:extLst>
              <a:ext uri="{FF2B5EF4-FFF2-40B4-BE49-F238E27FC236}">
                <a16:creationId xmlns:a16="http://schemas.microsoft.com/office/drawing/2014/main" id="{68B234A0-10F5-4486-B42E-FEA17847A81F}"/>
              </a:ext>
            </a:extLst>
          </p:cNvPr>
          <p:cNvSpPr/>
          <p:nvPr/>
        </p:nvSpPr>
        <p:spPr>
          <a:xfrm rot="1087134">
            <a:off x="1623935" y="1365343"/>
            <a:ext cx="2967480" cy="707886"/>
          </a:xfrm>
          <a:prstGeom prst="rect">
            <a:avLst/>
          </a:prstGeom>
          <a:noFill/>
        </p:spPr>
        <p:txBody>
          <a:bodyPr wrap="square" lIns="91440" tIns="45720" rIns="91440" bIns="45720">
            <a:spAutoFit/>
          </a:bodyPr>
          <a:lstStyle/>
          <a:p>
            <a:pPr algn="ctr"/>
            <a:r>
              <a:rPr lang="zh-CN" altLang="en-US" sz="4000">
                <a:ln w="0"/>
                <a:solidFill>
                  <a:srgbClr val="BB51A9"/>
                </a:solidFill>
                <a:effectLst>
                  <a:outerShdw blurRad="38100" dist="25400" dir="5400000" algn="ctr" rotWithShape="0">
                    <a:srgbClr val="6E747A">
                      <a:alpha val="43000"/>
                    </a:srgbClr>
                  </a:outerShdw>
                </a:effectLst>
              </a:rPr>
              <a:t>窗口函数</a:t>
            </a:r>
          </a:p>
        </p:txBody>
      </p:sp>
      <p:sp>
        <p:nvSpPr>
          <p:cNvPr id="7" name="矩形 6">
            <a:extLst>
              <a:ext uri="{FF2B5EF4-FFF2-40B4-BE49-F238E27FC236}">
                <a16:creationId xmlns:a16="http://schemas.microsoft.com/office/drawing/2014/main" id="{3A1AA50F-C3B5-47C1-90DD-DC5211BD4CD2}"/>
              </a:ext>
            </a:extLst>
          </p:cNvPr>
          <p:cNvSpPr/>
          <p:nvPr/>
        </p:nvSpPr>
        <p:spPr>
          <a:xfrm rot="1112734">
            <a:off x="3994814" y="5382998"/>
            <a:ext cx="2247815" cy="72925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4000" b="1">
                <a:ln/>
                <a:solidFill>
                  <a:schemeClr val="accent3"/>
                </a:solidFill>
              </a:rPr>
              <a:t>存储过程</a:t>
            </a:r>
          </a:p>
        </p:txBody>
      </p:sp>
      <p:sp>
        <p:nvSpPr>
          <p:cNvPr id="8" name="矩形 7">
            <a:extLst>
              <a:ext uri="{FF2B5EF4-FFF2-40B4-BE49-F238E27FC236}">
                <a16:creationId xmlns:a16="http://schemas.microsoft.com/office/drawing/2014/main" id="{C64FA7AD-74E6-4C73-B041-82BD0D364045}"/>
              </a:ext>
            </a:extLst>
          </p:cNvPr>
          <p:cNvSpPr/>
          <p:nvPr/>
        </p:nvSpPr>
        <p:spPr>
          <a:xfrm rot="20209565">
            <a:off x="8570047" y="2844863"/>
            <a:ext cx="1213794" cy="707886"/>
          </a:xfrm>
          <a:prstGeom prst="rect">
            <a:avLst/>
          </a:prstGeom>
          <a:noFill/>
        </p:spPr>
        <p:txBody>
          <a:bodyPr wrap="none" lIns="91440" tIns="45720" rIns="91440" bIns="45720">
            <a:spAutoFit/>
          </a:bodyPr>
          <a:lstStyle/>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日志</a:t>
            </a:r>
          </a:p>
        </p:txBody>
      </p:sp>
      <p:sp>
        <p:nvSpPr>
          <p:cNvPr id="9" name="矩形 8">
            <a:extLst>
              <a:ext uri="{FF2B5EF4-FFF2-40B4-BE49-F238E27FC236}">
                <a16:creationId xmlns:a16="http://schemas.microsoft.com/office/drawing/2014/main" id="{A6D41942-BA41-4958-BB5F-072EFD7E7C3B}"/>
              </a:ext>
            </a:extLst>
          </p:cNvPr>
          <p:cNvSpPr/>
          <p:nvPr/>
        </p:nvSpPr>
        <p:spPr>
          <a:xfrm>
            <a:off x="6756419" y="2862736"/>
            <a:ext cx="1213794" cy="707886"/>
          </a:xfrm>
          <a:prstGeom prst="rect">
            <a:avLst/>
          </a:prstGeom>
          <a:noFill/>
        </p:spPr>
        <p:txBody>
          <a:bodyPr wrap="square" lIns="91440" tIns="45720" rIns="91440" bIns="45720">
            <a:spAutoFit/>
          </a:bodyPr>
          <a:lstStyle/>
          <a:p>
            <a:pPr algn="ctr"/>
            <a:r>
              <a:rPr lang="zh-CN" altLang="en-US" sz="4000" b="1">
                <a:ln w="12700">
                  <a:solidFill>
                    <a:schemeClr val="accent1"/>
                  </a:solidFill>
                  <a:prstDash val="solid"/>
                </a:ln>
                <a:solidFill>
                  <a:srgbClr val="FFC000"/>
                </a:solidFill>
                <a:effectLst>
                  <a:outerShdw dist="38100" dir="2640000" algn="bl" rotWithShape="0">
                    <a:schemeClr val="accent1"/>
                  </a:outerShdw>
                </a:effectLst>
              </a:rPr>
              <a:t>索引</a:t>
            </a:r>
          </a:p>
        </p:txBody>
      </p:sp>
      <p:sp>
        <p:nvSpPr>
          <p:cNvPr id="10" name="矩形 9">
            <a:extLst>
              <a:ext uri="{FF2B5EF4-FFF2-40B4-BE49-F238E27FC236}">
                <a16:creationId xmlns:a16="http://schemas.microsoft.com/office/drawing/2014/main" id="{748E5834-FFEF-477B-8BB0-9718DB179722}"/>
              </a:ext>
            </a:extLst>
          </p:cNvPr>
          <p:cNvSpPr/>
          <p:nvPr/>
        </p:nvSpPr>
        <p:spPr>
          <a:xfrm rot="20666239">
            <a:off x="6810262" y="1458114"/>
            <a:ext cx="2242922"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4000" b="1">
                <a:ln/>
                <a:solidFill>
                  <a:schemeClr val="accent4"/>
                </a:solidFill>
              </a:rPr>
              <a:t>存储引擎</a:t>
            </a:r>
          </a:p>
        </p:txBody>
      </p:sp>
      <p:sp>
        <p:nvSpPr>
          <p:cNvPr id="11" name="矩形 10">
            <a:extLst>
              <a:ext uri="{FF2B5EF4-FFF2-40B4-BE49-F238E27FC236}">
                <a16:creationId xmlns:a16="http://schemas.microsoft.com/office/drawing/2014/main" id="{9C50F420-A597-4926-8623-D928CF206D2C}"/>
              </a:ext>
            </a:extLst>
          </p:cNvPr>
          <p:cNvSpPr/>
          <p:nvPr/>
        </p:nvSpPr>
        <p:spPr>
          <a:xfrm rot="892167">
            <a:off x="8083912" y="4415601"/>
            <a:ext cx="1728358" cy="707886"/>
          </a:xfrm>
          <a:prstGeom prst="rect">
            <a:avLst/>
          </a:prstGeom>
          <a:noFill/>
        </p:spPr>
        <p:txBody>
          <a:bodyPr wrap="none" lIns="91440" tIns="45720" rIns="91440" bIns="45720">
            <a:spAutoFit/>
          </a:bodyPr>
          <a:lstStyle/>
          <a:p>
            <a:pPr algn="ctr"/>
            <a:r>
              <a:rPr lang="zh-CN" altLang="en-US" sz="4000" b="1">
                <a:ln/>
                <a:solidFill>
                  <a:srgbClr val="00B050"/>
                </a:solidFill>
                <a:effectLst>
                  <a:outerShdw blurRad="38100" dist="19050" dir="2700000" algn="tl" rotWithShape="0">
                    <a:schemeClr val="dk1">
                      <a:lumMod val="50000"/>
                      <a:alpha val="40000"/>
                    </a:schemeClr>
                  </a:outerShdw>
                </a:effectLst>
              </a:rPr>
              <a:t>触发器</a:t>
            </a:r>
          </a:p>
        </p:txBody>
      </p:sp>
      <p:sp>
        <p:nvSpPr>
          <p:cNvPr id="12" name="矩形 11">
            <a:extLst>
              <a:ext uri="{FF2B5EF4-FFF2-40B4-BE49-F238E27FC236}">
                <a16:creationId xmlns:a16="http://schemas.microsoft.com/office/drawing/2014/main" id="{36CD33EF-A272-43D8-A8C5-BA504F5ED1F1}"/>
              </a:ext>
            </a:extLst>
          </p:cNvPr>
          <p:cNvSpPr/>
          <p:nvPr/>
        </p:nvSpPr>
        <p:spPr>
          <a:xfrm>
            <a:off x="4420926" y="2909523"/>
            <a:ext cx="1728358" cy="707886"/>
          </a:xfrm>
          <a:prstGeom prst="rect">
            <a:avLst/>
          </a:prstGeom>
          <a:noFill/>
        </p:spPr>
        <p:txBody>
          <a:bodyPr wrap="none" lIns="91440" tIns="45720" rIns="91440" bIns="45720">
            <a:spAutoFit/>
          </a:bodyPr>
          <a:lstStyle/>
          <a:p>
            <a:pPr algn="ctr"/>
            <a:r>
              <a:rPr lang="zh-CN" altLang="en-US" sz="4000">
                <a:ln w="0"/>
                <a:gradFill>
                  <a:gsLst>
                    <a:gs pos="21000">
                      <a:srgbClr val="53575C"/>
                    </a:gs>
                    <a:gs pos="88000">
                      <a:srgbClr val="C5C7CA"/>
                    </a:gs>
                  </a:gsLst>
                  <a:lin ang="5400000"/>
                </a:gradFill>
              </a:rPr>
              <a:t>锁机制</a:t>
            </a:r>
          </a:p>
        </p:txBody>
      </p:sp>
      <p:sp>
        <p:nvSpPr>
          <p:cNvPr id="13" name="矩形 12">
            <a:extLst>
              <a:ext uri="{FF2B5EF4-FFF2-40B4-BE49-F238E27FC236}">
                <a16:creationId xmlns:a16="http://schemas.microsoft.com/office/drawing/2014/main" id="{8FEFD9AE-85B6-40A5-8F15-F8CBD176A456}"/>
              </a:ext>
            </a:extLst>
          </p:cNvPr>
          <p:cNvSpPr/>
          <p:nvPr/>
        </p:nvSpPr>
        <p:spPr>
          <a:xfrm rot="901516">
            <a:off x="1242141" y="2757121"/>
            <a:ext cx="1226618" cy="707886"/>
          </a:xfrm>
          <a:prstGeom prst="rect">
            <a:avLst/>
          </a:prstGeom>
          <a:noFill/>
        </p:spPr>
        <p:txBody>
          <a:bodyPr wrap="none" lIns="91440" tIns="45720" rIns="91440" bIns="45720">
            <a:spAutoFit/>
          </a:bodyPr>
          <a:lstStyle/>
          <a:p>
            <a:pPr algn="ctr"/>
            <a:r>
              <a:rPr lang="zh-CN" altLang="en-US" sz="4000" b="1" spc="50">
                <a:ln w="9525" cmpd="sng">
                  <a:solidFill>
                    <a:schemeClr val="accent1"/>
                  </a:solidFill>
                  <a:prstDash val="solid"/>
                </a:ln>
                <a:solidFill>
                  <a:srgbClr val="70AD47">
                    <a:tint val="1000"/>
                  </a:srgbClr>
                </a:solidFill>
                <a:effectLst>
                  <a:glow rad="38100">
                    <a:schemeClr val="accent1">
                      <a:alpha val="40000"/>
                    </a:schemeClr>
                  </a:glow>
                </a:effectLst>
              </a:rPr>
              <a:t>事务</a:t>
            </a:r>
          </a:p>
        </p:txBody>
      </p:sp>
      <p:sp>
        <p:nvSpPr>
          <p:cNvPr id="14" name="矩形 13">
            <a:extLst>
              <a:ext uri="{FF2B5EF4-FFF2-40B4-BE49-F238E27FC236}">
                <a16:creationId xmlns:a16="http://schemas.microsoft.com/office/drawing/2014/main" id="{18CF473E-419B-4326-AA46-218935092FDA}"/>
              </a:ext>
            </a:extLst>
          </p:cNvPr>
          <p:cNvSpPr/>
          <p:nvPr/>
        </p:nvSpPr>
        <p:spPr>
          <a:xfrm rot="20290702">
            <a:off x="1532050" y="5024245"/>
            <a:ext cx="1236236"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000">
                <a:ln w="0"/>
                <a:solidFill>
                  <a:srgbClr val="FF0000"/>
                </a:solidFill>
                <a:effectLst>
                  <a:reflection blurRad="6350" stA="53000" endA="300" endPos="35500" dir="5400000" sy="-90000" algn="bl" rotWithShape="0"/>
                </a:effectLst>
              </a:rPr>
              <a:t>JDBC</a:t>
            </a:r>
            <a:endParaRPr lang="zh-CN" altLang="en-US" sz="4000">
              <a:ln w="0"/>
              <a:solidFill>
                <a:srgbClr val="FF0000"/>
              </a:solidFill>
              <a:effectLst>
                <a:reflection blurRad="6350" stA="53000" endA="300" endPos="35500" dir="5400000" sy="-90000" algn="bl" rotWithShape="0"/>
              </a:effectLst>
            </a:endParaRPr>
          </a:p>
        </p:txBody>
      </p:sp>
      <p:sp>
        <p:nvSpPr>
          <p:cNvPr id="15" name="矩形 14">
            <a:extLst>
              <a:ext uri="{FF2B5EF4-FFF2-40B4-BE49-F238E27FC236}">
                <a16:creationId xmlns:a16="http://schemas.microsoft.com/office/drawing/2014/main" id="{501B5D4B-CC85-4843-9DDB-90BDF5DBE156}"/>
              </a:ext>
            </a:extLst>
          </p:cNvPr>
          <p:cNvSpPr/>
          <p:nvPr/>
        </p:nvSpPr>
        <p:spPr>
          <a:xfrm rot="2496929">
            <a:off x="3998307" y="1384126"/>
            <a:ext cx="2746862" cy="707886"/>
          </a:xfrm>
          <a:prstGeom prst="rect">
            <a:avLst/>
          </a:prstGeom>
          <a:noFill/>
        </p:spPr>
        <p:txBody>
          <a:bodyPr wrap="square" lIns="91440" tIns="45720" rIns="91440" bIns="45720">
            <a:spAutoFit/>
          </a:bodyPr>
          <a:lstStyle/>
          <a:p>
            <a:pPr algn="ctr"/>
            <a:r>
              <a:rPr lang="en-US" altLang="zh-CN" sz="4000" b="1">
                <a:ln w="22225">
                  <a:solidFill>
                    <a:schemeClr val="accent2"/>
                  </a:solidFill>
                  <a:prstDash val="solid"/>
                </a:ln>
                <a:solidFill>
                  <a:schemeClr val="accent2">
                    <a:lumMod val="40000"/>
                    <a:lumOff val="60000"/>
                  </a:schemeClr>
                </a:solidFill>
              </a:rPr>
              <a:t>pyMySQL</a:t>
            </a:r>
            <a:endParaRPr lang="zh-CN" altLang="en-US" sz="4000" b="1" cap="none" spc="0">
              <a:ln w="22225">
                <a:solidFill>
                  <a:schemeClr val="accent2"/>
                </a:solidFill>
                <a:prstDash val="solid"/>
              </a:ln>
              <a:solidFill>
                <a:schemeClr val="accent2">
                  <a:lumMod val="40000"/>
                  <a:lumOff val="60000"/>
                </a:schemeClr>
              </a:solidFill>
              <a:effectLst/>
            </a:endParaRPr>
          </a:p>
        </p:txBody>
      </p:sp>
      <p:sp>
        <p:nvSpPr>
          <p:cNvPr id="20" name="矩形 19">
            <a:extLst>
              <a:ext uri="{FF2B5EF4-FFF2-40B4-BE49-F238E27FC236}">
                <a16:creationId xmlns:a16="http://schemas.microsoft.com/office/drawing/2014/main" id="{22F0BB00-CA68-476D-B2DC-63D01B6BE796}"/>
              </a:ext>
            </a:extLst>
          </p:cNvPr>
          <p:cNvSpPr/>
          <p:nvPr/>
        </p:nvSpPr>
        <p:spPr>
          <a:xfrm rot="5400000">
            <a:off x="6282689" y="4721329"/>
            <a:ext cx="2024913" cy="707886"/>
          </a:xfrm>
          <a:prstGeom prst="rect">
            <a:avLst/>
          </a:prstGeom>
          <a:noFill/>
        </p:spPr>
        <p:txBody>
          <a:bodyPr wrap="none" lIns="91440" tIns="45720" rIns="91440" bIns="45720">
            <a:spAutoFit/>
          </a:bodyPr>
          <a:lstStyle/>
          <a:p>
            <a:pPr algn="ctr"/>
            <a:r>
              <a:rPr lang="en-US" altLang="zh-CN"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SQL</a:t>
            </a:r>
            <a:r>
              <a:rPr lang="zh-CN" altLang="en-US"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优化</a:t>
            </a:r>
          </a:p>
        </p:txBody>
      </p:sp>
      <p:sp>
        <p:nvSpPr>
          <p:cNvPr id="21" name="矩形 20">
            <a:extLst>
              <a:ext uri="{FF2B5EF4-FFF2-40B4-BE49-F238E27FC236}">
                <a16:creationId xmlns:a16="http://schemas.microsoft.com/office/drawing/2014/main" id="{B66E11A1-DE92-4F6F-B427-0735640EB76B}"/>
              </a:ext>
            </a:extLst>
          </p:cNvPr>
          <p:cNvSpPr/>
          <p:nvPr/>
        </p:nvSpPr>
        <p:spPr>
          <a:xfrm rot="17462986">
            <a:off x="2136824" y="3394481"/>
            <a:ext cx="2236510" cy="707886"/>
          </a:xfrm>
          <a:prstGeom prst="rect">
            <a:avLst/>
          </a:prstGeom>
          <a:noFill/>
        </p:spPr>
        <p:txBody>
          <a:bodyPr wrap="none" lIns="91440" tIns="45720" rIns="91440" bIns="45720">
            <a:spAutoFit/>
          </a:bodyPr>
          <a:lstStyle/>
          <a:p>
            <a:pPr algn="ctr"/>
            <a:r>
              <a:rPr lang="zh-CN" altLang="en-US"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基本操作</a:t>
            </a:r>
          </a:p>
        </p:txBody>
      </p:sp>
      <p:sp>
        <p:nvSpPr>
          <p:cNvPr id="26" name="矩形 25">
            <a:extLst>
              <a:ext uri="{FF2B5EF4-FFF2-40B4-BE49-F238E27FC236}">
                <a16:creationId xmlns:a16="http://schemas.microsoft.com/office/drawing/2014/main" id="{26B3EDDB-CD23-49F7-866B-3A0105F3CD19}"/>
              </a:ext>
            </a:extLst>
          </p:cNvPr>
          <p:cNvSpPr/>
          <p:nvPr/>
        </p:nvSpPr>
        <p:spPr>
          <a:xfrm>
            <a:off x="4814950" y="3798147"/>
            <a:ext cx="1187566" cy="1323439"/>
          </a:xfrm>
          <a:prstGeom prst="rect">
            <a:avLst/>
          </a:prstGeom>
          <a:noFill/>
        </p:spPr>
        <p:txBody>
          <a:bodyPr wrap="square" lIns="91440" tIns="45720" rIns="91440" bIns="45720">
            <a:spAutoFit/>
          </a:bodyPr>
          <a:lstStyle/>
          <a:p>
            <a:pPr algn="ctr"/>
            <a:r>
              <a:rPr lang="zh-CN" altLang="en-US" sz="4000" b="1">
                <a:ln w="10160">
                  <a:solidFill>
                    <a:schemeClr val="accent5"/>
                  </a:solidFill>
                  <a:prstDash val="solid"/>
                </a:ln>
                <a:solidFill>
                  <a:srgbClr val="4545F9"/>
                </a:solidFill>
                <a:effectLst>
                  <a:outerShdw blurRad="38100" dist="22860" dir="5400000" algn="tl" rotWithShape="0">
                    <a:srgbClr val="000000">
                      <a:alpha val="30000"/>
                    </a:srgbClr>
                  </a:outerShdw>
                </a:effectLst>
              </a:rPr>
              <a:t>视图</a:t>
            </a:r>
          </a:p>
        </p:txBody>
      </p:sp>
    </p:spTree>
    <p:extLst>
      <p:ext uri="{BB962C8B-B14F-4D97-AF65-F5344CB8AC3E}">
        <p14:creationId xmlns:p14="http://schemas.microsoft.com/office/powerpoint/2010/main" val="28558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1000" fill="hold"/>
                                        <p:tgtEl>
                                          <p:spTgt spid="26"/>
                                        </p:tgtEl>
                                        <p:attrNameLst>
                                          <p:attrName>ppt_w</p:attrName>
                                        </p:attrNameLst>
                                      </p:cBhvr>
                                      <p:tavLst>
                                        <p:tav tm="0">
                                          <p:val>
                                            <p:fltVal val="0"/>
                                          </p:val>
                                        </p:tav>
                                        <p:tav tm="100000">
                                          <p:val>
                                            <p:strVal val="#ppt_w"/>
                                          </p:val>
                                        </p:tav>
                                      </p:tavLst>
                                    </p:anim>
                                    <p:anim calcmode="lin" valueType="num">
                                      <p:cBhvr>
                                        <p:cTn id="24" dur="1000" fill="hold"/>
                                        <p:tgtEl>
                                          <p:spTgt spid="26"/>
                                        </p:tgtEl>
                                        <p:attrNameLst>
                                          <p:attrName>ppt_h</p:attrName>
                                        </p:attrNameLst>
                                      </p:cBhvr>
                                      <p:tavLst>
                                        <p:tav tm="0">
                                          <p:val>
                                            <p:fltVal val="0"/>
                                          </p:val>
                                        </p:tav>
                                        <p:tav tm="100000">
                                          <p:val>
                                            <p:strVal val="#ppt_h"/>
                                          </p:val>
                                        </p:tav>
                                      </p:tavLst>
                                    </p:anim>
                                    <p:anim calcmode="lin" valueType="num">
                                      <p:cBhvr>
                                        <p:cTn id="25" dur="1000" fill="hold"/>
                                        <p:tgtEl>
                                          <p:spTgt spid="26"/>
                                        </p:tgtEl>
                                        <p:attrNameLst>
                                          <p:attrName>style.rotation</p:attrName>
                                        </p:attrNameLst>
                                      </p:cBhvr>
                                      <p:tavLst>
                                        <p:tav tm="0">
                                          <p:val>
                                            <p:fltVal val="90"/>
                                          </p:val>
                                        </p:tav>
                                        <p:tav tm="100000">
                                          <p:val>
                                            <p:fltVal val="0"/>
                                          </p:val>
                                        </p:tav>
                                      </p:tavLst>
                                    </p:anim>
                                    <p:animEffect transition="in" filter="fade">
                                      <p:cBhvr>
                                        <p:cTn id="26" dur="10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1000" fill="hold"/>
                                        <p:tgtEl>
                                          <p:spTgt spid="11"/>
                                        </p:tgtEl>
                                        <p:attrNameLst>
                                          <p:attrName>ppt_w</p:attrName>
                                        </p:attrNameLst>
                                      </p:cBhvr>
                                      <p:tavLst>
                                        <p:tav tm="0">
                                          <p:val>
                                            <p:fltVal val="0"/>
                                          </p:val>
                                        </p:tav>
                                        <p:tav tm="100000">
                                          <p:val>
                                            <p:strVal val="#ppt_w"/>
                                          </p:val>
                                        </p:tav>
                                      </p:tavLst>
                                    </p:anim>
                                    <p:anim calcmode="lin" valueType="num">
                                      <p:cBhvr>
                                        <p:cTn id="40" dur="1000" fill="hold"/>
                                        <p:tgtEl>
                                          <p:spTgt spid="11"/>
                                        </p:tgtEl>
                                        <p:attrNameLst>
                                          <p:attrName>ppt_h</p:attrName>
                                        </p:attrNameLst>
                                      </p:cBhvr>
                                      <p:tavLst>
                                        <p:tav tm="0">
                                          <p:val>
                                            <p:fltVal val="0"/>
                                          </p:val>
                                        </p:tav>
                                        <p:tav tm="100000">
                                          <p:val>
                                            <p:strVal val="#ppt_h"/>
                                          </p:val>
                                        </p:tav>
                                      </p:tavLst>
                                    </p:anim>
                                    <p:anim calcmode="lin" valueType="num">
                                      <p:cBhvr>
                                        <p:cTn id="41" dur="1000" fill="hold"/>
                                        <p:tgtEl>
                                          <p:spTgt spid="11"/>
                                        </p:tgtEl>
                                        <p:attrNameLst>
                                          <p:attrName>style.rotation</p:attrName>
                                        </p:attrNameLst>
                                      </p:cBhvr>
                                      <p:tavLst>
                                        <p:tav tm="0">
                                          <p:val>
                                            <p:fltVal val="90"/>
                                          </p:val>
                                        </p:tav>
                                        <p:tav tm="100000">
                                          <p:val>
                                            <p:fltVal val="0"/>
                                          </p:val>
                                        </p:tav>
                                      </p:tavLst>
                                    </p:anim>
                                    <p:animEffect transition="in" filter="fade">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1000" fill="hold"/>
                                        <p:tgtEl>
                                          <p:spTgt spid="9"/>
                                        </p:tgtEl>
                                        <p:attrNameLst>
                                          <p:attrName>ppt_w</p:attrName>
                                        </p:attrNameLst>
                                      </p:cBhvr>
                                      <p:tavLst>
                                        <p:tav tm="0">
                                          <p:val>
                                            <p:fltVal val="0"/>
                                          </p:val>
                                        </p:tav>
                                        <p:tav tm="100000">
                                          <p:val>
                                            <p:strVal val="#ppt_w"/>
                                          </p:val>
                                        </p:tav>
                                      </p:tavLst>
                                    </p:anim>
                                    <p:anim calcmode="lin" valueType="num">
                                      <p:cBhvr>
                                        <p:cTn id="48" dur="1000" fill="hold"/>
                                        <p:tgtEl>
                                          <p:spTgt spid="9"/>
                                        </p:tgtEl>
                                        <p:attrNameLst>
                                          <p:attrName>ppt_h</p:attrName>
                                        </p:attrNameLst>
                                      </p:cBhvr>
                                      <p:tavLst>
                                        <p:tav tm="0">
                                          <p:val>
                                            <p:fltVal val="0"/>
                                          </p:val>
                                        </p:tav>
                                        <p:tav tm="100000">
                                          <p:val>
                                            <p:strVal val="#ppt_h"/>
                                          </p:val>
                                        </p:tav>
                                      </p:tavLst>
                                    </p:anim>
                                    <p:anim calcmode="lin" valueType="num">
                                      <p:cBhvr>
                                        <p:cTn id="49" dur="1000" fill="hold"/>
                                        <p:tgtEl>
                                          <p:spTgt spid="9"/>
                                        </p:tgtEl>
                                        <p:attrNameLst>
                                          <p:attrName>style.rotation</p:attrName>
                                        </p:attrNameLst>
                                      </p:cBhvr>
                                      <p:tavLst>
                                        <p:tav tm="0">
                                          <p:val>
                                            <p:fltVal val="90"/>
                                          </p:val>
                                        </p:tav>
                                        <p:tav tm="100000">
                                          <p:val>
                                            <p:fltVal val="0"/>
                                          </p:val>
                                        </p:tav>
                                      </p:tavLst>
                                    </p:anim>
                                    <p:animEffect transition="in" filter="fade">
                                      <p:cBhvr>
                                        <p:cTn id="50" dur="10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fltVal val="0"/>
                                          </p:val>
                                        </p:tav>
                                        <p:tav tm="100000">
                                          <p:val>
                                            <p:strVal val="#ppt_w"/>
                                          </p:val>
                                        </p:tav>
                                      </p:tavLst>
                                    </p:anim>
                                    <p:anim calcmode="lin" valueType="num">
                                      <p:cBhvr>
                                        <p:cTn id="56" dur="1000" fill="hold"/>
                                        <p:tgtEl>
                                          <p:spTgt spid="13"/>
                                        </p:tgtEl>
                                        <p:attrNameLst>
                                          <p:attrName>ppt_h</p:attrName>
                                        </p:attrNameLst>
                                      </p:cBhvr>
                                      <p:tavLst>
                                        <p:tav tm="0">
                                          <p:val>
                                            <p:fltVal val="0"/>
                                          </p:val>
                                        </p:tav>
                                        <p:tav tm="100000">
                                          <p:val>
                                            <p:strVal val="#ppt_h"/>
                                          </p:val>
                                        </p:tav>
                                      </p:tavLst>
                                    </p:anim>
                                    <p:anim calcmode="lin" valueType="num">
                                      <p:cBhvr>
                                        <p:cTn id="57" dur="1000" fill="hold"/>
                                        <p:tgtEl>
                                          <p:spTgt spid="13"/>
                                        </p:tgtEl>
                                        <p:attrNameLst>
                                          <p:attrName>style.rotation</p:attrName>
                                        </p:attrNameLst>
                                      </p:cBhvr>
                                      <p:tavLst>
                                        <p:tav tm="0">
                                          <p:val>
                                            <p:fltVal val="90"/>
                                          </p:val>
                                        </p:tav>
                                        <p:tav tm="100000">
                                          <p:val>
                                            <p:fltVal val="0"/>
                                          </p:val>
                                        </p:tav>
                                      </p:tavLst>
                                    </p:anim>
                                    <p:animEffect transition="in" filter="fade">
                                      <p:cBhvr>
                                        <p:cTn id="58" dur="10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1000" fill="hold"/>
                                        <p:tgtEl>
                                          <p:spTgt spid="10"/>
                                        </p:tgtEl>
                                        <p:attrNameLst>
                                          <p:attrName>ppt_w</p:attrName>
                                        </p:attrNameLst>
                                      </p:cBhvr>
                                      <p:tavLst>
                                        <p:tav tm="0">
                                          <p:val>
                                            <p:fltVal val="0"/>
                                          </p:val>
                                        </p:tav>
                                        <p:tav tm="100000">
                                          <p:val>
                                            <p:strVal val="#ppt_w"/>
                                          </p:val>
                                        </p:tav>
                                      </p:tavLst>
                                    </p:anim>
                                    <p:anim calcmode="lin" valueType="num">
                                      <p:cBhvr>
                                        <p:cTn id="64" dur="1000" fill="hold"/>
                                        <p:tgtEl>
                                          <p:spTgt spid="10"/>
                                        </p:tgtEl>
                                        <p:attrNameLst>
                                          <p:attrName>ppt_h</p:attrName>
                                        </p:attrNameLst>
                                      </p:cBhvr>
                                      <p:tavLst>
                                        <p:tav tm="0">
                                          <p:val>
                                            <p:fltVal val="0"/>
                                          </p:val>
                                        </p:tav>
                                        <p:tav tm="100000">
                                          <p:val>
                                            <p:strVal val="#ppt_h"/>
                                          </p:val>
                                        </p:tav>
                                      </p:tavLst>
                                    </p:anim>
                                    <p:anim calcmode="lin" valueType="num">
                                      <p:cBhvr>
                                        <p:cTn id="65" dur="1000" fill="hold"/>
                                        <p:tgtEl>
                                          <p:spTgt spid="10"/>
                                        </p:tgtEl>
                                        <p:attrNameLst>
                                          <p:attrName>style.rotation</p:attrName>
                                        </p:attrNameLst>
                                      </p:cBhvr>
                                      <p:tavLst>
                                        <p:tav tm="0">
                                          <p:val>
                                            <p:fltVal val="90"/>
                                          </p:val>
                                        </p:tav>
                                        <p:tav tm="100000">
                                          <p:val>
                                            <p:fltVal val="0"/>
                                          </p:val>
                                        </p:tav>
                                      </p:tavLst>
                                    </p:anim>
                                    <p:animEffect transition="in" filter="fade">
                                      <p:cBhvr>
                                        <p:cTn id="66" dur="10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p:cTn id="71" dur="1000" fill="hold"/>
                                        <p:tgtEl>
                                          <p:spTgt spid="12"/>
                                        </p:tgtEl>
                                        <p:attrNameLst>
                                          <p:attrName>ppt_w</p:attrName>
                                        </p:attrNameLst>
                                      </p:cBhvr>
                                      <p:tavLst>
                                        <p:tav tm="0">
                                          <p:val>
                                            <p:fltVal val="0"/>
                                          </p:val>
                                        </p:tav>
                                        <p:tav tm="100000">
                                          <p:val>
                                            <p:strVal val="#ppt_w"/>
                                          </p:val>
                                        </p:tav>
                                      </p:tavLst>
                                    </p:anim>
                                    <p:anim calcmode="lin" valueType="num">
                                      <p:cBhvr>
                                        <p:cTn id="72" dur="1000" fill="hold"/>
                                        <p:tgtEl>
                                          <p:spTgt spid="12"/>
                                        </p:tgtEl>
                                        <p:attrNameLst>
                                          <p:attrName>ppt_h</p:attrName>
                                        </p:attrNameLst>
                                      </p:cBhvr>
                                      <p:tavLst>
                                        <p:tav tm="0">
                                          <p:val>
                                            <p:fltVal val="0"/>
                                          </p:val>
                                        </p:tav>
                                        <p:tav tm="100000">
                                          <p:val>
                                            <p:strVal val="#ppt_h"/>
                                          </p:val>
                                        </p:tav>
                                      </p:tavLst>
                                    </p:anim>
                                    <p:anim calcmode="lin" valueType="num">
                                      <p:cBhvr>
                                        <p:cTn id="73" dur="1000" fill="hold"/>
                                        <p:tgtEl>
                                          <p:spTgt spid="12"/>
                                        </p:tgtEl>
                                        <p:attrNameLst>
                                          <p:attrName>style.rotation</p:attrName>
                                        </p:attrNameLst>
                                      </p:cBhvr>
                                      <p:tavLst>
                                        <p:tav tm="0">
                                          <p:val>
                                            <p:fltVal val="90"/>
                                          </p:val>
                                        </p:tav>
                                        <p:tav tm="100000">
                                          <p:val>
                                            <p:fltVal val="0"/>
                                          </p:val>
                                        </p:tav>
                                      </p:tavLst>
                                    </p:anim>
                                    <p:animEffect transition="in" filter="fade">
                                      <p:cBhvr>
                                        <p:cTn id="74" dur="1000"/>
                                        <p:tgtEl>
                                          <p:spTgt spid="12"/>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p:cTn id="79" dur="1000" fill="hold"/>
                                        <p:tgtEl>
                                          <p:spTgt spid="8"/>
                                        </p:tgtEl>
                                        <p:attrNameLst>
                                          <p:attrName>ppt_w</p:attrName>
                                        </p:attrNameLst>
                                      </p:cBhvr>
                                      <p:tavLst>
                                        <p:tav tm="0">
                                          <p:val>
                                            <p:fltVal val="0"/>
                                          </p:val>
                                        </p:tav>
                                        <p:tav tm="100000">
                                          <p:val>
                                            <p:strVal val="#ppt_w"/>
                                          </p:val>
                                        </p:tav>
                                      </p:tavLst>
                                    </p:anim>
                                    <p:anim calcmode="lin" valueType="num">
                                      <p:cBhvr>
                                        <p:cTn id="80" dur="1000" fill="hold"/>
                                        <p:tgtEl>
                                          <p:spTgt spid="8"/>
                                        </p:tgtEl>
                                        <p:attrNameLst>
                                          <p:attrName>ppt_h</p:attrName>
                                        </p:attrNameLst>
                                      </p:cBhvr>
                                      <p:tavLst>
                                        <p:tav tm="0">
                                          <p:val>
                                            <p:fltVal val="0"/>
                                          </p:val>
                                        </p:tav>
                                        <p:tav tm="100000">
                                          <p:val>
                                            <p:strVal val="#ppt_h"/>
                                          </p:val>
                                        </p:tav>
                                      </p:tavLst>
                                    </p:anim>
                                    <p:anim calcmode="lin" valueType="num">
                                      <p:cBhvr>
                                        <p:cTn id="81" dur="1000" fill="hold"/>
                                        <p:tgtEl>
                                          <p:spTgt spid="8"/>
                                        </p:tgtEl>
                                        <p:attrNameLst>
                                          <p:attrName>style.rotation</p:attrName>
                                        </p:attrNameLst>
                                      </p:cBhvr>
                                      <p:tavLst>
                                        <p:tav tm="0">
                                          <p:val>
                                            <p:fltVal val="90"/>
                                          </p:val>
                                        </p:tav>
                                        <p:tav tm="100000">
                                          <p:val>
                                            <p:fltVal val="0"/>
                                          </p:val>
                                        </p:tav>
                                      </p:tavLst>
                                    </p:anim>
                                    <p:animEffect transition="in" filter="fade">
                                      <p:cBhvr>
                                        <p:cTn id="82" dur="1000"/>
                                        <p:tgtEl>
                                          <p:spTgt spid="8"/>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1000" fill="hold"/>
                                        <p:tgtEl>
                                          <p:spTgt spid="20"/>
                                        </p:tgtEl>
                                        <p:attrNameLst>
                                          <p:attrName>ppt_w</p:attrName>
                                        </p:attrNameLst>
                                      </p:cBhvr>
                                      <p:tavLst>
                                        <p:tav tm="0">
                                          <p:val>
                                            <p:fltVal val="0"/>
                                          </p:val>
                                        </p:tav>
                                        <p:tav tm="100000">
                                          <p:val>
                                            <p:strVal val="#ppt_w"/>
                                          </p:val>
                                        </p:tav>
                                      </p:tavLst>
                                    </p:anim>
                                    <p:anim calcmode="lin" valueType="num">
                                      <p:cBhvr>
                                        <p:cTn id="88" dur="1000" fill="hold"/>
                                        <p:tgtEl>
                                          <p:spTgt spid="20"/>
                                        </p:tgtEl>
                                        <p:attrNameLst>
                                          <p:attrName>ppt_h</p:attrName>
                                        </p:attrNameLst>
                                      </p:cBhvr>
                                      <p:tavLst>
                                        <p:tav tm="0">
                                          <p:val>
                                            <p:fltVal val="0"/>
                                          </p:val>
                                        </p:tav>
                                        <p:tav tm="100000">
                                          <p:val>
                                            <p:strVal val="#ppt_h"/>
                                          </p:val>
                                        </p:tav>
                                      </p:tavLst>
                                    </p:anim>
                                    <p:anim calcmode="lin" valueType="num">
                                      <p:cBhvr>
                                        <p:cTn id="89" dur="1000" fill="hold"/>
                                        <p:tgtEl>
                                          <p:spTgt spid="20"/>
                                        </p:tgtEl>
                                        <p:attrNameLst>
                                          <p:attrName>style.rotation</p:attrName>
                                        </p:attrNameLst>
                                      </p:cBhvr>
                                      <p:tavLst>
                                        <p:tav tm="0">
                                          <p:val>
                                            <p:fltVal val="90"/>
                                          </p:val>
                                        </p:tav>
                                        <p:tav tm="100000">
                                          <p:val>
                                            <p:fltVal val="0"/>
                                          </p:val>
                                        </p:tav>
                                      </p:tavLst>
                                    </p:anim>
                                    <p:animEffect transition="in" filter="fade">
                                      <p:cBhvr>
                                        <p:cTn id="90" dur="100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p:cTn id="95" dur="1000" fill="hold"/>
                                        <p:tgtEl>
                                          <p:spTgt spid="14"/>
                                        </p:tgtEl>
                                        <p:attrNameLst>
                                          <p:attrName>ppt_w</p:attrName>
                                        </p:attrNameLst>
                                      </p:cBhvr>
                                      <p:tavLst>
                                        <p:tav tm="0">
                                          <p:val>
                                            <p:fltVal val="0"/>
                                          </p:val>
                                        </p:tav>
                                        <p:tav tm="100000">
                                          <p:val>
                                            <p:strVal val="#ppt_w"/>
                                          </p:val>
                                        </p:tav>
                                      </p:tavLst>
                                    </p:anim>
                                    <p:anim calcmode="lin" valueType="num">
                                      <p:cBhvr>
                                        <p:cTn id="96" dur="1000" fill="hold"/>
                                        <p:tgtEl>
                                          <p:spTgt spid="14"/>
                                        </p:tgtEl>
                                        <p:attrNameLst>
                                          <p:attrName>ppt_h</p:attrName>
                                        </p:attrNameLst>
                                      </p:cBhvr>
                                      <p:tavLst>
                                        <p:tav tm="0">
                                          <p:val>
                                            <p:fltVal val="0"/>
                                          </p:val>
                                        </p:tav>
                                        <p:tav tm="100000">
                                          <p:val>
                                            <p:strVal val="#ppt_h"/>
                                          </p:val>
                                        </p:tav>
                                      </p:tavLst>
                                    </p:anim>
                                    <p:anim calcmode="lin" valueType="num">
                                      <p:cBhvr>
                                        <p:cTn id="97" dur="1000" fill="hold"/>
                                        <p:tgtEl>
                                          <p:spTgt spid="14"/>
                                        </p:tgtEl>
                                        <p:attrNameLst>
                                          <p:attrName>style.rotation</p:attrName>
                                        </p:attrNameLst>
                                      </p:cBhvr>
                                      <p:tavLst>
                                        <p:tav tm="0">
                                          <p:val>
                                            <p:fltVal val="90"/>
                                          </p:val>
                                        </p:tav>
                                        <p:tav tm="100000">
                                          <p:val>
                                            <p:fltVal val="0"/>
                                          </p:val>
                                        </p:tav>
                                      </p:tavLst>
                                    </p:anim>
                                    <p:animEffect transition="in" filter="fade">
                                      <p:cBhvr>
                                        <p:cTn id="98" dur="10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31" presetClass="entr" presetSubtype="0" fill="hold" grpId="0" nodeType="clickEffect">
                                  <p:stCondLst>
                                    <p:cond delay="0"/>
                                  </p:stCondLst>
                                  <p:childTnLst>
                                    <p:set>
                                      <p:cBhvr>
                                        <p:cTn id="102" dur="1" fill="hold">
                                          <p:stCondLst>
                                            <p:cond delay="0"/>
                                          </p:stCondLst>
                                        </p:cTn>
                                        <p:tgtEl>
                                          <p:spTgt spid="15"/>
                                        </p:tgtEl>
                                        <p:attrNameLst>
                                          <p:attrName>style.visibility</p:attrName>
                                        </p:attrNameLst>
                                      </p:cBhvr>
                                      <p:to>
                                        <p:strVal val="visible"/>
                                      </p:to>
                                    </p:set>
                                    <p:anim calcmode="lin" valueType="num">
                                      <p:cBhvr>
                                        <p:cTn id="103" dur="1000" fill="hold"/>
                                        <p:tgtEl>
                                          <p:spTgt spid="15"/>
                                        </p:tgtEl>
                                        <p:attrNameLst>
                                          <p:attrName>ppt_w</p:attrName>
                                        </p:attrNameLst>
                                      </p:cBhvr>
                                      <p:tavLst>
                                        <p:tav tm="0">
                                          <p:val>
                                            <p:fltVal val="0"/>
                                          </p:val>
                                        </p:tav>
                                        <p:tav tm="100000">
                                          <p:val>
                                            <p:strVal val="#ppt_w"/>
                                          </p:val>
                                        </p:tav>
                                      </p:tavLst>
                                    </p:anim>
                                    <p:anim calcmode="lin" valueType="num">
                                      <p:cBhvr>
                                        <p:cTn id="104" dur="1000" fill="hold"/>
                                        <p:tgtEl>
                                          <p:spTgt spid="15"/>
                                        </p:tgtEl>
                                        <p:attrNameLst>
                                          <p:attrName>ppt_h</p:attrName>
                                        </p:attrNameLst>
                                      </p:cBhvr>
                                      <p:tavLst>
                                        <p:tav tm="0">
                                          <p:val>
                                            <p:fltVal val="0"/>
                                          </p:val>
                                        </p:tav>
                                        <p:tav tm="100000">
                                          <p:val>
                                            <p:strVal val="#ppt_h"/>
                                          </p:val>
                                        </p:tav>
                                      </p:tavLst>
                                    </p:anim>
                                    <p:anim calcmode="lin" valueType="num">
                                      <p:cBhvr>
                                        <p:cTn id="105" dur="1000" fill="hold"/>
                                        <p:tgtEl>
                                          <p:spTgt spid="15"/>
                                        </p:tgtEl>
                                        <p:attrNameLst>
                                          <p:attrName>style.rotation</p:attrName>
                                        </p:attrNameLst>
                                      </p:cBhvr>
                                      <p:tavLst>
                                        <p:tav tm="0">
                                          <p:val>
                                            <p:fltVal val="90"/>
                                          </p:val>
                                        </p:tav>
                                        <p:tav tm="100000">
                                          <p:val>
                                            <p:fltVal val="0"/>
                                          </p:val>
                                        </p:tav>
                                      </p:tavLst>
                                    </p:anim>
                                    <p:animEffect transition="in" filter="fade">
                                      <p:cBhvr>
                                        <p:cTn id="10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P spid="13" grpId="0"/>
      <p:bldP spid="14" grpId="0"/>
      <p:bldP spid="15" grpId="0"/>
      <p:bldP spid="20" grpId="0"/>
      <p:bldP spid="21"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885978" y="1786740"/>
            <a:ext cx="10835852" cy="5071260"/>
          </a:xfrm>
        </p:spPr>
        <p:txBody>
          <a:bodyPr/>
          <a:lstStyle/>
          <a:p>
            <a:pPr marL="0" indent="0">
              <a:buNone/>
            </a:pPr>
            <a:r>
              <a:rPr kumimoji="1" lang="zh-CN" altLang="en-US">
                <a:solidFill>
                  <a:schemeClr val="tx1"/>
                </a:solidFill>
              </a:rPr>
              <a:t>①对</a:t>
            </a:r>
            <a:r>
              <a:rPr kumimoji="1" lang="en-US" altLang="zh-CN">
                <a:solidFill>
                  <a:schemeClr val="tx1"/>
                </a:solidFill>
              </a:rPr>
              <a:t>mysql</a:t>
            </a:r>
            <a:r>
              <a:rPr kumimoji="1" lang="zh-CN" altLang="en-US">
                <a:solidFill>
                  <a:schemeClr val="tx1"/>
                </a:solidFill>
              </a:rPr>
              <a:t>进行初始化，请注意，这里会生产一个临时密码，后边要使用这个临时密码</a:t>
            </a:r>
          </a:p>
          <a:p>
            <a:pPr marL="0" indent="0">
              <a:buNone/>
            </a:pPr>
            <a:r>
              <a:rPr kumimoji="1" lang="zh-CN" altLang="en-US">
                <a:solidFill>
                  <a:srgbClr val="FF0000"/>
                </a:solidFill>
              </a:rPr>
              <a:t>  </a:t>
            </a:r>
            <a:r>
              <a:rPr kumimoji="1" lang="en-US" altLang="zh-CN">
                <a:solidFill>
                  <a:srgbClr val="FF0000"/>
                </a:solidFill>
              </a:rPr>
              <a:t>mysqld --initialize --user=mysql --console</a:t>
            </a:r>
          </a:p>
          <a:p>
            <a:pPr marL="0" indent="0">
              <a:buNone/>
            </a:pPr>
            <a:r>
              <a:rPr kumimoji="1" lang="en-US" altLang="zh-CN">
                <a:solidFill>
                  <a:schemeClr val="tx1"/>
                </a:solidFill>
              </a:rPr>
              <a:t>②</a:t>
            </a:r>
            <a:r>
              <a:rPr kumimoji="1" lang="zh-CN" altLang="en-US">
                <a:solidFill>
                  <a:schemeClr val="tx1"/>
                </a:solidFill>
              </a:rPr>
              <a:t>安装</a:t>
            </a:r>
            <a:r>
              <a:rPr kumimoji="1" lang="en-US" altLang="zh-CN">
                <a:solidFill>
                  <a:schemeClr val="tx1"/>
                </a:solidFill>
              </a:rPr>
              <a:t>mysql</a:t>
            </a:r>
            <a:r>
              <a:rPr kumimoji="1" lang="zh-CN" altLang="en-US">
                <a:solidFill>
                  <a:schemeClr val="tx1"/>
                </a:solidFill>
              </a:rPr>
              <a:t>服务</a:t>
            </a:r>
          </a:p>
          <a:p>
            <a:pPr marL="0" indent="0">
              <a:buNone/>
            </a:pPr>
            <a:r>
              <a:rPr kumimoji="1" lang="zh-CN" altLang="en-US">
                <a:solidFill>
                  <a:schemeClr val="tx1"/>
                </a:solidFill>
              </a:rPr>
              <a:t>    </a:t>
            </a:r>
            <a:r>
              <a:rPr kumimoji="1" lang="en-US" altLang="zh-CN">
                <a:solidFill>
                  <a:srgbClr val="FF0000"/>
                </a:solidFill>
              </a:rPr>
              <a:t>mysqld --install </a:t>
            </a:r>
          </a:p>
          <a:p>
            <a:pPr marL="0" indent="0">
              <a:buNone/>
            </a:pPr>
            <a:r>
              <a:rPr kumimoji="1" lang="zh-CN" altLang="en-US">
                <a:solidFill>
                  <a:schemeClr val="tx1"/>
                </a:solidFill>
              </a:rPr>
              <a:t>③启动</a:t>
            </a:r>
            <a:r>
              <a:rPr kumimoji="1" lang="en-US" altLang="zh-CN">
                <a:solidFill>
                  <a:schemeClr val="tx1"/>
                </a:solidFill>
              </a:rPr>
              <a:t>mysql</a:t>
            </a:r>
            <a:r>
              <a:rPr kumimoji="1" lang="zh-CN" altLang="en-US">
                <a:solidFill>
                  <a:schemeClr val="tx1"/>
                </a:solidFill>
              </a:rPr>
              <a:t>服务</a:t>
            </a:r>
            <a:endParaRPr kumimoji="1" lang="en-US" altLang="zh-CN">
              <a:solidFill>
                <a:schemeClr val="tx1"/>
              </a:solidFill>
            </a:endParaRPr>
          </a:p>
          <a:p>
            <a:pPr marL="0" indent="0">
              <a:buNone/>
            </a:pPr>
            <a:r>
              <a:rPr kumimoji="1" lang="en-US" altLang="zh-CN">
                <a:solidFill>
                  <a:srgbClr val="FF0000"/>
                </a:solidFill>
              </a:rPr>
              <a:t>   net start mysql</a:t>
            </a:r>
            <a:endParaRPr kumimoji="1" lang="en-US" altLang="zh-CN" dirty="0">
              <a:solidFill>
                <a:srgbClr val="FF0000"/>
              </a:solidFill>
            </a:endParaRPr>
          </a:p>
          <a:p>
            <a:pPr marL="0" indent="0">
              <a:buNone/>
            </a:pPr>
            <a:r>
              <a:rPr kumimoji="1" lang="zh-CN" altLang="en-US">
                <a:solidFill>
                  <a:schemeClr val="tx1"/>
                </a:solidFill>
              </a:rPr>
              <a:t>④登录</a:t>
            </a:r>
            <a:r>
              <a:rPr kumimoji="1" lang="en-US" altLang="zh-CN">
                <a:solidFill>
                  <a:schemeClr val="tx1"/>
                </a:solidFill>
              </a:rPr>
              <a:t>mysql</a:t>
            </a:r>
            <a:r>
              <a:rPr kumimoji="1" lang="zh-CN" altLang="en-US">
                <a:solidFill>
                  <a:schemeClr val="tx1"/>
                </a:solidFill>
              </a:rPr>
              <a:t>，这里需要使用之前生产的临时密码</a:t>
            </a:r>
            <a:endParaRPr kumimoji="1" lang="en-US" altLang="zh-CN">
              <a:solidFill>
                <a:schemeClr val="tx1"/>
              </a:solidFill>
            </a:endParaRPr>
          </a:p>
          <a:p>
            <a:pPr marL="0" indent="0">
              <a:buNone/>
            </a:pPr>
            <a:r>
              <a:rPr kumimoji="1" lang="en-US" altLang="zh-CN">
                <a:solidFill>
                  <a:srgbClr val="FF0000"/>
                </a:solidFill>
              </a:rPr>
              <a:t> mysql </a:t>
            </a:r>
            <a:r>
              <a:rPr kumimoji="1" lang="en-US" altLang="zh-CN" dirty="0">
                <a:solidFill>
                  <a:srgbClr val="FF0000"/>
                </a:solidFill>
              </a:rPr>
              <a:t>-</a:t>
            </a:r>
            <a:r>
              <a:rPr kumimoji="1" lang="en-US" altLang="zh-CN" dirty="0" err="1">
                <a:solidFill>
                  <a:srgbClr val="FF0000"/>
                </a:solidFill>
              </a:rPr>
              <a:t>uroot</a:t>
            </a:r>
            <a:r>
              <a:rPr kumimoji="1" lang="en-US" altLang="zh-CN" dirty="0">
                <a:solidFill>
                  <a:srgbClr val="FF0000"/>
                </a:solidFill>
              </a:rPr>
              <a:t> –</a:t>
            </a:r>
            <a:r>
              <a:rPr kumimoji="1" lang="en-US" altLang="zh-CN">
                <a:solidFill>
                  <a:srgbClr val="FF0000"/>
                </a:solidFill>
              </a:rPr>
              <a:t>p   </a:t>
            </a:r>
          </a:p>
          <a:p>
            <a:pPr marL="0" indent="0">
              <a:buNone/>
            </a:pPr>
            <a:r>
              <a:rPr kumimoji="1" lang="zh-CN" altLang="en-US">
                <a:solidFill>
                  <a:schemeClr val="tx1"/>
                </a:solidFill>
              </a:rPr>
              <a:t>⑤修改</a:t>
            </a:r>
            <a:r>
              <a:rPr kumimoji="1" lang="en-US" altLang="zh-CN">
                <a:solidFill>
                  <a:schemeClr val="tx1"/>
                </a:solidFill>
              </a:rPr>
              <a:t>root</a:t>
            </a:r>
            <a:r>
              <a:rPr kumimoji="1" lang="zh-CN" altLang="en-US">
                <a:solidFill>
                  <a:schemeClr val="tx1"/>
                </a:solidFill>
              </a:rPr>
              <a:t>用户密码</a:t>
            </a:r>
            <a:endParaRPr kumimoji="1" lang="en-US" altLang="zh-CN">
              <a:solidFill>
                <a:schemeClr val="tx1"/>
              </a:solidFill>
            </a:endParaRPr>
          </a:p>
          <a:p>
            <a:pPr marL="0" indent="0">
              <a:buNone/>
            </a:pPr>
            <a:r>
              <a:rPr kumimoji="1" lang="en-US" altLang="zh-CN">
                <a:solidFill>
                  <a:srgbClr val="FF0000"/>
                </a:solidFill>
              </a:rPr>
              <a:t>ALTER </a:t>
            </a:r>
            <a:r>
              <a:rPr kumimoji="1" lang="en-US" altLang="zh-CN" dirty="0">
                <a:solidFill>
                  <a:srgbClr val="FF0000"/>
                </a:solidFill>
              </a:rPr>
              <a:t>USER '</a:t>
            </a:r>
            <a:r>
              <a:rPr kumimoji="1" lang="en-US" altLang="zh-CN" dirty="0" err="1">
                <a:solidFill>
                  <a:srgbClr val="FF0000"/>
                </a:solidFill>
              </a:rPr>
              <a:t>root'@'localhost</a:t>
            </a:r>
            <a:r>
              <a:rPr kumimoji="1" lang="en-US" altLang="zh-CN" dirty="0">
                <a:solidFill>
                  <a:srgbClr val="FF0000"/>
                </a:solidFill>
              </a:rPr>
              <a:t>' IDENTIFIED WITH </a:t>
            </a:r>
            <a:r>
              <a:rPr kumimoji="1" lang="en-US" altLang="zh-CN" dirty="0" err="1">
                <a:solidFill>
                  <a:srgbClr val="FF0000"/>
                </a:solidFill>
              </a:rPr>
              <a:t>mysql_native_password</a:t>
            </a:r>
            <a:r>
              <a:rPr kumimoji="1" lang="en-US" altLang="zh-CN" dirty="0">
                <a:solidFill>
                  <a:srgbClr val="FF0000"/>
                </a:solidFill>
              </a:rPr>
              <a:t> BY ‘</a:t>
            </a:r>
            <a:r>
              <a:rPr kumimoji="1" lang="en-US" altLang="zh-CN">
                <a:solidFill>
                  <a:srgbClr val="FF0000"/>
                </a:solidFill>
              </a:rPr>
              <a:t>123456’;</a:t>
            </a:r>
          </a:p>
          <a:p>
            <a:pPr marL="0" indent="0">
              <a:buNone/>
            </a:pPr>
            <a:r>
              <a:rPr kumimoji="1" lang="zh-CN" altLang="en-US">
                <a:solidFill>
                  <a:schemeClr val="tx1"/>
                </a:solidFill>
              </a:rPr>
              <a:t>⑤修改</a:t>
            </a:r>
            <a:r>
              <a:rPr kumimoji="1" lang="en-US" altLang="zh-CN">
                <a:solidFill>
                  <a:schemeClr val="tx1"/>
                </a:solidFill>
              </a:rPr>
              <a:t>root</a:t>
            </a:r>
            <a:r>
              <a:rPr kumimoji="1" lang="zh-CN" altLang="en-US">
                <a:solidFill>
                  <a:schemeClr val="tx1"/>
                </a:solidFill>
              </a:rPr>
              <a:t>用户权限</a:t>
            </a:r>
            <a:endParaRPr kumimoji="1" lang="en-US" altLang="zh-CN" dirty="0">
              <a:solidFill>
                <a:schemeClr val="tx1"/>
              </a:solidFill>
            </a:endParaRPr>
          </a:p>
          <a:p>
            <a:pPr marL="0" indent="0">
              <a:buNone/>
            </a:pPr>
            <a:r>
              <a:rPr kumimoji="1" lang="en-US" altLang="zh-CN" dirty="0">
                <a:solidFill>
                  <a:srgbClr val="FF0000"/>
                </a:solidFill>
              </a:rPr>
              <a:t>create user 'root'@'%' IDENTIFIED WITH </a:t>
            </a:r>
            <a:r>
              <a:rPr kumimoji="1" lang="en-US" altLang="zh-CN" dirty="0" err="1">
                <a:solidFill>
                  <a:srgbClr val="FF0000"/>
                </a:solidFill>
              </a:rPr>
              <a:t>mysql_native_password</a:t>
            </a:r>
            <a:r>
              <a:rPr kumimoji="1" lang="en-US" altLang="zh-CN" dirty="0">
                <a:solidFill>
                  <a:srgbClr val="FF0000"/>
                </a:solidFill>
              </a:rPr>
              <a:t> BY ‘123456';</a:t>
            </a:r>
            <a:endParaRPr kumimoji="1" lang="zh-CN" altLang="en-US" dirty="0">
              <a:solidFill>
                <a:srgbClr val="FF0000"/>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710880" y="906182"/>
            <a:ext cx="10749599" cy="517190"/>
          </a:xfrm>
        </p:spPr>
        <p:txBody>
          <a:bodyPr/>
          <a:lstStyle/>
          <a:p>
            <a:r>
              <a:rPr kumimoji="1" lang="en-US" altLang="zh-CN"/>
              <a:t>5</a:t>
            </a:r>
            <a:r>
              <a:rPr kumimoji="1" lang="zh-CN" altLang="en-US"/>
              <a:t>、服务操作</a:t>
            </a:r>
            <a:endParaRPr kumimoji="1" lang="zh-CN" altLang="en-US" dirty="0"/>
          </a:p>
        </p:txBody>
      </p:sp>
      <p:sp>
        <p:nvSpPr>
          <p:cNvPr id="7" name="文本框 6">
            <a:extLst>
              <a:ext uri="{FF2B5EF4-FFF2-40B4-BE49-F238E27FC236}">
                <a16:creationId xmlns:a16="http://schemas.microsoft.com/office/drawing/2014/main" id="{0FD32ABA-0505-4C7B-9C29-04BDEE78BC0D}"/>
              </a:ext>
            </a:extLst>
          </p:cNvPr>
          <p:cNvSpPr txBox="1"/>
          <p:nvPr/>
        </p:nvSpPr>
        <p:spPr>
          <a:xfrm>
            <a:off x="731520" y="1417408"/>
            <a:ext cx="9589527" cy="369332"/>
          </a:xfrm>
          <a:prstGeom prst="rect">
            <a:avLst/>
          </a:prstGeom>
          <a:noFill/>
        </p:spPr>
        <p:txBody>
          <a:bodyPr wrap="square">
            <a:spAutoFit/>
          </a:bodyPr>
          <a:lstStyle/>
          <a:p>
            <a:pPr marL="0" indent="0" algn="l">
              <a:buNone/>
            </a:pPr>
            <a:r>
              <a:rPr lang="zh-CN" altLang="en-US"/>
              <a:t>使用管理员权限进入</a:t>
            </a:r>
            <a:r>
              <a:rPr lang="en-US" altLang="zh-CN"/>
              <a:t>DOS</a:t>
            </a:r>
            <a:r>
              <a:rPr lang="zh-CN" altLang="en-US"/>
              <a:t>，在</a:t>
            </a:r>
            <a:r>
              <a:rPr lang="en-US" altLang="zh-CN"/>
              <a:t>cmd</a:t>
            </a:r>
            <a:r>
              <a:rPr lang="zh-CN" altLang="en-US"/>
              <a:t>中，进入解压目录下的</a:t>
            </a:r>
            <a:r>
              <a:rPr lang="en-US" altLang="zh-CN"/>
              <a:t>bin</a:t>
            </a:r>
            <a:r>
              <a:rPr lang="zh-CN" altLang="en-US"/>
              <a:t>目录依次执行以下命令：</a:t>
            </a:r>
            <a:endParaRPr lang="en-US" altLang="zh-CN"/>
          </a:p>
        </p:txBody>
      </p:sp>
    </p:spTree>
    <p:extLst>
      <p:ext uri="{BB962C8B-B14F-4D97-AF65-F5344CB8AC3E}">
        <p14:creationId xmlns:p14="http://schemas.microsoft.com/office/powerpoint/2010/main" val="3342290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17030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学多久？学什么？</a:t>
            </a:r>
          </a:p>
        </p:txBody>
      </p:sp>
    </p:spTree>
    <p:extLst>
      <p:ext uri="{BB962C8B-B14F-4D97-AF65-F5344CB8AC3E}">
        <p14:creationId xmlns:p14="http://schemas.microsoft.com/office/powerpoint/2010/main" val="16469585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kumimoji="1" lang="zh-CN" altLang="en-US" dirty="0"/>
              <a:t>学多久？</a:t>
            </a:r>
            <a:endParaRPr lang="zh-CN" altLang="en-US" dirty="0"/>
          </a:p>
        </p:txBody>
      </p:sp>
      <p:sp>
        <p:nvSpPr>
          <p:cNvPr id="16" name="文本框 15">
            <a:extLst>
              <a:ext uri="{FF2B5EF4-FFF2-40B4-BE49-F238E27FC236}">
                <a16:creationId xmlns:a16="http://schemas.microsoft.com/office/drawing/2014/main" id="{1C9ABFA7-0874-4EAE-8AD6-F6DA45C9E7E6}"/>
              </a:ext>
            </a:extLst>
          </p:cNvPr>
          <p:cNvSpPr txBox="1"/>
          <p:nvPr/>
        </p:nvSpPr>
        <p:spPr>
          <a:xfrm>
            <a:off x="6943336" y="1729666"/>
            <a:ext cx="1781257"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a:solidFill>
                  <a:srgbClr val="AD2B26"/>
                </a:solidFill>
                <a:latin typeface="Alibaba PuHuiTi" pitchFamily="18" charset="-122"/>
                <a:ea typeface="Alibaba PuHuiTi" pitchFamily="18" charset="-122"/>
                <a:cs typeface="Alibaba PuHuiTi" pitchFamily="18" charset="-122"/>
              </a:rPr>
              <a:t>30</a:t>
            </a: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 </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个小时</a:t>
            </a:r>
            <a:endParaRPr kumimoji="1" lang="zh-CN" altLang="en-US" sz="105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pic>
        <p:nvPicPr>
          <p:cNvPr id="4" name="图片 3">
            <a:extLst>
              <a:ext uri="{FF2B5EF4-FFF2-40B4-BE49-F238E27FC236}">
                <a16:creationId xmlns:a16="http://schemas.microsoft.com/office/drawing/2014/main" id="{C78B2BC4-F7FC-4F62-B245-BFED073C6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507" y="2210540"/>
            <a:ext cx="3551739" cy="3551739"/>
          </a:xfrm>
          <a:prstGeom prst="rect">
            <a:avLst/>
          </a:prstGeom>
        </p:spPr>
      </p:pic>
      <p:sp>
        <p:nvSpPr>
          <p:cNvPr id="11" name="文本框 10">
            <a:extLst>
              <a:ext uri="{FF2B5EF4-FFF2-40B4-BE49-F238E27FC236}">
                <a16:creationId xmlns:a16="http://schemas.microsoft.com/office/drawing/2014/main" id="{B4C1801B-C557-4A5F-BE27-DED4EAD7E45B}"/>
              </a:ext>
            </a:extLst>
          </p:cNvPr>
          <p:cNvSpPr txBox="1"/>
          <p:nvPr/>
        </p:nvSpPr>
        <p:spPr>
          <a:xfrm>
            <a:off x="7058752" y="2779474"/>
            <a:ext cx="1189748"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a:solidFill>
                  <a:srgbClr val="AD2B26"/>
                </a:solidFill>
                <a:latin typeface="Alibaba PuHuiTi" pitchFamily="18" charset="-122"/>
                <a:ea typeface="Alibaba PuHuiTi" pitchFamily="18" charset="-122"/>
                <a:cs typeface="Alibaba PuHuiTi" pitchFamily="18" charset="-122"/>
              </a:rPr>
              <a:t>2</a:t>
            </a: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 </a:t>
            </a:r>
            <a:r>
              <a:rPr lang="zh-CN" altLang="en-US" dirty="0">
                <a:solidFill>
                  <a:prstClr val="black">
                    <a:lumMod val="65000"/>
                    <a:lumOff val="35000"/>
                  </a:prstClr>
                </a:solidFill>
                <a:latin typeface="Alibaba PuHuiTi" pitchFamily="18" charset="-122"/>
                <a:ea typeface="Alibaba PuHuiTi" pitchFamily="18" charset="-122"/>
                <a:cs typeface="Alibaba PuHuiTi" pitchFamily="18" charset="-122"/>
              </a:rPr>
              <a:t>小时</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5" name="文本框 14">
            <a:extLst>
              <a:ext uri="{FF2B5EF4-FFF2-40B4-BE49-F238E27FC236}">
                <a16:creationId xmlns:a16="http://schemas.microsoft.com/office/drawing/2014/main" id="{1222E685-26C3-48B4-B4B4-5D5B55D2221F}"/>
              </a:ext>
            </a:extLst>
          </p:cNvPr>
          <p:cNvSpPr txBox="1"/>
          <p:nvPr/>
        </p:nvSpPr>
        <p:spPr>
          <a:xfrm>
            <a:off x="7058752" y="3829282"/>
            <a:ext cx="9589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2 </a:t>
            </a:r>
            <a:r>
              <a:rPr kumimoji="0" lang="zh-CN" altLang="en-US" sz="1800" b="0" i="0" u="none" strike="noStrike" kern="1200" cap="none" spc="0" normalizeH="0" baseline="0" noProof="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周</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161547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5"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17030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怎么学？</a:t>
            </a:r>
          </a:p>
        </p:txBody>
      </p:sp>
    </p:spTree>
    <p:extLst>
      <p:ext uri="{BB962C8B-B14F-4D97-AF65-F5344CB8AC3E}">
        <p14:creationId xmlns:p14="http://schemas.microsoft.com/office/powerpoint/2010/main" val="379415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dirty="0"/>
              <a:t>怎么学？</a:t>
            </a:r>
          </a:p>
        </p:txBody>
      </p:sp>
      <p:sp>
        <p:nvSpPr>
          <p:cNvPr id="13" name="文本框 12">
            <a:extLst>
              <a:ext uri="{FF2B5EF4-FFF2-40B4-BE49-F238E27FC236}">
                <a16:creationId xmlns:a16="http://schemas.microsoft.com/office/drawing/2014/main" id="{57588AB4-DCFD-428C-95F7-8E18E0E28A46}"/>
              </a:ext>
            </a:extLst>
          </p:cNvPr>
          <p:cNvSpPr txBox="1"/>
          <p:nvPr/>
        </p:nvSpPr>
        <p:spPr>
          <a:xfrm>
            <a:off x="3158342" y="5374070"/>
            <a:ext cx="587532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一定要亲手实践，</a:t>
            </a:r>
            <a:r>
              <a:rPr kumimoji="0" lang="zh-CN" altLang="en-US" sz="1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是自己亲手做出来</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，本事才是自己的。</a:t>
            </a:r>
            <a:endParaRPr kumimoji="1" lang="zh-CN" altLang="en-US" sz="105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endParaRPr>
          </a:p>
        </p:txBody>
      </p:sp>
      <p:pic>
        <p:nvPicPr>
          <p:cNvPr id="4" name="图片 3">
            <a:extLst>
              <a:ext uri="{FF2B5EF4-FFF2-40B4-BE49-F238E27FC236}">
                <a16:creationId xmlns:a16="http://schemas.microsoft.com/office/drawing/2014/main" id="{9856D80B-8DFE-4A7A-A173-9BB077EB1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730" y="1937238"/>
            <a:ext cx="2819400" cy="2819400"/>
          </a:xfrm>
          <a:prstGeom prst="rect">
            <a:avLst/>
          </a:prstGeom>
        </p:spPr>
      </p:pic>
    </p:spTree>
    <p:extLst>
      <p:ext uri="{BB962C8B-B14F-4D97-AF65-F5344CB8AC3E}">
        <p14:creationId xmlns:p14="http://schemas.microsoft.com/office/powerpoint/2010/main" val="25806275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E7E900F-B0B9-425F-9FF4-693DD87BA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110" y="1802168"/>
            <a:ext cx="3551068" cy="3551068"/>
          </a:xfrm>
          <a:prstGeom prst="rect">
            <a:avLst/>
          </a:prstGeom>
        </p:spPr>
      </p:pic>
      <p:sp>
        <p:nvSpPr>
          <p:cNvPr id="4" name="标题 3">
            <a:extLst>
              <a:ext uri="{FF2B5EF4-FFF2-40B4-BE49-F238E27FC236}">
                <a16:creationId xmlns:a16="http://schemas.microsoft.com/office/drawing/2014/main" id="{A5EECF5D-F8F1-4A6F-8268-3734EBDADD2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12389421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16">
            <a:extLst>
              <a:ext uri="{FF2B5EF4-FFF2-40B4-BE49-F238E27FC236}">
                <a16:creationId xmlns:a16="http://schemas.microsoft.com/office/drawing/2014/main" id="{FAF84EE7-8F7B-408B-A0A0-172860076095}"/>
              </a:ext>
            </a:extLst>
          </p:cNvPr>
          <p:cNvSpPr>
            <a:spLocks noChangeShapeType="1"/>
          </p:cNvSpPr>
          <p:nvPr/>
        </p:nvSpPr>
        <p:spPr bwMode="auto">
          <a:xfrm flipH="1">
            <a:off x="4820893" y="2278591"/>
            <a:ext cx="1028700"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dirty="0"/>
              <a:t>课程特点</a:t>
            </a:r>
          </a:p>
        </p:txBody>
      </p:sp>
      <p:sp>
        <p:nvSpPr>
          <p:cNvPr id="7" name="Freeform 7">
            <a:extLst>
              <a:ext uri="{FF2B5EF4-FFF2-40B4-BE49-F238E27FC236}">
                <a16:creationId xmlns:a16="http://schemas.microsoft.com/office/drawing/2014/main" id="{7CACF113-947C-489A-BDEA-A0DCEB0E0355}"/>
              </a:ext>
            </a:extLst>
          </p:cNvPr>
          <p:cNvSpPr>
            <a:spLocks/>
          </p:cNvSpPr>
          <p:nvPr/>
        </p:nvSpPr>
        <p:spPr bwMode="auto">
          <a:xfrm>
            <a:off x="5470870" y="1561306"/>
            <a:ext cx="968375" cy="4479925"/>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8" name="Oval 12">
            <a:extLst>
              <a:ext uri="{FF2B5EF4-FFF2-40B4-BE49-F238E27FC236}">
                <a16:creationId xmlns:a16="http://schemas.microsoft.com/office/drawing/2014/main" id="{76B8949C-CB3A-480B-900C-EF6ADD379500}"/>
              </a:ext>
            </a:extLst>
          </p:cNvPr>
          <p:cNvSpPr>
            <a:spLocks noChangeArrowheads="1"/>
          </p:cNvSpPr>
          <p:nvPr/>
        </p:nvSpPr>
        <p:spPr bwMode="auto">
          <a:xfrm>
            <a:off x="5740745" y="2167291"/>
            <a:ext cx="163512" cy="163513"/>
          </a:xfrm>
          <a:prstGeom prst="ellipse">
            <a:avLst/>
          </a:prstGeom>
          <a:solidFill>
            <a:srgbClr val="AD2B26"/>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3" name="Oval 13">
            <a:extLst>
              <a:ext uri="{FF2B5EF4-FFF2-40B4-BE49-F238E27FC236}">
                <a16:creationId xmlns:a16="http://schemas.microsoft.com/office/drawing/2014/main" id="{3B109B66-04FD-4C9B-879F-61EEE00A31FF}"/>
              </a:ext>
            </a:extLst>
          </p:cNvPr>
          <p:cNvSpPr>
            <a:spLocks noChangeArrowheads="1"/>
          </p:cNvSpPr>
          <p:nvPr/>
        </p:nvSpPr>
        <p:spPr bwMode="auto">
          <a:xfrm>
            <a:off x="6035966" y="3225007"/>
            <a:ext cx="165100" cy="165100"/>
          </a:xfrm>
          <a:prstGeom prst="ellipse">
            <a:avLst/>
          </a:prstGeom>
          <a:solidFill>
            <a:srgbClr val="49504F"/>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4" name="Oval 14">
            <a:extLst>
              <a:ext uri="{FF2B5EF4-FFF2-40B4-BE49-F238E27FC236}">
                <a16:creationId xmlns:a16="http://schemas.microsoft.com/office/drawing/2014/main" id="{F364D182-37CD-4760-B379-F67F9F381D56}"/>
              </a:ext>
            </a:extLst>
          </p:cNvPr>
          <p:cNvSpPr>
            <a:spLocks noChangeArrowheads="1"/>
          </p:cNvSpPr>
          <p:nvPr/>
        </p:nvSpPr>
        <p:spPr bwMode="auto">
          <a:xfrm>
            <a:off x="5731220" y="4201727"/>
            <a:ext cx="163512" cy="163513"/>
          </a:xfrm>
          <a:prstGeom prst="ellipse">
            <a:avLst/>
          </a:prstGeom>
          <a:solidFill>
            <a:srgbClr val="AD2B26"/>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5" name="Oval 15">
            <a:extLst>
              <a:ext uri="{FF2B5EF4-FFF2-40B4-BE49-F238E27FC236}">
                <a16:creationId xmlns:a16="http://schemas.microsoft.com/office/drawing/2014/main" id="{38260B6E-FEA3-4939-B82D-6D2ECFC1609F}"/>
              </a:ext>
            </a:extLst>
          </p:cNvPr>
          <p:cNvSpPr>
            <a:spLocks noChangeArrowheads="1"/>
          </p:cNvSpPr>
          <p:nvPr/>
        </p:nvSpPr>
        <p:spPr bwMode="auto">
          <a:xfrm>
            <a:off x="6044165" y="5176296"/>
            <a:ext cx="163513" cy="163512"/>
          </a:xfrm>
          <a:prstGeom prst="ellipse">
            <a:avLst/>
          </a:prstGeom>
          <a:solidFill>
            <a:srgbClr val="49504F"/>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7" name="Line 17">
            <a:extLst>
              <a:ext uri="{FF2B5EF4-FFF2-40B4-BE49-F238E27FC236}">
                <a16:creationId xmlns:a16="http://schemas.microsoft.com/office/drawing/2014/main" id="{FDEA377A-5F3B-47C3-98B4-97C383A17660}"/>
              </a:ext>
            </a:extLst>
          </p:cNvPr>
          <p:cNvSpPr>
            <a:spLocks noChangeShapeType="1"/>
          </p:cNvSpPr>
          <p:nvPr/>
        </p:nvSpPr>
        <p:spPr bwMode="auto">
          <a:xfrm flipH="1">
            <a:off x="6201066" y="3305969"/>
            <a:ext cx="1028700"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8" name="Line 18">
            <a:extLst>
              <a:ext uri="{FF2B5EF4-FFF2-40B4-BE49-F238E27FC236}">
                <a16:creationId xmlns:a16="http://schemas.microsoft.com/office/drawing/2014/main" id="{81EC445D-5D49-4E7E-8C8C-B751D8DE63CD}"/>
              </a:ext>
            </a:extLst>
          </p:cNvPr>
          <p:cNvSpPr>
            <a:spLocks noChangeShapeType="1"/>
          </p:cNvSpPr>
          <p:nvPr/>
        </p:nvSpPr>
        <p:spPr bwMode="auto">
          <a:xfrm flipH="1">
            <a:off x="4275482" y="4284277"/>
            <a:ext cx="145732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20" name="Line 19">
            <a:extLst>
              <a:ext uri="{FF2B5EF4-FFF2-40B4-BE49-F238E27FC236}">
                <a16:creationId xmlns:a16="http://schemas.microsoft.com/office/drawing/2014/main" id="{6F09A0DF-D2FA-4E1D-95B7-7517291A4DCA}"/>
              </a:ext>
            </a:extLst>
          </p:cNvPr>
          <p:cNvSpPr>
            <a:spLocks noChangeShapeType="1"/>
          </p:cNvSpPr>
          <p:nvPr/>
        </p:nvSpPr>
        <p:spPr bwMode="auto">
          <a:xfrm flipH="1">
            <a:off x="6206090" y="5258846"/>
            <a:ext cx="1027113"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21" name="TextBox 45">
            <a:extLst>
              <a:ext uri="{FF2B5EF4-FFF2-40B4-BE49-F238E27FC236}">
                <a16:creationId xmlns:a16="http://schemas.microsoft.com/office/drawing/2014/main" id="{D2B684B2-A209-4CD9-BD54-3FF34BADC3D5}"/>
              </a:ext>
            </a:extLst>
          </p:cNvPr>
          <p:cNvSpPr txBox="1"/>
          <p:nvPr/>
        </p:nvSpPr>
        <p:spPr>
          <a:xfrm>
            <a:off x="834887" y="2318104"/>
            <a:ext cx="3707295"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lang="en-US" altLang="zh-CN"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MySQL8.0</a:t>
            </a: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新特性</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2" name="TextBox 46">
            <a:extLst>
              <a:ext uri="{FF2B5EF4-FFF2-40B4-BE49-F238E27FC236}">
                <a16:creationId xmlns:a16="http://schemas.microsoft.com/office/drawing/2014/main" id="{3568529B-05F5-4E1A-9B45-B028C50D7FB5}"/>
              </a:ext>
            </a:extLst>
          </p:cNvPr>
          <p:cNvSpPr txBox="1">
            <a:spLocks noChangeArrowheads="1"/>
          </p:cNvSpPr>
          <p:nvPr/>
        </p:nvSpPr>
        <p:spPr bwMode="auto">
          <a:xfrm>
            <a:off x="3062797" y="1873188"/>
            <a:ext cx="1479386"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AD2B26"/>
                </a:solidFill>
                <a:effectLst/>
                <a:uLnTx/>
                <a:uFillTx/>
                <a:latin typeface="Alibaba PuHuiTi M" pitchFamily="18" charset="-122"/>
                <a:ea typeface="Alibaba PuHuiTi M" pitchFamily="18" charset="-122"/>
                <a:cs typeface="Alibaba PuHuiTi M" pitchFamily="18" charset="-122"/>
                <a:sym typeface="Bebas"/>
              </a:rPr>
              <a:t>新</a:t>
            </a:r>
            <a:endParaRPr kumimoji="0" lang="zh-CN" altLang="en-US" sz="2000" b="0" i="0" u="none" strike="noStrike" kern="1200" cap="none" spc="0" normalizeH="0" baseline="0" noProof="0" dirty="0">
              <a:ln>
                <a:noFill/>
              </a:ln>
              <a:solidFill>
                <a:srgbClr val="AD2B26"/>
              </a:solidFill>
              <a:effectLst/>
              <a:uLnTx/>
              <a:uFillTx/>
              <a:latin typeface="Alibaba PuHuiTi M" pitchFamily="18" charset="-122"/>
              <a:ea typeface="Alibaba PuHuiTi M" pitchFamily="18" charset="-122"/>
              <a:cs typeface="Alibaba PuHuiTi M" pitchFamily="18" charset="-122"/>
              <a:sym typeface="Bebas"/>
            </a:endParaRPr>
          </a:p>
        </p:txBody>
      </p:sp>
      <p:sp>
        <p:nvSpPr>
          <p:cNvPr id="23" name="TextBox 47">
            <a:extLst>
              <a:ext uri="{FF2B5EF4-FFF2-40B4-BE49-F238E27FC236}">
                <a16:creationId xmlns:a16="http://schemas.microsoft.com/office/drawing/2014/main" id="{7A4F5EAF-92C3-4E66-8749-5255F0312B90}"/>
              </a:ext>
            </a:extLst>
          </p:cNvPr>
          <p:cNvSpPr txBox="1"/>
          <p:nvPr/>
        </p:nvSpPr>
        <p:spPr>
          <a:xfrm>
            <a:off x="319230" y="4380989"/>
            <a:ext cx="4012749"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对</a:t>
            </a:r>
            <a:r>
              <a:rPr lang="en-US" altLang="zh-CN" sz="1400" noProof="0">
                <a:solidFill>
                  <a:prstClr val="black">
                    <a:lumMod val="85000"/>
                    <a:lumOff val="15000"/>
                  </a:prstClr>
                </a:solidFill>
                <a:latin typeface="Alibaba PuHuiTi R" pitchFamily="18" charset="-122"/>
                <a:ea typeface="Alibaba PuHuiTi R" pitchFamily="18" charset="-122"/>
                <a:cs typeface="Alibaba PuHuiTi R" pitchFamily="18" charset="-122"/>
                <a:sym typeface="Bebas"/>
              </a:rPr>
              <a:t>MySQL</a:t>
            </a: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高阶部分一挖到底</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4" name="TextBox 48">
            <a:extLst>
              <a:ext uri="{FF2B5EF4-FFF2-40B4-BE49-F238E27FC236}">
                <a16:creationId xmlns:a16="http://schemas.microsoft.com/office/drawing/2014/main" id="{4A0D278E-D040-4B21-8C57-ADC3E28D812F}"/>
              </a:ext>
            </a:extLst>
          </p:cNvPr>
          <p:cNvSpPr txBox="1"/>
          <p:nvPr/>
        </p:nvSpPr>
        <p:spPr>
          <a:xfrm>
            <a:off x="3717751" y="3933428"/>
            <a:ext cx="441147" cy="407291"/>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AD2B26"/>
                </a:solidFill>
                <a:effectLst/>
                <a:uLnTx/>
                <a:uFillTx/>
                <a:latin typeface="Alibaba PuHuiTi M" pitchFamily="18" charset="-122"/>
                <a:ea typeface="Alibaba PuHuiTi M" pitchFamily="18" charset="-122"/>
                <a:cs typeface="Alibaba PuHuiTi M" pitchFamily="18" charset="-122"/>
                <a:sym typeface="Bebas"/>
              </a:rPr>
              <a:t>深</a:t>
            </a:r>
            <a:endParaRPr kumimoji="0" lang="zh-CN" altLang="en-US" sz="2000" b="0" i="0" u="none" strike="noStrike" kern="1200" cap="none" spc="0" normalizeH="0" baseline="0" noProof="0" dirty="0">
              <a:ln>
                <a:noFill/>
              </a:ln>
              <a:solidFill>
                <a:srgbClr val="AD2B26"/>
              </a:solidFill>
              <a:effectLst/>
              <a:uLnTx/>
              <a:uFillTx/>
              <a:latin typeface="Alibaba PuHuiTi M" pitchFamily="18" charset="-122"/>
              <a:ea typeface="Alibaba PuHuiTi M" pitchFamily="18" charset="-122"/>
              <a:cs typeface="Alibaba PuHuiTi M" pitchFamily="18" charset="-122"/>
              <a:sym typeface="Bebas"/>
            </a:endParaRPr>
          </a:p>
        </p:txBody>
      </p:sp>
      <p:sp>
        <p:nvSpPr>
          <p:cNvPr id="25" name="TextBox 49">
            <a:extLst>
              <a:ext uri="{FF2B5EF4-FFF2-40B4-BE49-F238E27FC236}">
                <a16:creationId xmlns:a16="http://schemas.microsoft.com/office/drawing/2014/main" id="{3E287BCE-4214-4525-98C2-FD296E6A3846}"/>
              </a:ext>
            </a:extLst>
          </p:cNvPr>
          <p:cNvSpPr txBox="1"/>
          <p:nvPr/>
        </p:nvSpPr>
        <p:spPr>
          <a:xfrm>
            <a:off x="6715416" y="3355117"/>
            <a:ext cx="3384378" cy="625171"/>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涵盖</a:t>
            </a:r>
            <a:r>
              <a:rPr kumimoji="0" lang="en-US" altLang="zh-CN"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MySQL</a:t>
            </a: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几乎所有的知识模块</a:t>
            </a:r>
            <a:endParaRPr kumimoji="0" lang="en-US" altLang="zh-CN"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            一站式学习</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6" name="TextBox 50">
            <a:extLst>
              <a:ext uri="{FF2B5EF4-FFF2-40B4-BE49-F238E27FC236}">
                <a16:creationId xmlns:a16="http://schemas.microsoft.com/office/drawing/2014/main" id="{9C01AF43-60A0-4609-8993-3B73BF5D97A9}"/>
              </a:ext>
            </a:extLst>
          </p:cNvPr>
          <p:cNvSpPr txBox="1">
            <a:spLocks noChangeArrowheads="1"/>
          </p:cNvSpPr>
          <p:nvPr/>
        </p:nvSpPr>
        <p:spPr bwMode="auto">
          <a:xfrm>
            <a:off x="7291911" y="2947826"/>
            <a:ext cx="441147"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a:solidFill>
                  <a:srgbClr val="404040"/>
                </a:solidFill>
                <a:latin typeface="Alibaba PuHuiTi M" pitchFamily="18" charset="-122"/>
                <a:ea typeface="Alibaba PuHuiTi M" pitchFamily="18" charset="-122"/>
                <a:cs typeface="Alibaba PuHuiTi M" pitchFamily="18" charset="-122"/>
                <a:sym typeface="Bebas"/>
              </a:rPr>
              <a:t>全</a:t>
            </a:r>
            <a:endParaRPr kumimoji="0" lang="zh-CN" altLang="en-US" sz="2000" b="0" i="0" u="none" strike="noStrike" kern="1200" cap="none" spc="0" normalizeH="0" baseline="0" noProof="0" dirty="0">
              <a:ln>
                <a:noFill/>
              </a:ln>
              <a:solidFill>
                <a:srgbClr val="404040"/>
              </a:solidFill>
              <a:effectLst/>
              <a:uLnTx/>
              <a:uFillTx/>
              <a:latin typeface="Alibaba PuHuiTi M" pitchFamily="18" charset="-122"/>
              <a:ea typeface="Alibaba PuHuiTi M" pitchFamily="18" charset="-122"/>
              <a:cs typeface="Alibaba PuHuiTi M" pitchFamily="18" charset="-122"/>
              <a:sym typeface="Bebas"/>
            </a:endParaRPr>
          </a:p>
        </p:txBody>
      </p:sp>
      <p:sp>
        <p:nvSpPr>
          <p:cNvPr id="27" name="TextBox 51">
            <a:extLst>
              <a:ext uri="{FF2B5EF4-FFF2-40B4-BE49-F238E27FC236}">
                <a16:creationId xmlns:a16="http://schemas.microsoft.com/office/drawing/2014/main" id="{4A0EBF3D-1187-4756-B94C-ACEB404ED485}"/>
              </a:ext>
            </a:extLst>
          </p:cNvPr>
          <p:cNvSpPr txBox="1"/>
          <p:nvPr/>
        </p:nvSpPr>
        <p:spPr>
          <a:xfrm>
            <a:off x="7421370" y="5309220"/>
            <a:ext cx="3887530"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保姆式教学，所有案例实战操作，图文并茂</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8" name="TextBox 52">
            <a:extLst>
              <a:ext uri="{FF2B5EF4-FFF2-40B4-BE49-F238E27FC236}">
                <a16:creationId xmlns:a16="http://schemas.microsoft.com/office/drawing/2014/main" id="{34B109C8-459F-4BCE-ACC5-78A6E0CDDBFC}"/>
              </a:ext>
            </a:extLst>
          </p:cNvPr>
          <p:cNvSpPr txBox="1"/>
          <p:nvPr/>
        </p:nvSpPr>
        <p:spPr>
          <a:xfrm>
            <a:off x="7396177" y="4852781"/>
            <a:ext cx="441146" cy="407291"/>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r">
              <a:lnSpc>
                <a:spcPct val="150000"/>
              </a:lnSpc>
              <a:defRPr/>
            </a:pPr>
            <a:r>
              <a:rPr lang="zh-CN" altLang="en-US" sz="2000">
                <a:solidFill>
                  <a:srgbClr val="AD2B26"/>
                </a:solidFill>
                <a:latin typeface="Alibaba PuHuiTi M" pitchFamily="18" charset="-122"/>
                <a:ea typeface="Alibaba PuHuiTi M" pitchFamily="18" charset="-122"/>
                <a:cs typeface="Alibaba PuHuiTi M" pitchFamily="18" charset="-122"/>
                <a:sym typeface="Bebas"/>
              </a:rPr>
              <a:t>细</a:t>
            </a:r>
            <a:endParaRPr lang="zh-CN" altLang="en-US" sz="2000" dirty="0">
              <a:solidFill>
                <a:srgbClr val="AD2B26"/>
              </a:solidFill>
              <a:latin typeface="Alibaba PuHuiTi M" pitchFamily="18" charset="-122"/>
              <a:ea typeface="Alibaba PuHuiTi M" pitchFamily="18" charset="-122"/>
              <a:cs typeface="Alibaba PuHuiTi M" pitchFamily="18" charset="-122"/>
              <a:sym typeface="Bebas"/>
            </a:endParaRPr>
          </a:p>
        </p:txBody>
      </p:sp>
      <p:sp>
        <p:nvSpPr>
          <p:cNvPr id="29" name="椭圆 28">
            <a:extLst>
              <a:ext uri="{FF2B5EF4-FFF2-40B4-BE49-F238E27FC236}">
                <a16:creationId xmlns:a16="http://schemas.microsoft.com/office/drawing/2014/main" id="{37AEB088-C70E-46AC-BDAF-47F474F43021}"/>
              </a:ext>
            </a:extLst>
          </p:cNvPr>
          <p:cNvSpPr/>
          <p:nvPr/>
        </p:nvSpPr>
        <p:spPr>
          <a:xfrm>
            <a:off x="6122504" y="1774384"/>
            <a:ext cx="947738" cy="949325"/>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01</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0" name="椭圆 29">
            <a:extLst>
              <a:ext uri="{FF2B5EF4-FFF2-40B4-BE49-F238E27FC236}">
                <a16:creationId xmlns:a16="http://schemas.microsoft.com/office/drawing/2014/main" id="{E9A39216-ED5F-41C9-86F8-DD12FB047D48}"/>
              </a:ext>
            </a:extLst>
          </p:cNvPr>
          <p:cNvSpPr/>
          <p:nvPr/>
        </p:nvSpPr>
        <p:spPr>
          <a:xfrm>
            <a:off x="4903458" y="2835876"/>
            <a:ext cx="947737" cy="947737"/>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02</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1" name="椭圆 30">
            <a:extLst>
              <a:ext uri="{FF2B5EF4-FFF2-40B4-BE49-F238E27FC236}">
                <a16:creationId xmlns:a16="http://schemas.microsoft.com/office/drawing/2014/main" id="{93F48DB2-AEB8-42A7-909E-EACB536B5D94}"/>
              </a:ext>
            </a:extLst>
          </p:cNvPr>
          <p:cNvSpPr/>
          <p:nvPr/>
        </p:nvSpPr>
        <p:spPr>
          <a:xfrm>
            <a:off x="6122504" y="3810408"/>
            <a:ext cx="947738" cy="947737"/>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03</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2" name="椭圆 31">
            <a:extLst>
              <a:ext uri="{FF2B5EF4-FFF2-40B4-BE49-F238E27FC236}">
                <a16:creationId xmlns:a16="http://schemas.microsoft.com/office/drawing/2014/main" id="{E9B491AE-D742-4E9B-8CB1-15D3E1C01891}"/>
              </a:ext>
            </a:extLst>
          </p:cNvPr>
          <p:cNvSpPr/>
          <p:nvPr/>
        </p:nvSpPr>
        <p:spPr>
          <a:xfrm>
            <a:off x="4901856" y="4758145"/>
            <a:ext cx="947737" cy="947738"/>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04</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Tree>
    <p:extLst>
      <p:ext uri="{BB962C8B-B14F-4D97-AF65-F5344CB8AC3E}">
        <p14:creationId xmlns:p14="http://schemas.microsoft.com/office/powerpoint/2010/main" val="409948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p:bldP spid="22" grpId="0"/>
      <p:bldP spid="23" grpId="0"/>
      <p:bldP spid="24" grpId="0"/>
      <p:bldP spid="25" grpId="0"/>
      <p:bldP spid="26" grpId="0"/>
      <p:bldP spid="27" grpId="0"/>
      <p:bldP spid="28"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dirty="0"/>
              <a:t>开启课程之旅</a:t>
            </a:r>
          </a:p>
        </p:txBody>
      </p:sp>
      <p:sp>
        <p:nvSpPr>
          <p:cNvPr id="4" name="文本框 3">
            <a:extLst>
              <a:ext uri="{FF2B5EF4-FFF2-40B4-BE49-F238E27FC236}">
                <a16:creationId xmlns:a16="http://schemas.microsoft.com/office/drawing/2014/main" id="{5FC86497-022D-4249-82DE-E3102DAFCD87}"/>
              </a:ext>
            </a:extLst>
          </p:cNvPr>
          <p:cNvSpPr txBox="1"/>
          <p:nvPr/>
        </p:nvSpPr>
        <p:spPr>
          <a:xfrm>
            <a:off x="4438335" y="1797261"/>
            <a:ext cx="3315331"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周期</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短，</a:t>
            </a:r>
            <a:r>
              <a:rPr kumimoji="0" lang="en-US" altLang="zh-CN"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2</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个周末</a:t>
            </a:r>
            <a:endParaRPr kumimoji="1"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5" name="文本框 4">
            <a:extLst>
              <a:ext uri="{FF2B5EF4-FFF2-40B4-BE49-F238E27FC236}">
                <a16:creationId xmlns:a16="http://schemas.microsoft.com/office/drawing/2014/main" id="{31C9DB13-F310-48C7-9F24-F85450DEEEF4}"/>
              </a:ext>
            </a:extLst>
          </p:cNvPr>
          <p:cNvSpPr txBox="1"/>
          <p:nvPr/>
        </p:nvSpPr>
        <p:spPr>
          <a:xfrm>
            <a:off x="4464784" y="3013502"/>
            <a:ext cx="3262432"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项目</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真，</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案例</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多</a:t>
            </a:r>
            <a:endParaRPr kumimoji="1"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endParaRPr>
          </a:p>
        </p:txBody>
      </p:sp>
      <p:sp>
        <p:nvSpPr>
          <p:cNvPr id="6" name="文本框 5">
            <a:extLst>
              <a:ext uri="{FF2B5EF4-FFF2-40B4-BE49-F238E27FC236}">
                <a16:creationId xmlns:a16="http://schemas.microsoft.com/office/drawing/2014/main" id="{E47D067F-0F09-468E-9320-0A0B34C1B977}"/>
              </a:ext>
            </a:extLst>
          </p:cNvPr>
          <p:cNvSpPr txBox="1"/>
          <p:nvPr/>
        </p:nvSpPr>
        <p:spPr>
          <a:xfrm>
            <a:off x="5080338" y="4229742"/>
            <a:ext cx="2031325"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经验</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丰富</a:t>
            </a:r>
            <a:endParaRPr kumimoji="1"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240793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dirty="0"/>
              <a:t>开启课程之旅</a:t>
            </a:r>
          </a:p>
        </p:txBody>
      </p:sp>
      <p:pic>
        <p:nvPicPr>
          <p:cNvPr id="7" name="图片 6">
            <a:extLst>
              <a:ext uri="{FF2B5EF4-FFF2-40B4-BE49-F238E27FC236}">
                <a16:creationId xmlns:a16="http://schemas.microsoft.com/office/drawing/2014/main" id="{F16D3678-0190-4F59-AD6D-95EBF786A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749" y="2236016"/>
            <a:ext cx="2581275" cy="2581275"/>
          </a:xfrm>
          <a:prstGeom prst="rect">
            <a:avLst/>
          </a:prstGeom>
        </p:spPr>
      </p:pic>
    </p:spTree>
    <p:extLst>
      <p:ext uri="{BB962C8B-B14F-4D97-AF65-F5344CB8AC3E}">
        <p14:creationId xmlns:p14="http://schemas.microsoft.com/office/powerpoint/2010/main" val="35658134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31522" y="1457271"/>
            <a:ext cx="10749598" cy="4219575"/>
          </a:xfrm>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https://downloads.mysql.com/archives/installer/</a:t>
            </a:r>
            <a:endParaRPr kumimoji="1" lang="zh-CN" altLang="en-US" dirty="0">
              <a:solidFill>
                <a:schemeClr val="tx2">
                  <a:lumMod val="60000"/>
                  <a:lumOff val="40000"/>
                </a:schemeClr>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r>
              <a:rPr kumimoji="1" lang="en-US" altLang="zh-CN"/>
              <a:t>-</a:t>
            </a:r>
            <a:r>
              <a:rPr kumimoji="1" lang="zh-CN" altLang="en-US"/>
              <a:t>步骤安装</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、安装包下载</a:t>
            </a:r>
            <a:endParaRPr kumimoji="1" lang="zh-CN" altLang="en-US" dirty="0"/>
          </a:p>
        </p:txBody>
      </p:sp>
      <p:pic>
        <p:nvPicPr>
          <p:cNvPr id="6" name="图片 5">
            <a:extLst>
              <a:ext uri="{FF2B5EF4-FFF2-40B4-BE49-F238E27FC236}">
                <a16:creationId xmlns:a16="http://schemas.microsoft.com/office/drawing/2014/main" id="{8574ADA4-483C-4C58-8309-8C604E16258F}"/>
              </a:ext>
            </a:extLst>
          </p:cNvPr>
          <p:cNvPicPr>
            <a:picLocks noChangeAspect="1"/>
          </p:cNvPicPr>
          <p:nvPr/>
        </p:nvPicPr>
        <p:blipFill>
          <a:blip r:embed="rId3"/>
          <a:stretch>
            <a:fillRect/>
          </a:stretch>
        </p:blipFill>
        <p:spPr>
          <a:xfrm>
            <a:off x="710878" y="1993916"/>
            <a:ext cx="10749600" cy="4758671"/>
          </a:xfrm>
          <a:prstGeom prst="rect">
            <a:avLst/>
          </a:prstGeom>
          <a:ln>
            <a:solidFill>
              <a:schemeClr val="bg1">
                <a:lumMod val="85000"/>
              </a:schemeClr>
            </a:solidFill>
          </a:ln>
        </p:spPr>
      </p:pic>
    </p:spTree>
    <p:extLst>
      <p:ext uri="{BB962C8B-B14F-4D97-AF65-F5344CB8AC3E}">
        <p14:creationId xmlns:p14="http://schemas.microsoft.com/office/powerpoint/2010/main" val="2090950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10" name="图片 9">
            <a:extLst>
              <a:ext uri="{FF2B5EF4-FFF2-40B4-BE49-F238E27FC236}">
                <a16:creationId xmlns:a16="http://schemas.microsoft.com/office/drawing/2014/main" id="{8A898B2C-36CB-4A6E-B7E1-F8B0FA0E3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101" y="1536716"/>
            <a:ext cx="6480040" cy="4888885"/>
          </a:xfrm>
          <a:prstGeom prst="rect">
            <a:avLst/>
          </a:prstGeom>
        </p:spPr>
      </p:pic>
    </p:spTree>
    <p:extLst>
      <p:ext uri="{BB962C8B-B14F-4D97-AF65-F5344CB8AC3E}">
        <p14:creationId xmlns:p14="http://schemas.microsoft.com/office/powerpoint/2010/main" val="1944623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a:extLst>
              <a:ext uri="{FF2B5EF4-FFF2-40B4-BE49-F238E27FC236}">
                <a16:creationId xmlns:a16="http://schemas.microsoft.com/office/drawing/2014/main" id="{6FDF8088-B70D-42B2-9D93-EB666DF68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260" y="1457271"/>
            <a:ext cx="6026082" cy="4546395"/>
          </a:xfrm>
          <a:prstGeom prst="rect">
            <a:avLst/>
          </a:prstGeom>
        </p:spPr>
      </p:pic>
      <p:sp>
        <p:nvSpPr>
          <p:cNvPr id="8" name="文本框 7">
            <a:extLst>
              <a:ext uri="{FF2B5EF4-FFF2-40B4-BE49-F238E27FC236}">
                <a16:creationId xmlns:a16="http://schemas.microsoft.com/office/drawing/2014/main" id="{FCAB4BE3-82B4-4F73-94A4-C824CA967376}"/>
              </a:ext>
            </a:extLst>
          </p:cNvPr>
          <p:cNvSpPr txBox="1"/>
          <p:nvPr/>
        </p:nvSpPr>
        <p:spPr>
          <a:xfrm>
            <a:off x="1763139" y="6244479"/>
            <a:ext cx="9268028" cy="369332"/>
          </a:xfrm>
          <a:prstGeom prst="rect">
            <a:avLst/>
          </a:prstGeom>
          <a:noFill/>
        </p:spPr>
        <p:txBody>
          <a:bodyPr wrap="square">
            <a:spAutoFit/>
          </a:bodyPr>
          <a:lstStyle/>
          <a:p>
            <a:r>
              <a:rPr lang="zh-CN" altLang="en-US"/>
              <a:t>此后按照流程安装即可，遇到`Next`（下一步）直接点击即可</a:t>
            </a:r>
          </a:p>
        </p:txBody>
      </p:sp>
    </p:spTree>
    <p:extLst>
      <p:ext uri="{BB962C8B-B14F-4D97-AF65-F5344CB8AC3E}">
        <p14:creationId xmlns:p14="http://schemas.microsoft.com/office/powerpoint/2010/main" val="3960287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sp>
        <p:nvSpPr>
          <p:cNvPr id="8" name="文本框 7">
            <a:extLst>
              <a:ext uri="{FF2B5EF4-FFF2-40B4-BE49-F238E27FC236}">
                <a16:creationId xmlns:a16="http://schemas.microsoft.com/office/drawing/2014/main" id="{FCAB4BE3-82B4-4F73-94A4-C824CA967376}"/>
              </a:ext>
            </a:extLst>
          </p:cNvPr>
          <p:cNvSpPr txBox="1"/>
          <p:nvPr/>
        </p:nvSpPr>
        <p:spPr>
          <a:xfrm>
            <a:off x="2192451" y="6244479"/>
            <a:ext cx="9268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点击</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`Execute`</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后需要等待几分钟。</a:t>
            </a:r>
          </a:p>
        </p:txBody>
      </p:sp>
      <p:pic>
        <p:nvPicPr>
          <p:cNvPr id="6" name="图片 5">
            <a:extLst>
              <a:ext uri="{FF2B5EF4-FFF2-40B4-BE49-F238E27FC236}">
                <a16:creationId xmlns:a16="http://schemas.microsoft.com/office/drawing/2014/main" id="{3301688F-21EB-403E-B2EA-BE2E82795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260" y="1603364"/>
            <a:ext cx="5957988" cy="4495022"/>
          </a:xfrm>
          <a:prstGeom prst="rect">
            <a:avLst/>
          </a:prstGeom>
        </p:spPr>
      </p:pic>
    </p:spTree>
    <p:extLst>
      <p:ext uri="{BB962C8B-B14F-4D97-AF65-F5344CB8AC3E}">
        <p14:creationId xmlns:p14="http://schemas.microsoft.com/office/powerpoint/2010/main" val="1544932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sp>
        <p:nvSpPr>
          <p:cNvPr id="8" name="文本框 7">
            <a:extLst>
              <a:ext uri="{FF2B5EF4-FFF2-40B4-BE49-F238E27FC236}">
                <a16:creationId xmlns:a16="http://schemas.microsoft.com/office/drawing/2014/main" id="{FCAB4BE3-82B4-4F73-94A4-C824CA967376}"/>
              </a:ext>
            </a:extLst>
          </p:cNvPr>
          <p:cNvSpPr txBox="1"/>
          <p:nvPr/>
        </p:nvSpPr>
        <p:spPr>
          <a:xfrm>
            <a:off x="2192451" y="6244479"/>
            <a:ext cx="9268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当所有的状态都变成</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Complete</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之后，点击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Next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p>
        </p:txBody>
      </p:sp>
      <p:pic>
        <p:nvPicPr>
          <p:cNvPr id="9" name="图片 8">
            <a:extLst>
              <a:ext uri="{FF2B5EF4-FFF2-40B4-BE49-F238E27FC236}">
                <a16:creationId xmlns:a16="http://schemas.microsoft.com/office/drawing/2014/main" id="{5461A497-E79A-464D-AC72-DED2D264D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992" y="1488707"/>
            <a:ext cx="6303603" cy="4755772"/>
          </a:xfrm>
          <a:prstGeom prst="rect">
            <a:avLst/>
          </a:prstGeom>
        </p:spPr>
      </p:pic>
    </p:spTree>
    <p:extLst>
      <p:ext uri="{BB962C8B-B14F-4D97-AF65-F5344CB8AC3E}">
        <p14:creationId xmlns:p14="http://schemas.microsoft.com/office/powerpoint/2010/main" val="4036395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a:extLst>
              <a:ext uri="{FF2B5EF4-FFF2-40B4-BE49-F238E27FC236}">
                <a16:creationId xmlns:a16="http://schemas.microsoft.com/office/drawing/2014/main" id="{A16E2C69-8CA6-4EA0-BE6F-45343D069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375" y="1635973"/>
            <a:ext cx="5909350" cy="4458326"/>
          </a:xfrm>
          <a:prstGeom prst="rect">
            <a:avLst/>
          </a:prstGeom>
        </p:spPr>
      </p:pic>
    </p:spTree>
    <p:extLst>
      <p:ext uri="{BB962C8B-B14F-4D97-AF65-F5344CB8AC3E}">
        <p14:creationId xmlns:p14="http://schemas.microsoft.com/office/powerpoint/2010/main" val="614167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6" name="图片 5">
            <a:extLst>
              <a:ext uri="{FF2B5EF4-FFF2-40B4-BE49-F238E27FC236}">
                <a16:creationId xmlns:a16="http://schemas.microsoft.com/office/drawing/2014/main" id="{5AD7A854-12B4-44CA-BC71-169C98250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654" y="1616264"/>
            <a:ext cx="6051771" cy="4565777"/>
          </a:xfrm>
          <a:prstGeom prst="rect">
            <a:avLst/>
          </a:prstGeom>
        </p:spPr>
      </p:pic>
    </p:spTree>
    <p:extLst>
      <p:ext uri="{BB962C8B-B14F-4D97-AF65-F5344CB8AC3E}">
        <p14:creationId xmlns:p14="http://schemas.microsoft.com/office/powerpoint/2010/main" val="9670315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a:extLst>
              <a:ext uri="{FF2B5EF4-FFF2-40B4-BE49-F238E27FC236}">
                <a16:creationId xmlns:a16="http://schemas.microsoft.com/office/drawing/2014/main" id="{8C6BFF5F-BDAE-4384-B534-09FF51EE2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128" y="1198676"/>
            <a:ext cx="6775112" cy="5111503"/>
          </a:xfrm>
          <a:prstGeom prst="rect">
            <a:avLst/>
          </a:prstGeom>
        </p:spPr>
      </p:pic>
    </p:spTree>
    <p:extLst>
      <p:ext uri="{BB962C8B-B14F-4D97-AF65-F5344CB8AC3E}">
        <p14:creationId xmlns:p14="http://schemas.microsoft.com/office/powerpoint/2010/main" val="3656299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6" name="图片 5">
            <a:extLst>
              <a:ext uri="{FF2B5EF4-FFF2-40B4-BE49-F238E27FC236}">
                <a16:creationId xmlns:a16="http://schemas.microsoft.com/office/drawing/2014/main" id="{B00AA8D9-F3EF-44D4-BA05-7FCB185FD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806" y="1198676"/>
            <a:ext cx="6347095" cy="4788584"/>
          </a:xfrm>
          <a:prstGeom prst="rect">
            <a:avLst/>
          </a:prstGeom>
        </p:spPr>
      </p:pic>
      <p:sp>
        <p:nvSpPr>
          <p:cNvPr id="8" name="文本框 7">
            <a:extLst>
              <a:ext uri="{FF2B5EF4-FFF2-40B4-BE49-F238E27FC236}">
                <a16:creationId xmlns:a16="http://schemas.microsoft.com/office/drawing/2014/main" id="{75B45187-53CA-483F-9449-2142BC987745}"/>
              </a:ext>
            </a:extLst>
          </p:cNvPr>
          <p:cNvSpPr txBox="1"/>
          <p:nvPr/>
        </p:nvSpPr>
        <p:spPr>
          <a:xfrm>
            <a:off x="595818" y="6244479"/>
            <a:ext cx="10581261" cy="369332"/>
          </a:xfrm>
          <a:prstGeom prst="rect">
            <a:avLst/>
          </a:prstGeom>
          <a:noFill/>
        </p:spPr>
        <p:txBody>
          <a:bodyPr wrap="square">
            <a:spAutoFit/>
          </a:bodyPr>
          <a:lstStyle/>
          <a:p>
            <a:r>
              <a:rPr lang="zh-CN" altLang="en-US"/>
              <a:t>此处输入密码务必记住，用于之后登陆数据库，建议将密码设置为：</a:t>
            </a:r>
            <a:r>
              <a:rPr lang="en-US" altLang="zh-CN"/>
              <a:t>123456</a:t>
            </a:r>
            <a:r>
              <a:rPr lang="zh-CN" altLang="en-US"/>
              <a:t>。</a:t>
            </a:r>
          </a:p>
        </p:txBody>
      </p:sp>
    </p:spTree>
    <p:extLst>
      <p:ext uri="{BB962C8B-B14F-4D97-AF65-F5344CB8AC3E}">
        <p14:creationId xmlns:p14="http://schemas.microsoft.com/office/powerpoint/2010/main" val="137918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a:t>我能学到啥？</a:t>
            </a:r>
            <a:endParaRPr lang="zh-CN" altLang="en-US" dirty="0"/>
          </a:p>
        </p:txBody>
      </p:sp>
      <p:pic>
        <p:nvPicPr>
          <p:cNvPr id="2050" name="Picture 2">
            <a:extLst>
              <a:ext uri="{FF2B5EF4-FFF2-40B4-BE49-F238E27FC236}">
                <a16:creationId xmlns:a16="http://schemas.microsoft.com/office/drawing/2014/main" id="{93AD629C-D6E1-4F2D-A7BE-68C61426B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665" y="2029082"/>
            <a:ext cx="2799835" cy="2799835"/>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9E0D0B8-9002-410C-AB48-26E6C414FE99}"/>
              </a:ext>
            </a:extLst>
          </p:cNvPr>
          <p:cNvSpPr/>
          <p:nvPr/>
        </p:nvSpPr>
        <p:spPr>
          <a:xfrm>
            <a:off x="2376288" y="4988771"/>
            <a:ext cx="1210588" cy="707886"/>
          </a:xfrm>
          <a:prstGeom prst="rect">
            <a:avLst/>
          </a:prstGeom>
          <a:noFill/>
        </p:spPr>
        <p:txBody>
          <a:bodyPr wrap="none" lIns="91440" tIns="45720" rIns="91440" bIns="45720">
            <a:spAutoFit/>
          </a:bodyPr>
          <a:lstStyle/>
          <a:p>
            <a:pPr algn="ctr"/>
            <a:r>
              <a:rPr lang="zh-CN" altLang="en-US" sz="4000">
                <a:ln w="0"/>
                <a:solidFill>
                  <a:schemeClr val="accent1"/>
                </a:solidFill>
                <a:effectLst>
                  <a:outerShdw blurRad="38100" dist="25400" dir="5400000" algn="ctr" rotWithShape="0">
                    <a:srgbClr val="6E747A">
                      <a:alpha val="43000"/>
                    </a:srgbClr>
                  </a:outerShdw>
                </a:effectLst>
              </a:rPr>
              <a:t>练习</a:t>
            </a:r>
          </a:p>
        </p:txBody>
      </p:sp>
      <p:sp>
        <p:nvSpPr>
          <p:cNvPr id="10" name="矩形 9">
            <a:extLst>
              <a:ext uri="{FF2B5EF4-FFF2-40B4-BE49-F238E27FC236}">
                <a16:creationId xmlns:a16="http://schemas.microsoft.com/office/drawing/2014/main" id="{08E038F5-939B-4A94-BA62-0D9EF1B1ECBA}"/>
              </a:ext>
            </a:extLst>
          </p:cNvPr>
          <p:cNvSpPr/>
          <p:nvPr/>
        </p:nvSpPr>
        <p:spPr>
          <a:xfrm>
            <a:off x="7581700" y="5150696"/>
            <a:ext cx="1210589" cy="707886"/>
          </a:xfrm>
          <a:prstGeom prst="rect">
            <a:avLst/>
          </a:prstGeom>
          <a:noFill/>
        </p:spPr>
        <p:txBody>
          <a:bodyPr wrap="none" lIns="91440" tIns="45720" rIns="91440" bIns="45720">
            <a:spAutoFit/>
          </a:bodyPr>
          <a:lstStyle/>
          <a:p>
            <a:pPr algn="ctr"/>
            <a:r>
              <a:rPr lang="zh-CN" altLang="en-US" sz="4000">
                <a:ln w="0"/>
                <a:solidFill>
                  <a:schemeClr val="accent1"/>
                </a:solidFill>
                <a:effectLst>
                  <a:outerShdw blurRad="38100" dist="25400" dir="5400000" algn="ctr" rotWithShape="0">
                    <a:srgbClr val="6E747A">
                      <a:alpha val="43000"/>
                    </a:srgbClr>
                  </a:outerShdw>
                </a:effectLst>
              </a:rPr>
              <a:t>总结</a:t>
            </a:r>
          </a:p>
        </p:txBody>
      </p:sp>
      <p:pic>
        <p:nvPicPr>
          <p:cNvPr id="2054" name="Picture 6">
            <a:extLst>
              <a:ext uri="{FF2B5EF4-FFF2-40B4-BE49-F238E27FC236}">
                <a16:creationId xmlns:a16="http://schemas.microsoft.com/office/drawing/2014/main" id="{E24B9B4C-4560-4D22-8BFF-D733D5C86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877" y="2029082"/>
            <a:ext cx="2799835" cy="279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73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 calcmode="lin" valueType="num">
                                      <p:cBhvr additive="base">
                                        <p:cTn id="17" dur="500" fill="hold"/>
                                        <p:tgtEl>
                                          <p:spTgt spid="2054"/>
                                        </p:tgtEl>
                                        <p:attrNameLst>
                                          <p:attrName>ppt_x</p:attrName>
                                        </p:attrNameLst>
                                      </p:cBhvr>
                                      <p:tavLst>
                                        <p:tav tm="0">
                                          <p:val>
                                            <p:strVal val="#ppt_x"/>
                                          </p:val>
                                        </p:tav>
                                        <p:tav tm="100000">
                                          <p:val>
                                            <p:strVal val="#ppt_x"/>
                                          </p:val>
                                        </p:tav>
                                      </p:tavLst>
                                    </p:anim>
                                    <p:anim calcmode="lin" valueType="num">
                                      <p:cBhvr additive="base">
                                        <p:cTn id="18" dur="500" fill="hold"/>
                                        <p:tgtEl>
                                          <p:spTgt spid="205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Tree>
    <p:extLst>
      <p:ext uri="{BB962C8B-B14F-4D97-AF65-F5344CB8AC3E}">
        <p14:creationId xmlns:p14="http://schemas.microsoft.com/office/powerpoint/2010/main" val="28045784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1457271"/>
            <a:ext cx="10749598" cy="4219575"/>
          </a:xfrm>
        </p:spPr>
        <p:txBody>
          <a:bodyPr>
            <a:noAutofit/>
          </a:bodyPr>
          <a:lstStyle/>
          <a:p>
            <a:pPr marL="0" indent="0">
              <a:buNone/>
            </a:pPr>
            <a:r>
              <a:rPr kumimoji="1" lang="zh-CN" altLang="en-US" sz="1400">
                <a:solidFill>
                  <a:schemeClr val="tx1"/>
                </a:solidFill>
              </a:rPr>
              <a:t>如果日常的开发和维护均在类似</a:t>
            </a:r>
            <a:r>
              <a:rPr kumimoji="1" lang="en-US" altLang="zh-CN" sz="1400">
                <a:solidFill>
                  <a:schemeClr val="tx1"/>
                </a:solidFill>
              </a:rPr>
              <a:t>dos</a:t>
            </a:r>
            <a:r>
              <a:rPr kumimoji="1" lang="zh-CN" altLang="en-US" sz="1400">
                <a:solidFill>
                  <a:schemeClr val="tx1"/>
                </a:solidFill>
              </a:rPr>
              <a:t>窗口中进行，对于编程初学者来说，上手就略微有点困难，增加了学习成本。我们一般使用</a:t>
            </a:r>
            <a:r>
              <a:rPr kumimoji="1" lang="en-US" altLang="zh-CN" sz="1400">
                <a:solidFill>
                  <a:schemeClr val="tx1"/>
                </a:solidFill>
              </a:rPr>
              <a:t>mysql</a:t>
            </a:r>
            <a:r>
              <a:rPr kumimoji="1" lang="zh-CN" altLang="en-US" sz="1400">
                <a:solidFill>
                  <a:schemeClr val="tx1"/>
                </a:solidFill>
              </a:rPr>
              <a:t>图形管理工具来连接</a:t>
            </a:r>
            <a:r>
              <a:rPr kumimoji="1" lang="en-US" altLang="zh-CN" sz="1400">
                <a:solidFill>
                  <a:schemeClr val="tx1"/>
                </a:solidFill>
              </a:rPr>
              <a:t>Mysql</a:t>
            </a:r>
            <a:r>
              <a:rPr kumimoji="1" lang="zh-CN" altLang="en-US" sz="1400">
                <a:solidFill>
                  <a:schemeClr val="tx1"/>
                </a:solidFill>
              </a:rPr>
              <a:t>，然后在图形化界面上操作</a:t>
            </a:r>
            <a:r>
              <a:rPr kumimoji="1" lang="en-US" altLang="zh-CN" sz="1400">
                <a:solidFill>
                  <a:schemeClr val="tx1"/>
                </a:solidFill>
              </a:rPr>
              <a:t>Mysql</a:t>
            </a:r>
            <a:r>
              <a:rPr kumimoji="1" lang="zh-CN" altLang="en-US" sz="1400">
                <a:solidFill>
                  <a:schemeClr val="tx1"/>
                </a:solidFill>
              </a:rPr>
              <a:t>。</a:t>
            </a:r>
            <a:endParaRPr kumimoji="1" lang="en-US" altLang="zh-CN" sz="1400">
              <a:solidFill>
                <a:schemeClr val="tx1"/>
              </a:solidFill>
            </a:endParaRPr>
          </a:p>
          <a:p>
            <a:pPr marL="0" indent="0">
              <a:buNone/>
            </a:pPr>
            <a:r>
              <a:rPr kumimoji="1" lang="en-US" altLang="zh-CN" sz="1400">
                <a:solidFill>
                  <a:schemeClr val="tx1"/>
                </a:solidFill>
              </a:rPr>
              <a:t>MySQL</a:t>
            </a:r>
            <a:r>
              <a:rPr kumimoji="1" lang="zh-CN" altLang="en-US" sz="1400">
                <a:solidFill>
                  <a:schemeClr val="tx1"/>
                </a:solidFill>
              </a:rPr>
              <a:t>的管理维护工具非常多，除了系统自带的命令行管理工具之外，还有许多其他的图形化管理工具。</a:t>
            </a:r>
            <a:endParaRPr kumimoji="1" lang="en-US" altLang="zh-CN" sz="1400">
              <a:solidFill>
                <a:schemeClr val="tx1"/>
              </a:solidFill>
            </a:endParaRPr>
          </a:p>
          <a:p>
            <a:pPr marL="0" indent="0">
              <a:buNone/>
            </a:pPr>
            <a:endParaRPr kumimoji="1" lang="en-US" altLang="zh-CN" sz="1400">
              <a:solidFill>
                <a:schemeClr val="tx1"/>
              </a:solidFill>
            </a:endParaRPr>
          </a:p>
          <a:p>
            <a:pPr marL="0" indent="0">
              <a:buNone/>
            </a:pPr>
            <a:endParaRPr kumimoji="1" lang="zh-CN" altLang="en-US" sz="1400" dirty="0">
              <a:solidFill>
                <a:schemeClr val="tx1"/>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、简介</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36AE10A6-C4B9-4599-8B08-E77CCE105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778" y="2719327"/>
            <a:ext cx="4781492" cy="3623108"/>
          </a:xfrm>
          <a:prstGeom prst="rect">
            <a:avLst/>
          </a:prstGeom>
        </p:spPr>
      </p:pic>
      <p:pic>
        <p:nvPicPr>
          <p:cNvPr id="11" name="图片 10">
            <a:extLst>
              <a:ext uri="{FF2B5EF4-FFF2-40B4-BE49-F238E27FC236}">
                <a16:creationId xmlns:a16="http://schemas.microsoft.com/office/drawing/2014/main" id="{0BF121AD-0114-43E8-BFEC-517D6E8DB4CA}"/>
              </a:ext>
            </a:extLst>
          </p:cNvPr>
          <p:cNvPicPr>
            <a:picLocks noChangeAspect="1"/>
          </p:cNvPicPr>
          <p:nvPr/>
        </p:nvPicPr>
        <p:blipFill>
          <a:blip r:embed="rId3"/>
          <a:stretch>
            <a:fillRect/>
          </a:stretch>
        </p:blipFill>
        <p:spPr>
          <a:xfrm>
            <a:off x="710880" y="2768319"/>
            <a:ext cx="4465287" cy="3574116"/>
          </a:xfrm>
          <a:prstGeom prst="rect">
            <a:avLst/>
          </a:prstGeom>
        </p:spPr>
      </p:pic>
      <p:sp>
        <p:nvSpPr>
          <p:cNvPr id="12" name="箭头: 右 11">
            <a:extLst>
              <a:ext uri="{FF2B5EF4-FFF2-40B4-BE49-F238E27FC236}">
                <a16:creationId xmlns:a16="http://schemas.microsoft.com/office/drawing/2014/main" id="{3F5BB21B-2B91-49A4-985F-BF599BDD391A}"/>
              </a:ext>
            </a:extLst>
          </p:cNvPr>
          <p:cNvSpPr/>
          <p:nvPr/>
        </p:nvSpPr>
        <p:spPr>
          <a:xfrm>
            <a:off x="5418306" y="4143983"/>
            <a:ext cx="1011677" cy="350196"/>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44369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i="0">
                <a:solidFill>
                  <a:schemeClr val="accent5"/>
                </a:solidFill>
                <a:effectLst/>
                <a:latin typeface="Helvetica Neue"/>
              </a:rPr>
              <a:t>Navicat</a:t>
            </a:r>
          </a:p>
          <a:p>
            <a:pPr marL="0" indent="0">
              <a:buNone/>
            </a:pPr>
            <a:endParaRPr kumimoji="1" lang="zh-CN" altLang="en-US" sz="1100" dirty="0">
              <a:solidFill>
                <a:schemeClr val="tx1"/>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FCEF6E9-AEEF-4D86-AC90-21F39E5E732C}"/>
              </a:ext>
            </a:extLst>
          </p:cNvPr>
          <p:cNvSpPr txBox="1"/>
          <p:nvPr/>
        </p:nvSpPr>
        <p:spPr>
          <a:xfrm>
            <a:off x="1091929" y="2061423"/>
            <a:ext cx="10279705" cy="646331"/>
          </a:xfrm>
          <a:prstGeom prst="rect">
            <a:avLst/>
          </a:prstGeom>
          <a:noFill/>
        </p:spPr>
        <p:txBody>
          <a:bodyPr wrap="square">
            <a:spAutoFit/>
          </a:bodyPr>
          <a:lstStyle/>
          <a:p>
            <a:r>
              <a:rPr lang="en-US" altLang="zh-CN" b="0" i="0">
                <a:solidFill>
                  <a:srgbClr val="444444"/>
                </a:solidFill>
                <a:effectLst/>
                <a:latin typeface="Helvetica Neue"/>
              </a:rPr>
              <a:t>Navicat</a:t>
            </a:r>
            <a:r>
              <a:rPr lang="zh-CN" altLang="en-US" b="0" i="0">
                <a:solidFill>
                  <a:srgbClr val="444444"/>
                </a:solidFill>
                <a:effectLst/>
                <a:latin typeface="Helvetica Neue"/>
              </a:rPr>
              <a:t>是一套快速、可靠的数据库管理工具，</a:t>
            </a:r>
            <a:r>
              <a:rPr lang="en-US" altLang="zh-CN" b="0" i="0">
                <a:solidFill>
                  <a:srgbClr val="444444"/>
                </a:solidFill>
                <a:effectLst/>
                <a:latin typeface="Helvetica Neue"/>
              </a:rPr>
              <a:t>Navicat </a:t>
            </a:r>
            <a:r>
              <a:rPr lang="zh-CN" altLang="en-US" b="0" i="0">
                <a:solidFill>
                  <a:srgbClr val="444444"/>
                </a:solidFill>
                <a:effectLst/>
                <a:latin typeface="Helvetica Neue"/>
              </a:rPr>
              <a:t>是以直觉化的图形用户界面而建的，可以兼容多种数据库</a:t>
            </a:r>
            <a:r>
              <a:rPr lang="en-US" altLang="zh-CN" b="0" i="0">
                <a:solidFill>
                  <a:srgbClr val="444444"/>
                </a:solidFill>
                <a:effectLst/>
                <a:latin typeface="Helvetica Neue"/>
              </a:rPr>
              <a:t>,</a:t>
            </a:r>
            <a:r>
              <a:rPr lang="zh-CN" altLang="en-US" b="0" i="0">
                <a:solidFill>
                  <a:srgbClr val="444444"/>
                </a:solidFill>
                <a:effectLst/>
                <a:latin typeface="Helvetica Neue"/>
              </a:rPr>
              <a:t>支持多种操作系统。</a:t>
            </a:r>
            <a:endParaRPr lang="zh-CN" altLang="en-US"/>
          </a:p>
        </p:txBody>
      </p:sp>
      <p:pic>
        <p:nvPicPr>
          <p:cNvPr id="9" name="图片 8">
            <a:extLst>
              <a:ext uri="{FF2B5EF4-FFF2-40B4-BE49-F238E27FC236}">
                <a16:creationId xmlns:a16="http://schemas.microsoft.com/office/drawing/2014/main" id="{7F7F10DA-3172-4305-B0F2-3E302A94A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256" y="2889752"/>
            <a:ext cx="3096216" cy="3028167"/>
          </a:xfrm>
          <a:prstGeom prst="rect">
            <a:avLst/>
          </a:prstGeom>
        </p:spPr>
      </p:pic>
    </p:spTree>
    <p:extLst>
      <p:ext uri="{BB962C8B-B14F-4D97-AF65-F5344CB8AC3E}">
        <p14:creationId xmlns:p14="http://schemas.microsoft.com/office/powerpoint/2010/main" val="1746016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i="0">
                <a:solidFill>
                  <a:schemeClr val="accent5"/>
                </a:solidFill>
                <a:effectLst/>
                <a:latin typeface="Helvetica Neue"/>
              </a:rPr>
              <a:t>SQLyog</a:t>
            </a:r>
          </a:p>
          <a:p>
            <a:pPr marL="0" indent="0">
              <a:buNone/>
            </a:pPr>
            <a:endParaRPr kumimoji="1" lang="zh-CN" altLang="en-US" sz="1100" dirty="0">
              <a:solidFill>
                <a:schemeClr val="tx1"/>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FCEF6E9-AEEF-4D86-AC90-21F39E5E732C}"/>
              </a:ext>
            </a:extLst>
          </p:cNvPr>
          <p:cNvSpPr txBox="1"/>
          <p:nvPr/>
        </p:nvSpPr>
        <p:spPr>
          <a:xfrm>
            <a:off x="1091929" y="2061423"/>
            <a:ext cx="10279705" cy="923330"/>
          </a:xfrm>
          <a:prstGeom prst="rect">
            <a:avLst/>
          </a:prstGeom>
          <a:noFill/>
        </p:spPr>
        <p:txBody>
          <a:bodyPr wrap="square">
            <a:spAutoFit/>
          </a:bodyPr>
          <a:lstStyle/>
          <a:p>
            <a:pPr algn="l"/>
            <a:r>
              <a:rPr lang="en-US" altLang="zh-CN" b="0" i="0">
                <a:solidFill>
                  <a:srgbClr val="333333"/>
                </a:solidFill>
                <a:effectLst/>
                <a:latin typeface="Helvetica Neue"/>
              </a:rPr>
              <a:t>SQLyog </a:t>
            </a:r>
            <a:r>
              <a:rPr lang="zh-CN" altLang="en-US" b="0" i="0">
                <a:solidFill>
                  <a:srgbClr val="333333"/>
                </a:solidFill>
                <a:effectLst/>
                <a:latin typeface="Helvetica Neue"/>
              </a:rPr>
              <a:t>是一个快速而简洁的图形化管理</a:t>
            </a:r>
            <a:r>
              <a:rPr lang="en-US" altLang="zh-CN" b="0" i="0">
                <a:solidFill>
                  <a:srgbClr val="333333"/>
                </a:solidFill>
                <a:effectLst/>
                <a:latin typeface="Helvetica Neue"/>
              </a:rPr>
              <a:t>MySQL</a:t>
            </a:r>
            <a:r>
              <a:rPr lang="zh-CN" altLang="en-US" b="0" i="0">
                <a:solidFill>
                  <a:srgbClr val="333333"/>
                </a:solidFill>
                <a:effectLst/>
                <a:latin typeface="Helvetica Neue"/>
              </a:rPr>
              <a:t>数据库的工具，它能够在任何地点有效地管理你的数据库，由业界著名的</a:t>
            </a:r>
            <a:r>
              <a:rPr lang="en-US" altLang="zh-CN" b="0" i="0">
                <a:solidFill>
                  <a:srgbClr val="333333"/>
                </a:solidFill>
                <a:effectLst/>
                <a:latin typeface="Helvetica Neue"/>
              </a:rPr>
              <a:t>Webyog</a:t>
            </a:r>
            <a:r>
              <a:rPr lang="zh-CN" altLang="en-US" b="0" i="0">
                <a:solidFill>
                  <a:srgbClr val="333333"/>
                </a:solidFill>
                <a:effectLst/>
                <a:latin typeface="Helvetica Neue"/>
              </a:rPr>
              <a:t>公司出品。</a:t>
            </a:r>
          </a:p>
          <a:p>
            <a:pPr algn="l"/>
            <a:r>
              <a:rPr lang="zh-CN" altLang="en-US" b="0" i="0">
                <a:solidFill>
                  <a:srgbClr val="333333"/>
                </a:solidFill>
                <a:effectLst/>
                <a:latin typeface="Helvetica Neue"/>
              </a:rPr>
              <a:t>使用</a:t>
            </a:r>
            <a:r>
              <a:rPr lang="en-US" altLang="zh-CN" b="0" i="0">
                <a:solidFill>
                  <a:srgbClr val="333333"/>
                </a:solidFill>
                <a:effectLst/>
                <a:latin typeface="Helvetica Neue"/>
              </a:rPr>
              <a:t>SQLyog</a:t>
            </a:r>
            <a:r>
              <a:rPr lang="zh-CN" altLang="en-US" b="0" i="0">
                <a:solidFill>
                  <a:srgbClr val="333333"/>
                </a:solidFill>
                <a:effectLst/>
                <a:latin typeface="Helvetica Neue"/>
              </a:rPr>
              <a:t>可以快速直观地让您从世界的任何角落通过网络来维护远端的</a:t>
            </a:r>
            <a:r>
              <a:rPr lang="en-US" altLang="zh-CN" b="0" i="0">
                <a:solidFill>
                  <a:srgbClr val="333333"/>
                </a:solidFill>
                <a:effectLst/>
                <a:latin typeface="Helvetica Neue"/>
              </a:rPr>
              <a:t>MySQL</a:t>
            </a:r>
            <a:r>
              <a:rPr lang="zh-CN" altLang="en-US" b="0" i="0">
                <a:solidFill>
                  <a:srgbClr val="333333"/>
                </a:solidFill>
                <a:effectLst/>
                <a:latin typeface="Helvetica Neue"/>
              </a:rPr>
              <a:t>数据库。</a:t>
            </a:r>
          </a:p>
        </p:txBody>
      </p:sp>
      <p:pic>
        <p:nvPicPr>
          <p:cNvPr id="2050" name="Picture 2" descr="SQLyog">
            <a:extLst>
              <a:ext uri="{FF2B5EF4-FFF2-40B4-BE49-F238E27FC236}">
                <a16:creationId xmlns:a16="http://schemas.microsoft.com/office/drawing/2014/main" id="{FDDE4A71-6870-4CAF-BC01-81536B1C1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712" y="3676915"/>
            <a:ext cx="1692849" cy="169284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72F33408-B5BD-4FE5-8677-3DC13FDB6A20}"/>
              </a:ext>
            </a:extLst>
          </p:cNvPr>
          <p:cNvPicPr>
            <a:picLocks noChangeAspect="1"/>
          </p:cNvPicPr>
          <p:nvPr/>
        </p:nvPicPr>
        <p:blipFill>
          <a:blip r:embed="rId3"/>
          <a:stretch>
            <a:fillRect/>
          </a:stretch>
        </p:blipFill>
        <p:spPr>
          <a:xfrm>
            <a:off x="6096000" y="4372279"/>
            <a:ext cx="858657" cy="302120"/>
          </a:xfrm>
          <a:prstGeom prst="rect">
            <a:avLst/>
          </a:prstGeom>
        </p:spPr>
      </p:pic>
    </p:spTree>
    <p:extLst>
      <p:ext uri="{BB962C8B-B14F-4D97-AF65-F5344CB8AC3E}">
        <p14:creationId xmlns:p14="http://schemas.microsoft.com/office/powerpoint/2010/main" val="1168614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i="0">
                <a:solidFill>
                  <a:schemeClr val="accent5"/>
                </a:solidFill>
                <a:effectLst/>
                <a:latin typeface="Helvetica Neue"/>
              </a:rPr>
              <a:t>MySQL Workbench</a:t>
            </a:r>
            <a:endParaRPr kumimoji="1" lang="zh-CN" altLang="en-US" sz="1100" dirty="0">
              <a:solidFill>
                <a:schemeClr val="tx1"/>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FCEF6E9-AEEF-4D86-AC90-21F39E5E732C}"/>
              </a:ext>
            </a:extLst>
          </p:cNvPr>
          <p:cNvSpPr txBox="1"/>
          <p:nvPr/>
        </p:nvSpPr>
        <p:spPr>
          <a:xfrm>
            <a:off x="1091929" y="2061423"/>
            <a:ext cx="1027970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MySQL Workbench MySQL </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是官方提供的图形化管理工具，分为社区版和商业版，社区版完全免费，而商业版则是按年收费。支持数据库的创建、设计、迁移、备份、导出和导入等功能，并且支持 </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Windows</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Linux </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和 </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mac </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等主流操作系统。</a:t>
            </a:r>
          </a:p>
        </p:txBody>
      </p:sp>
      <p:pic>
        <p:nvPicPr>
          <p:cNvPr id="9" name="图片 8">
            <a:extLst>
              <a:ext uri="{FF2B5EF4-FFF2-40B4-BE49-F238E27FC236}">
                <a16:creationId xmlns:a16="http://schemas.microsoft.com/office/drawing/2014/main" id="{CBB2BF1F-1867-4245-943E-89B75575E2AE}"/>
              </a:ext>
            </a:extLst>
          </p:cNvPr>
          <p:cNvPicPr>
            <a:picLocks noChangeAspect="1"/>
          </p:cNvPicPr>
          <p:nvPr/>
        </p:nvPicPr>
        <p:blipFill>
          <a:blip r:embed="rId2"/>
          <a:stretch>
            <a:fillRect/>
          </a:stretch>
        </p:blipFill>
        <p:spPr>
          <a:xfrm>
            <a:off x="3010543" y="3259797"/>
            <a:ext cx="4945230" cy="3021201"/>
          </a:xfrm>
          <a:prstGeom prst="rect">
            <a:avLst/>
          </a:prstGeom>
        </p:spPr>
      </p:pic>
    </p:spTree>
    <p:extLst>
      <p:ext uri="{BB962C8B-B14F-4D97-AF65-F5344CB8AC3E}">
        <p14:creationId xmlns:p14="http://schemas.microsoft.com/office/powerpoint/2010/main" val="2529667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a:solidFill>
                  <a:schemeClr val="accent5"/>
                </a:solidFill>
                <a:latin typeface="Helvetica Neue"/>
              </a:rPr>
              <a:t>DataGrip</a:t>
            </a:r>
            <a:endParaRPr lang="zh-CN" altLang="en-US" b="1" dirty="0">
              <a:solidFill>
                <a:schemeClr val="accent5"/>
              </a:solidFill>
              <a:latin typeface="Helvetica Neue"/>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FCEF6E9-AEEF-4D86-AC90-21F39E5E732C}"/>
              </a:ext>
            </a:extLst>
          </p:cNvPr>
          <p:cNvSpPr txBox="1"/>
          <p:nvPr/>
        </p:nvSpPr>
        <p:spPr>
          <a:xfrm>
            <a:off x="1091929" y="2061423"/>
            <a:ext cx="1027970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DataGrip</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，是大名鼎鼎的</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JetBrains</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公司出品的，就是那个出品</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Intellij IDEA</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的公司。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DataGrip</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是一款数据库管理客户端工具，方便连接到数据库服务器，执行</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sql</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、创建表、创建索引以及导出数据等</a:t>
            </a:r>
          </a:p>
        </p:txBody>
      </p:sp>
      <p:pic>
        <p:nvPicPr>
          <p:cNvPr id="11266" name="Picture 2">
            <a:extLst>
              <a:ext uri="{FF2B5EF4-FFF2-40B4-BE49-F238E27FC236}">
                <a16:creationId xmlns:a16="http://schemas.microsoft.com/office/drawing/2014/main" id="{9B82BE37-B599-460F-82B1-6D073A726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4680" y="331649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915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zh-CN" altLang="en-US" b="1">
                <a:solidFill>
                  <a:schemeClr val="accent5"/>
                </a:solidFill>
                <a:latin typeface="Helvetica Neue"/>
              </a:rPr>
              <a:t>其他工具</a:t>
            </a:r>
            <a:endParaRPr lang="zh-CN" altLang="en-US" b="1" dirty="0">
              <a:solidFill>
                <a:schemeClr val="accent5"/>
              </a:solidFill>
              <a:latin typeface="Helvetica Neue"/>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FCEF6E9-AEEF-4D86-AC90-21F39E5E732C}"/>
              </a:ext>
            </a:extLst>
          </p:cNvPr>
          <p:cNvSpPr txBox="1"/>
          <p:nvPr/>
        </p:nvSpPr>
        <p:spPr>
          <a:xfrm>
            <a:off x="1187975" y="2363599"/>
            <a:ext cx="10279705"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b="0" i="0">
                <a:solidFill>
                  <a:srgbClr val="454545"/>
                </a:solidFill>
                <a:effectLst/>
                <a:latin typeface="Microsoft YaHei" panose="020B0503020204020204" pitchFamily="34" charset="-122"/>
                <a:ea typeface="Microsoft YaHei" panose="020B0503020204020204" pitchFamily="34" charset="-122"/>
              </a:rPr>
              <a:t>phpMyAdmin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a:solidFill>
                <a:srgbClr val="454545"/>
              </a:solidFill>
              <a:latin typeface="Microsoft YaHei" panose="020B0503020204020204" pitchFamily="34" charset="-122"/>
              <a:ea typeface="Microsoft YaHe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b="0" i="0">
                <a:solidFill>
                  <a:srgbClr val="454545"/>
                </a:solidFill>
                <a:effectLst/>
                <a:latin typeface="Microsoft YaHei" panose="020B0503020204020204" pitchFamily="34" charset="-122"/>
                <a:ea typeface="Microsoft YaHei" panose="020B0503020204020204" pitchFamily="34" charset="-122"/>
              </a:rPr>
              <a:t>MySQLDumper</a:t>
            </a:r>
            <a:endParaRPr lang="en-US" altLang="zh-CN">
              <a:solidFill>
                <a:srgbClr val="454545"/>
              </a:solidFill>
              <a:latin typeface="Microsoft YaHei" panose="020B0503020204020204" pitchFamily="34" charset="-122"/>
              <a:ea typeface="Microsoft YaHe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b="0" i="0">
              <a:solidFill>
                <a:srgbClr val="454545"/>
              </a:solidFill>
              <a:effectLst/>
              <a:latin typeface="Microsoft YaHei" panose="020B0503020204020204" pitchFamily="34" charset="-122"/>
              <a:ea typeface="Microsoft YaHe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b="0" i="0">
                <a:solidFill>
                  <a:srgbClr val="454545"/>
                </a:solidFill>
                <a:effectLst/>
                <a:latin typeface="Microsoft YaHei" panose="020B0503020204020204" pitchFamily="34" charset="-122"/>
                <a:ea typeface="Microsoft YaHei" panose="020B0503020204020204" pitchFamily="34" charset="-122"/>
              </a:rPr>
              <a:t>MySQL GUI Tools</a:t>
            </a:r>
            <a:endParaRPr lang="en-US" altLang="zh-CN">
              <a:solidFill>
                <a:srgbClr val="454545"/>
              </a:solidFill>
              <a:latin typeface="Microsoft YaHei" panose="020B0503020204020204" pitchFamily="34" charset="-122"/>
              <a:ea typeface="Microsoft YaHe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b="0" i="0">
              <a:solidFill>
                <a:srgbClr val="454545"/>
              </a:solidFill>
              <a:effectLst/>
              <a:latin typeface="Microsoft YaHei" panose="020B0503020204020204" pitchFamily="34" charset="-122"/>
              <a:ea typeface="Microsoft YaHe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b="0" i="0">
                <a:solidFill>
                  <a:srgbClr val="454545"/>
                </a:solidFill>
                <a:effectLst/>
                <a:latin typeface="Microsoft YaHei" panose="020B0503020204020204" pitchFamily="34" charset="-122"/>
                <a:ea typeface="Microsoft YaHei" panose="020B0503020204020204" pitchFamily="34" charset="-122"/>
              </a:rPr>
              <a:t>MySQL ODBC Connector</a:t>
            </a:r>
            <a:endParaRPr kumimoji="0" lang="zh-CN" altLang="en-US" sz="1800" b="0" i="0" u="none" strike="noStrike" kern="1200" cap="none" spc="0" normalizeH="0" baseline="0" noProof="0">
              <a:ln>
                <a:noFill/>
              </a:ln>
              <a:solidFill>
                <a:srgbClr val="333333"/>
              </a:solidFill>
              <a:effectLst/>
              <a:uLnTx/>
              <a:uFillTx/>
              <a:latin typeface="Helvetica Neue"/>
              <a:ea typeface="黑体"/>
              <a:cs typeface="+mn-cs"/>
            </a:endParaRPr>
          </a:p>
        </p:txBody>
      </p:sp>
    </p:spTree>
    <p:extLst>
      <p:ext uri="{BB962C8B-B14F-4D97-AF65-F5344CB8AC3E}">
        <p14:creationId xmlns:p14="http://schemas.microsoft.com/office/powerpoint/2010/main" val="2028498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584775"/>
          </a:xfrm>
          <a:prstGeom prst="rect">
            <a:avLst/>
          </a:prstGeom>
          <a:noFill/>
        </p:spPr>
        <p:txBody>
          <a:bodyPr wrap="square">
            <a:spAutoFit/>
          </a:bodyPr>
          <a:lstStyle/>
          <a:p>
            <a:pPr marL="0" indent="0">
              <a:buNone/>
            </a:pPr>
            <a:r>
              <a:rPr lang="zh-CN" altLang="en-US" sz="1600"/>
              <a:t>第⼀步：下载</a:t>
            </a:r>
            <a:r>
              <a:rPr kumimoji="1" lang="en-US" altLang="zh-CN" sz="1600"/>
              <a:t>Navicat</a:t>
            </a:r>
            <a:r>
              <a:rPr lang="zh-CN" altLang="en-US" sz="1600"/>
              <a:t>软件包（当前最新版本是</a:t>
            </a:r>
            <a:r>
              <a:rPr lang="en-US" altLang="zh-CN" sz="1600"/>
              <a:t>Navicat15</a:t>
            </a:r>
            <a:r>
              <a:rPr lang="zh-CN" altLang="en-US" sz="1600"/>
              <a:t>），根据自己的系统来选安装包，这里选</a:t>
            </a:r>
            <a:r>
              <a:rPr lang="en-US" altLang="zh-CN" sz="1600"/>
              <a:t>Windows64</a:t>
            </a:r>
            <a:r>
              <a:rPr lang="zh-CN" altLang="en-US" sz="1600"/>
              <a:t>位的安装包。官网下载页面：</a:t>
            </a:r>
            <a:r>
              <a:rPr lang="en-US" altLang="zh-CN" sz="1600">
                <a:solidFill>
                  <a:schemeClr val="accent5"/>
                </a:solidFill>
              </a:rPr>
              <a:t>http://www.navicat.com.cn/download/navicat-premium</a:t>
            </a:r>
            <a:endParaRPr lang="zh-CN" altLang="en-US" sz="1600" dirty="0">
              <a:solidFill>
                <a:schemeClr val="accent5"/>
              </a:solidFill>
            </a:endParaRPr>
          </a:p>
        </p:txBody>
      </p:sp>
      <p:pic>
        <p:nvPicPr>
          <p:cNvPr id="12" name="图片 11">
            <a:extLst>
              <a:ext uri="{FF2B5EF4-FFF2-40B4-BE49-F238E27FC236}">
                <a16:creationId xmlns:a16="http://schemas.microsoft.com/office/drawing/2014/main" id="{FAFDCDFE-12EF-4DE7-972C-E2776454F0DD}"/>
              </a:ext>
            </a:extLst>
          </p:cNvPr>
          <p:cNvPicPr>
            <a:picLocks noChangeAspect="1"/>
          </p:cNvPicPr>
          <p:nvPr/>
        </p:nvPicPr>
        <p:blipFill>
          <a:blip r:embed="rId2"/>
          <a:stretch>
            <a:fillRect/>
          </a:stretch>
        </p:blipFill>
        <p:spPr>
          <a:xfrm>
            <a:off x="1070017" y="2399450"/>
            <a:ext cx="8247298" cy="3910816"/>
          </a:xfrm>
          <a:prstGeom prst="rect">
            <a:avLst/>
          </a:prstGeom>
          <a:ln>
            <a:solidFill>
              <a:schemeClr val="bg2"/>
            </a:solidFill>
          </a:ln>
        </p:spPr>
      </p:pic>
    </p:spTree>
    <p:extLst>
      <p:ext uri="{BB962C8B-B14F-4D97-AF65-F5344CB8AC3E}">
        <p14:creationId xmlns:p14="http://schemas.microsoft.com/office/powerpoint/2010/main" val="36124232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第⼀步：下载</a:t>
            </a:r>
            <a:r>
              <a:rPr kumimoji="1"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软件包（当前最新版本是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Navicat15</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），根据自己的系统来选安装包，这里选</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Windows64</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位的安装包。官网下载页面：</a:t>
            </a:r>
            <a:r>
              <a:rPr kumimoji="0" lang="en-US" altLang="zh-CN" sz="1600" b="0" i="0" u="none" strike="noStrike" kern="1200" cap="none" spc="0" normalizeH="0" baseline="0" noProof="0">
                <a:ln>
                  <a:noFill/>
                </a:ln>
                <a:solidFill>
                  <a:srgbClr val="4BACC6"/>
                </a:solidFill>
                <a:effectLst/>
                <a:uLnTx/>
                <a:uFillTx/>
                <a:latin typeface="Calibri"/>
                <a:ea typeface="黑体"/>
                <a:cs typeface="+mn-cs"/>
              </a:rPr>
              <a:t>http://www.navicat.com.cn/download/navicat-premium</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8F2569E2-BBCD-4253-8ED6-8E203CC7F2E5}"/>
              </a:ext>
            </a:extLst>
          </p:cNvPr>
          <p:cNvPicPr>
            <a:picLocks noChangeAspect="1"/>
          </p:cNvPicPr>
          <p:nvPr/>
        </p:nvPicPr>
        <p:blipFill>
          <a:blip r:embed="rId2"/>
          <a:stretch>
            <a:fillRect/>
          </a:stretch>
        </p:blipFill>
        <p:spPr>
          <a:xfrm>
            <a:off x="2733473" y="2318428"/>
            <a:ext cx="4416358" cy="4421913"/>
          </a:xfrm>
          <a:prstGeom prst="rect">
            <a:avLst/>
          </a:prstGeom>
          <a:ln>
            <a:solidFill>
              <a:schemeClr val="accent1"/>
            </a:solidFill>
          </a:ln>
        </p:spPr>
      </p:pic>
    </p:spTree>
    <p:extLst>
      <p:ext uri="{BB962C8B-B14F-4D97-AF65-F5344CB8AC3E}">
        <p14:creationId xmlns:p14="http://schemas.microsoft.com/office/powerpoint/2010/main" val="2532576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，下一步</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10" name="图片 9">
            <a:extLst>
              <a:ext uri="{FF2B5EF4-FFF2-40B4-BE49-F238E27FC236}">
                <a16:creationId xmlns:a16="http://schemas.microsoft.com/office/drawing/2014/main" id="{B568C436-D17A-407F-B922-3161FB34E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012" y="1974527"/>
            <a:ext cx="9020175" cy="4448175"/>
          </a:xfrm>
          <a:prstGeom prst="rect">
            <a:avLst/>
          </a:prstGeom>
        </p:spPr>
      </p:pic>
    </p:spTree>
    <p:extLst>
      <p:ext uri="{BB962C8B-B14F-4D97-AF65-F5344CB8AC3E}">
        <p14:creationId xmlns:p14="http://schemas.microsoft.com/office/powerpoint/2010/main" val="2517918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01285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适合我吗</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a:t>
            </a:r>
          </a:p>
        </p:txBody>
      </p:sp>
    </p:spTree>
    <p:extLst>
      <p:ext uri="{BB962C8B-B14F-4D97-AF65-F5344CB8AC3E}">
        <p14:creationId xmlns:p14="http://schemas.microsoft.com/office/powerpoint/2010/main" val="347288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，同意许可证</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3657A814-B9BA-4D4E-A53E-6D9FD89A2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93" y="1974527"/>
            <a:ext cx="9401175" cy="4381500"/>
          </a:xfrm>
          <a:prstGeom prst="rect">
            <a:avLst/>
          </a:prstGeom>
        </p:spPr>
      </p:pic>
    </p:spTree>
    <p:extLst>
      <p:ext uri="{BB962C8B-B14F-4D97-AF65-F5344CB8AC3E}">
        <p14:creationId xmlns:p14="http://schemas.microsoft.com/office/powerpoint/2010/main" val="3630903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，尽量选择没有中文，没有空格的目录为安装路径</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62C8FC68-C8EA-4ACC-901B-613A78C0D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24" y="2153229"/>
            <a:ext cx="9925050" cy="4648200"/>
          </a:xfrm>
          <a:prstGeom prst="rect">
            <a:avLst/>
          </a:prstGeom>
        </p:spPr>
      </p:pic>
    </p:spTree>
    <p:extLst>
      <p:ext uri="{BB962C8B-B14F-4D97-AF65-F5344CB8AC3E}">
        <p14:creationId xmlns:p14="http://schemas.microsoft.com/office/powerpoint/2010/main" val="11078869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，下一步</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9C5173CF-4433-4219-BE58-08F01CEB4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649" y="1974527"/>
            <a:ext cx="9448800" cy="4391025"/>
          </a:xfrm>
          <a:prstGeom prst="rect">
            <a:avLst/>
          </a:prstGeom>
        </p:spPr>
      </p:pic>
    </p:spTree>
    <p:extLst>
      <p:ext uri="{BB962C8B-B14F-4D97-AF65-F5344CB8AC3E}">
        <p14:creationId xmlns:p14="http://schemas.microsoft.com/office/powerpoint/2010/main" val="2383076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，创建桌面快捷方式</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C80EF857-32E5-4DE5-B80C-B7DBA768E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11" y="2072195"/>
            <a:ext cx="8905875" cy="4133850"/>
          </a:xfrm>
          <a:prstGeom prst="rect">
            <a:avLst/>
          </a:prstGeom>
        </p:spPr>
      </p:pic>
    </p:spTree>
    <p:extLst>
      <p:ext uri="{BB962C8B-B14F-4D97-AF65-F5344CB8AC3E}">
        <p14:creationId xmlns:p14="http://schemas.microsoft.com/office/powerpoint/2010/main" val="764605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，点击安装</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7E5430B8-F843-41C4-AACE-FEC32FF7D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11" y="1901757"/>
            <a:ext cx="8905875" cy="4572000"/>
          </a:xfrm>
          <a:prstGeom prst="rect">
            <a:avLst/>
          </a:prstGeom>
        </p:spPr>
      </p:pic>
    </p:spTree>
    <p:extLst>
      <p:ext uri="{BB962C8B-B14F-4D97-AF65-F5344CB8AC3E}">
        <p14:creationId xmlns:p14="http://schemas.microsoft.com/office/powerpoint/2010/main" val="1302747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，等待安装完成</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13874F82-0D6A-40C0-A709-39DECA4E4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003" y="1974527"/>
            <a:ext cx="8181975" cy="4362450"/>
          </a:xfrm>
          <a:prstGeom prst="rect">
            <a:avLst/>
          </a:prstGeom>
        </p:spPr>
      </p:pic>
    </p:spTree>
    <p:extLst>
      <p:ext uri="{BB962C8B-B14F-4D97-AF65-F5344CB8AC3E}">
        <p14:creationId xmlns:p14="http://schemas.microsoft.com/office/powerpoint/2010/main" val="2318479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，点击完成</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863F4899-2D6D-4BFA-A3C6-9C2F15256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955" y="2153229"/>
            <a:ext cx="7848600" cy="4400550"/>
          </a:xfrm>
          <a:prstGeom prst="rect">
            <a:avLst/>
          </a:prstGeom>
        </p:spPr>
      </p:pic>
    </p:spTree>
    <p:extLst>
      <p:ext uri="{BB962C8B-B14F-4D97-AF65-F5344CB8AC3E}">
        <p14:creationId xmlns:p14="http://schemas.microsoft.com/office/powerpoint/2010/main" val="1508389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，选择试用</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305917F5-A6C9-42DE-AADA-79F2A9881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767" y="1974527"/>
            <a:ext cx="7284910" cy="4723743"/>
          </a:xfrm>
          <a:prstGeom prst="rect">
            <a:avLst/>
          </a:prstGeom>
        </p:spPr>
      </p:pic>
    </p:spTree>
    <p:extLst>
      <p:ext uri="{BB962C8B-B14F-4D97-AF65-F5344CB8AC3E}">
        <p14:creationId xmlns:p14="http://schemas.microsoft.com/office/powerpoint/2010/main" val="27405310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a:t>
            </a:r>
            <a:r>
              <a:rPr lang="zh-CN" altLang="en-US" sz="1600">
                <a:solidFill>
                  <a:prstClr val="black"/>
                </a:solidFill>
                <a:latin typeface="Calibri"/>
                <a:ea typeface="黑体"/>
              </a:rPr>
              <a:t>三</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步：打开安装好的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A3A03A4A-F310-4E33-9973-A805F03B5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569" y="2250389"/>
            <a:ext cx="6514861" cy="4266700"/>
          </a:xfrm>
          <a:prstGeom prst="rect">
            <a:avLst/>
          </a:prstGeom>
        </p:spPr>
      </p:pic>
    </p:spTree>
    <p:extLst>
      <p:ext uri="{BB962C8B-B14F-4D97-AF65-F5344CB8AC3E}">
        <p14:creationId xmlns:p14="http://schemas.microsoft.com/office/powerpoint/2010/main" val="19389480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第⼀步：下载</a:t>
            </a:r>
            <a:r>
              <a:rPr kumimoji="1" lang="en-US" altLang="zh-CN" sz="1600" b="0" i="0" u="none" strike="noStrike" kern="1200" cap="none" spc="0" normalizeH="0" baseline="0" noProof="0">
                <a:ln>
                  <a:noFill/>
                </a:ln>
                <a:solidFill>
                  <a:prstClr val="black"/>
                </a:solidFill>
                <a:effectLst/>
                <a:uLnTx/>
                <a:uFillTx/>
                <a:latin typeface="Calibri"/>
                <a:ea typeface="黑体"/>
                <a:cs typeface="+mn-cs"/>
              </a:rPr>
              <a:t>SQLYog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软件包，官网下载页面：</a:t>
            </a:r>
            <a:r>
              <a:rPr kumimoji="0" lang="en-US" altLang="zh-CN" sz="1600" b="0" i="0" u="none" strike="noStrike" kern="1200" cap="none" spc="0" normalizeH="0" baseline="0" noProof="0">
                <a:ln>
                  <a:noFill/>
                </a:ln>
                <a:solidFill>
                  <a:schemeClr val="accent5"/>
                </a:solidFill>
                <a:effectLst/>
                <a:uLnTx/>
                <a:uFillTx/>
                <a:latin typeface="Calibri"/>
                <a:ea typeface="黑体"/>
                <a:cs typeface="+mn-cs"/>
              </a:rPr>
              <a:t>https://sqlyog.en.softonic.com/</a:t>
            </a:r>
            <a:endParaRPr kumimoji="0" lang="zh-CN" altLang="en-US" sz="1600" b="0" i="0" u="none" strike="noStrike" kern="1200" cap="none" spc="0" normalizeH="0" baseline="0" noProof="0" dirty="0">
              <a:ln>
                <a:noFill/>
              </a:ln>
              <a:solidFill>
                <a:schemeClr val="accent5"/>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BD5B23B5-D12C-480C-9223-2466A35B13C8}"/>
              </a:ext>
            </a:extLst>
          </p:cNvPr>
          <p:cNvPicPr>
            <a:picLocks noChangeAspect="1"/>
          </p:cNvPicPr>
          <p:nvPr/>
        </p:nvPicPr>
        <p:blipFill>
          <a:blip r:embed="rId2"/>
          <a:stretch>
            <a:fillRect/>
          </a:stretch>
        </p:blipFill>
        <p:spPr>
          <a:xfrm>
            <a:off x="710880" y="2187276"/>
            <a:ext cx="10105124" cy="3951413"/>
          </a:xfrm>
          <a:prstGeom prst="rect">
            <a:avLst/>
          </a:prstGeom>
        </p:spPr>
      </p:pic>
    </p:spTree>
    <p:extLst>
      <p:ext uri="{BB962C8B-B14F-4D97-AF65-F5344CB8AC3E}">
        <p14:creationId xmlns:p14="http://schemas.microsoft.com/office/powerpoint/2010/main" val="1527503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kumimoji="1" lang="zh-CN" altLang="en-US" dirty="0"/>
              <a:t>我适合吗？</a:t>
            </a:r>
            <a:endParaRPr lang="zh-CN" altLang="en-US" dirty="0"/>
          </a:p>
        </p:txBody>
      </p:sp>
      <p:pic>
        <p:nvPicPr>
          <p:cNvPr id="13" name="图片 12">
            <a:extLst>
              <a:ext uri="{FF2B5EF4-FFF2-40B4-BE49-F238E27FC236}">
                <a16:creationId xmlns:a16="http://schemas.microsoft.com/office/drawing/2014/main" id="{94034B24-0A82-413A-BBCD-D666C636CF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51072" y="1403013"/>
            <a:ext cx="2880000" cy="2880000"/>
          </a:xfrm>
          <a:prstGeom prst="rect">
            <a:avLst/>
          </a:prstGeom>
        </p:spPr>
      </p:pic>
      <p:sp>
        <p:nvSpPr>
          <p:cNvPr id="3" name="矩形 2">
            <a:extLst>
              <a:ext uri="{FF2B5EF4-FFF2-40B4-BE49-F238E27FC236}">
                <a16:creationId xmlns:a16="http://schemas.microsoft.com/office/drawing/2014/main" id="{8B64C361-032C-415D-B5B0-478383ABA4B2}"/>
              </a:ext>
            </a:extLst>
          </p:cNvPr>
          <p:cNvSpPr/>
          <p:nvPr/>
        </p:nvSpPr>
        <p:spPr>
          <a:xfrm>
            <a:off x="3560854" y="4747101"/>
            <a:ext cx="3786614" cy="707886"/>
          </a:xfrm>
          <a:prstGeom prst="rect">
            <a:avLst/>
          </a:prstGeom>
          <a:noFill/>
        </p:spPr>
        <p:txBody>
          <a:bodyPr wrap="none" lIns="91440" tIns="45720" rIns="91440" bIns="45720">
            <a:spAutoFit/>
          </a:bodyPr>
          <a:lstStyle/>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零基础和纯小白</a:t>
            </a:r>
          </a:p>
        </p:txBody>
      </p:sp>
    </p:spTree>
    <p:extLst>
      <p:ext uri="{BB962C8B-B14F-4D97-AF65-F5344CB8AC3E}">
        <p14:creationId xmlns:p14="http://schemas.microsoft.com/office/powerpoint/2010/main" val="52812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SQLYog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安装比较简单，直接按照步骤即可。</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57EC0C85-0D6B-46CD-A08E-A59CD0A9D009}"/>
              </a:ext>
            </a:extLst>
          </p:cNvPr>
          <p:cNvPicPr>
            <a:picLocks noChangeAspect="1"/>
          </p:cNvPicPr>
          <p:nvPr/>
        </p:nvPicPr>
        <p:blipFill>
          <a:blip r:embed="rId2"/>
          <a:stretch>
            <a:fillRect/>
          </a:stretch>
        </p:blipFill>
        <p:spPr>
          <a:xfrm>
            <a:off x="1861468" y="3149163"/>
            <a:ext cx="2671378" cy="1510601"/>
          </a:xfrm>
          <a:prstGeom prst="rect">
            <a:avLst/>
          </a:prstGeom>
        </p:spPr>
      </p:pic>
      <p:pic>
        <p:nvPicPr>
          <p:cNvPr id="10" name="图片 9">
            <a:extLst>
              <a:ext uri="{FF2B5EF4-FFF2-40B4-BE49-F238E27FC236}">
                <a16:creationId xmlns:a16="http://schemas.microsoft.com/office/drawing/2014/main" id="{C275F3AC-4D65-4BDA-A7DC-40AF1C9A0977}"/>
              </a:ext>
            </a:extLst>
          </p:cNvPr>
          <p:cNvPicPr>
            <a:picLocks noChangeAspect="1"/>
          </p:cNvPicPr>
          <p:nvPr/>
        </p:nvPicPr>
        <p:blipFill>
          <a:blip r:embed="rId3"/>
          <a:stretch>
            <a:fillRect/>
          </a:stretch>
        </p:blipFill>
        <p:spPr>
          <a:xfrm>
            <a:off x="5792679" y="2526244"/>
            <a:ext cx="4619258" cy="3339223"/>
          </a:xfrm>
          <a:prstGeom prst="rect">
            <a:avLst/>
          </a:prstGeom>
        </p:spPr>
      </p:pic>
    </p:spTree>
    <p:extLst>
      <p:ext uri="{BB962C8B-B14F-4D97-AF65-F5344CB8AC3E}">
        <p14:creationId xmlns:p14="http://schemas.microsoft.com/office/powerpoint/2010/main" val="3364833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SQLYog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安装比较简单，直接按照步骤即可。</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7605AAC3-9322-4728-BBEE-A2C6C7FE7FD3}"/>
              </a:ext>
            </a:extLst>
          </p:cNvPr>
          <p:cNvPicPr>
            <a:picLocks noChangeAspect="1"/>
          </p:cNvPicPr>
          <p:nvPr/>
        </p:nvPicPr>
        <p:blipFill>
          <a:blip r:embed="rId2"/>
          <a:stretch>
            <a:fillRect/>
          </a:stretch>
        </p:blipFill>
        <p:spPr>
          <a:xfrm>
            <a:off x="873590" y="2447480"/>
            <a:ext cx="4619258" cy="3339223"/>
          </a:xfrm>
          <a:prstGeom prst="rect">
            <a:avLst/>
          </a:prstGeom>
        </p:spPr>
      </p:pic>
      <p:pic>
        <p:nvPicPr>
          <p:cNvPr id="13" name="图片 12">
            <a:extLst>
              <a:ext uri="{FF2B5EF4-FFF2-40B4-BE49-F238E27FC236}">
                <a16:creationId xmlns:a16="http://schemas.microsoft.com/office/drawing/2014/main" id="{986D1B81-62B8-464F-ABCD-24AD914CCCA0}"/>
              </a:ext>
            </a:extLst>
          </p:cNvPr>
          <p:cNvPicPr>
            <a:picLocks noChangeAspect="1"/>
          </p:cNvPicPr>
          <p:nvPr/>
        </p:nvPicPr>
        <p:blipFill>
          <a:blip r:embed="rId3"/>
          <a:stretch>
            <a:fillRect/>
          </a:stretch>
        </p:blipFill>
        <p:spPr>
          <a:xfrm>
            <a:off x="6096000" y="2442616"/>
            <a:ext cx="4619258" cy="3339223"/>
          </a:xfrm>
          <a:prstGeom prst="rect">
            <a:avLst/>
          </a:prstGeom>
        </p:spPr>
      </p:pic>
    </p:spTree>
    <p:extLst>
      <p:ext uri="{BB962C8B-B14F-4D97-AF65-F5344CB8AC3E}">
        <p14:creationId xmlns:p14="http://schemas.microsoft.com/office/powerpoint/2010/main" val="1993502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SQLYog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安装比较简单，直接按照步骤即可。</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4EA9C8D2-AEB2-41E5-8420-C67EB2EFFEB1}"/>
              </a:ext>
            </a:extLst>
          </p:cNvPr>
          <p:cNvPicPr>
            <a:picLocks noChangeAspect="1"/>
          </p:cNvPicPr>
          <p:nvPr/>
        </p:nvPicPr>
        <p:blipFill>
          <a:blip r:embed="rId2"/>
          <a:stretch>
            <a:fillRect/>
          </a:stretch>
        </p:blipFill>
        <p:spPr>
          <a:xfrm>
            <a:off x="710880" y="2442616"/>
            <a:ext cx="4619258" cy="3339223"/>
          </a:xfrm>
          <a:prstGeom prst="rect">
            <a:avLst/>
          </a:prstGeom>
        </p:spPr>
      </p:pic>
      <p:pic>
        <p:nvPicPr>
          <p:cNvPr id="10" name="图片 9">
            <a:extLst>
              <a:ext uri="{FF2B5EF4-FFF2-40B4-BE49-F238E27FC236}">
                <a16:creationId xmlns:a16="http://schemas.microsoft.com/office/drawing/2014/main" id="{39A3B315-A54B-4E06-B956-912ABE3B28F3}"/>
              </a:ext>
            </a:extLst>
          </p:cNvPr>
          <p:cNvPicPr>
            <a:picLocks noChangeAspect="1"/>
          </p:cNvPicPr>
          <p:nvPr/>
        </p:nvPicPr>
        <p:blipFill>
          <a:blip r:embed="rId3"/>
          <a:stretch>
            <a:fillRect/>
          </a:stretch>
        </p:blipFill>
        <p:spPr>
          <a:xfrm>
            <a:off x="5958049" y="2418297"/>
            <a:ext cx="4619258" cy="3339223"/>
          </a:xfrm>
          <a:prstGeom prst="rect">
            <a:avLst/>
          </a:prstGeom>
        </p:spPr>
      </p:pic>
    </p:spTree>
    <p:extLst>
      <p:ext uri="{BB962C8B-B14F-4D97-AF65-F5344CB8AC3E}">
        <p14:creationId xmlns:p14="http://schemas.microsoft.com/office/powerpoint/2010/main" val="13679064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第三步：安装之后，进行注册</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12" name="图片 11">
            <a:extLst>
              <a:ext uri="{FF2B5EF4-FFF2-40B4-BE49-F238E27FC236}">
                <a16:creationId xmlns:a16="http://schemas.microsoft.com/office/drawing/2014/main" id="{0BD0743B-2742-4D1E-9F49-65B6E59548B0}"/>
              </a:ext>
            </a:extLst>
          </p:cNvPr>
          <p:cNvPicPr>
            <a:picLocks noChangeAspect="1"/>
          </p:cNvPicPr>
          <p:nvPr/>
        </p:nvPicPr>
        <p:blipFill>
          <a:blip r:embed="rId2"/>
          <a:stretch>
            <a:fillRect/>
          </a:stretch>
        </p:blipFill>
        <p:spPr>
          <a:xfrm>
            <a:off x="794151" y="2368717"/>
            <a:ext cx="4619258" cy="3339223"/>
          </a:xfrm>
          <a:prstGeom prst="rect">
            <a:avLst/>
          </a:prstGeom>
        </p:spPr>
      </p:pic>
      <p:pic>
        <p:nvPicPr>
          <p:cNvPr id="15" name="图片 14">
            <a:extLst>
              <a:ext uri="{FF2B5EF4-FFF2-40B4-BE49-F238E27FC236}">
                <a16:creationId xmlns:a16="http://schemas.microsoft.com/office/drawing/2014/main" id="{AB63CA64-B69E-4A02-8091-0A116FB1E8FF}"/>
              </a:ext>
            </a:extLst>
          </p:cNvPr>
          <p:cNvPicPr>
            <a:picLocks noChangeAspect="1"/>
          </p:cNvPicPr>
          <p:nvPr/>
        </p:nvPicPr>
        <p:blipFill>
          <a:blip r:embed="rId3"/>
          <a:stretch>
            <a:fillRect/>
          </a:stretch>
        </p:blipFill>
        <p:spPr>
          <a:xfrm>
            <a:off x="6647379" y="2816336"/>
            <a:ext cx="4150177" cy="2067138"/>
          </a:xfrm>
          <a:prstGeom prst="rect">
            <a:avLst/>
          </a:prstGeom>
        </p:spPr>
      </p:pic>
    </p:spTree>
    <p:extLst>
      <p:ext uri="{BB962C8B-B14F-4D97-AF65-F5344CB8AC3E}">
        <p14:creationId xmlns:p14="http://schemas.microsoft.com/office/powerpoint/2010/main" val="2055520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1080657"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第四步：打开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SQLYog</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19" name="图片 18">
            <a:extLst>
              <a:ext uri="{FF2B5EF4-FFF2-40B4-BE49-F238E27FC236}">
                <a16:creationId xmlns:a16="http://schemas.microsoft.com/office/drawing/2014/main" id="{4143B331-A089-4E4C-AE53-0B2006043E7E}"/>
              </a:ext>
            </a:extLst>
          </p:cNvPr>
          <p:cNvPicPr>
            <a:picLocks noChangeAspect="1"/>
          </p:cNvPicPr>
          <p:nvPr/>
        </p:nvPicPr>
        <p:blipFill>
          <a:blip r:embed="rId2"/>
          <a:stretch>
            <a:fillRect/>
          </a:stretch>
        </p:blipFill>
        <p:spPr>
          <a:xfrm>
            <a:off x="1712069" y="2286569"/>
            <a:ext cx="8152897" cy="4201780"/>
          </a:xfrm>
          <a:prstGeom prst="rect">
            <a:avLst/>
          </a:prstGeom>
        </p:spPr>
      </p:pic>
    </p:spTree>
    <p:extLst>
      <p:ext uri="{BB962C8B-B14F-4D97-AF65-F5344CB8AC3E}">
        <p14:creationId xmlns:p14="http://schemas.microsoft.com/office/powerpoint/2010/main" val="1584570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7D82D2A2-81EE-4937-8768-4C157967F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29" y="2007676"/>
            <a:ext cx="1829082" cy="1788882"/>
          </a:xfrm>
          <a:prstGeom prst="rect">
            <a:avLst/>
          </a:prstGeom>
        </p:spPr>
      </p:pic>
      <p:pic>
        <p:nvPicPr>
          <p:cNvPr id="6" name="图片 5">
            <a:extLst>
              <a:ext uri="{FF2B5EF4-FFF2-40B4-BE49-F238E27FC236}">
                <a16:creationId xmlns:a16="http://schemas.microsoft.com/office/drawing/2014/main" id="{635948D8-EA57-4F81-8306-EEC7CBFF0F28}"/>
              </a:ext>
            </a:extLst>
          </p:cNvPr>
          <p:cNvPicPr>
            <a:picLocks noChangeAspect="1"/>
          </p:cNvPicPr>
          <p:nvPr/>
        </p:nvPicPr>
        <p:blipFill>
          <a:blip r:embed="rId3"/>
          <a:stretch>
            <a:fillRect/>
          </a:stretch>
        </p:blipFill>
        <p:spPr>
          <a:xfrm>
            <a:off x="1200130" y="4483558"/>
            <a:ext cx="2106890" cy="1224382"/>
          </a:xfrm>
          <a:prstGeom prst="rect">
            <a:avLst/>
          </a:prstGeom>
        </p:spPr>
      </p:pic>
      <p:sp>
        <p:nvSpPr>
          <p:cNvPr id="10" name="流程图: 磁盘 9">
            <a:extLst>
              <a:ext uri="{FF2B5EF4-FFF2-40B4-BE49-F238E27FC236}">
                <a16:creationId xmlns:a16="http://schemas.microsoft.com/office/drawing/2014/main" id="{B7339DCE-A623-48D3-8294-008C81047135}"/>
              </a:ext>
            </a:extLst>
          </p:cNvPr>
          <p:cNvSpPr/>
          <p:nvPr/>
        </p:nvSpPr>
        <p:spPr>
          <a:xfrm>
            <a:off x="6096000" y="2750834"/>
            <a:ext cx="4348264" cy="2091447"/>
          </a:xfrm>
          <a:prstGeom prst="flowChartMagneticDisk">
            <a:avLst/>
          </a:prstGeom>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000" b="1">
                <a:solidFill>
                  <a:schemeClr val="accent2"/>
                </a:solidFill>
              </a:rPr>
              <a:t>MySQL</a:t>
            </a:r>
            <a:endParaRPr lang="zh-CN" altLang="en-US" sz="4000" b="1">
              <a:solidFill>
                <a:schemeClr val="accent2"/>
              </a:solidFill>
            </a:endParaRPr>
          </a:p>
        </p:txBody>
      </p:sp>
      <p:cxnSp>
        <p:nvCxnSpPr>
          <p:cNvPr id="12" name="直接箭头连接符 11">
            <a:extLst>
              <a:ext uri="{FF2B5EF4-FFF2-40B4-BE49-F238E27FC236}">
                <a16:creationId xmlns:a16="http://schemas.microsoft.com/office/drawing/2014/main" id="{3934D522-53ED-4C03-AB73-61596819A129}"/>
              </a:ext>
            </a:extLst>
          </p:cNvPr>
          <p:cNvCxnSpPr/>
          <p:nvPr/>
        </p:nvCxnSpPr>
        <p:spPr>
          <a:xfrm>
            <a:off x="3180945" y="2902117"/>
            <a:ext cx="2791838" cy="72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1065EC3-4CB7-4EE9-9384-DF5230E7D301}"/>
              </a:ext>
            </a:extLst>
          </p:cNvPr>
          <p:cNvCxnSpPr/>
          <p:nvPr/>
        </p:nvCxnSpPr>
        <p:spPr>
          <a:xfrm flipV="1">
            <a:off x="3463047" y="3796557"/>
            <a:ext cx="2422187" cy="129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2228C67-D34F-4B36-A4A4-BD04CC79600F}"/>
              </a:ext>
            </a:extLst>
          </p:cNvPr>
          <p:cNvSpPr txBox="1"/>
          <p:nvPr/>
        </p:nvSpPr>
        <p:spPr>
          <a:xfrm>
            <a:off x="4674140" y="2785748"/>
            <a:ext cx="6094378" cy="369332"/>
          </a:xfrm>
          <a:prstGeom prst="rect">
            <a:avLst/>
          </a:prstGeom>
          <a:noFill/>
        </p:spPr>
        <p:txBody>
          <a:bodyPr wrap="square">
            <a:spAutoFit/>
          </a:bodyPr>
          <a:lstStyle/>
          <a:p>
            <a:r>
              <a:rPr lang="zh-CN" altLang="en-US">
                <a:solidFill>
                  <a:prstClr val="black"/>
                </a:solidFill>
                <a:latin typeface="Calibri"/>
                <a:ea typeface="黑体"/>
              </a:rPr>
              <a:t>连接</a:t>
            </a:r>
            <a:endParaRPr lang="zh-CN" altLang="en-US"/>
          </a:p>
        </p:txBody>
      </p:sp>
      <p:sp>
        <p:nvSpPr>
          <p:cNvPr id="19" name="文本框 18">
            <a:extLst>
              <a:ext uri="{FF2B5EF4-FFF2-40B4-BE49-F238E27FC236}">
                <a16:creationId xmlns:a16="http://schemas.microsoft.com/office/drawing/2014/main" id="{DF5035B7-7A01-4A72-9EF5-A2CF2EBCD220}"/>
              </a:ext>
            </a:extLst>
          </p:cNvPr>
          <p:cNvSpPr txBox="1"/>
          <p:nvPr/>
        </p:nvSpPr>
        <p:spPr>
          <a:xfrm>
            <a:off x="4674140" y="4557019"/>
            <a:ext cx="6094378" cy="369332"/>
          </a:xfrm>
          <a:prstGeom prst="rect">
            <a:avLst/>
          </a:prstGeom>
          <a:noFill/>
        </p:spPr>
        <p:txBody>
          <a:bodyPr wrap="square">
            <a:spAutoFit/>
          </a:bodyPr>
          <a:lstStyle/>
          <a:p>
            <a:r>
              <a:rPr lang="zh-CN" altLang="en-US">
                <a:solidFill>
                  <a:prstClr val="black"/>
                </a:solidFill>
                <a:latin typeface="Calibri"/>
                <a:ea typeface="黑体"/>
              </a:rPr>
              <a:t>连接</a:t>
            </a:r>
            <a:endParaRPr lang="zh-CN" altLang="en-US"/>
          </a:p>
        </p:txBody>
      </p:sp>
    </p:spTree>
    <p:extLst>
      <p:ext uri="{BB962C8B-B14F-4D97-AF65-F5344CB8AC3E}">
        <p14:creationId xmlns:p14="http://schemas.microsoft.com/office/powerpoint/2010/main" val="2870540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9" y="1975849"/>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1600" b="0" i="0" u="none" strike="noStrike" kern="1200" cap="none" spc="0" normalizeH="0" baseline="0" noProof="0">
                <a:ln>
                  <a:noFill/>
                </a:ln>
                <a:solidFill>
                  <a:srgbClr val="4BACC6"/>
                </a:solidFill>
                <a:effectLst/>
                <a:uLnTx/>
                <a:uFillTx/>
                <a:latin typeface="Calibri"/>
                <a:ea typeface="黑体"/>
                <a:cs typeface="+mn-cs"/>
              </a:rPr>
              <a:t>Navicat</a:t>
            </a:r>
            <a:r>
              <a:rPr kumimoji="0" lang="zh-CN" altLang="en-US" sz="1600" b="0" i="0" u="none" strike="noStrike" kern="1200" cap="none" spc="0" normalizeH="0" baseline="0" noProof="0">
                <a:ln>
                  <a:noFill/>
                </a:ln>
                <a:solidFill>
                  <a:srgbClr val="4BACC6"/>
                </a:solidFill>
                <a:effectLst/>
                <a:uLnTx/>
                <a:uFillTx/>
                <a:latin typeface="Calibri"/>
                <a:ea typeface="黑体"/>
                <a:cs typeface="+mn-cs"/>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22" name="图片 21">
            <a:extLst>
              <a:ext uri="{FF2B5EF4-FFF2-40B4-BE49-F238E27FC236}">
                <a16:creationId xmlns:a16="http://schemas.microsoft.com/office/drawing/2014/main" id="{3DC7470A-76D7-49A0-B500-E4ECFD96B645}"/>
              </a:ext>
            </a:extLst>
          </p:cNvPr>
          <p:cNvPicPr>
            <a:picLocks noChangeAspect="1"/>
          </p:cNvPicPr>
          <p:nvPr/>
        </p:nvPicPr>
        <p:blipFill>
          <a:blip r:embed="rId2"/>
          <a:stretch>
            <a:fillRect/>
          </a:stretch>
        </p:blipFill>
        <p:spPr>
          <a:xfrm>
            <a:off x="3793539" y="1114282"/>
            <a:ext cx="4329021" cy="5628858"/>
          </a:xfrm>
          <a:prstGeom prst="rect">
            <a:avLst/>
          </a:prstGeom>
        </p:spPr>
      </p:pic>
      <p:pic>
        <p:nvPicPr>
          <p:cNvPr id="5" name="图片 4">
            <a:extLst>
              <a:ext uri="{FF2B5EF4-FFF2-40B4-BE49-F238E27FC236}">
                <a16:creationId xmlns:a16="http://schemas.microsoft.com/office/drawing/2014/main" id="{1FF41C19-8286-44A3-9B3A-A0E4F5DC46BB}"/>
              </a:ext>
            </a:extLst>
          </p:cNvPr>
          <p:cNvPicPr>
            <a:picLocks noChangeAspect="1"/>
          </p:cNvPicPr>
          <p:nvPr/>
        </p:nvPicPr>
        <p:blipFill>
          <a:blip r:embed="rId3"/>
          <a:stretch>
            <a:fillRect/>
          </a:stretch>
        </p:blipFill>
        <p:spPr>
          <a:xfrm>
            <a:off x="8586172" y="2982340"/>
            <a:ext cx="2051237" cy="1200530"/>
          </a:xfrm>
          <a:prstGeom prst="rect">
            <a:avLst/>
          </a:prstGeom>
        </p:spPr>
      </p:pic>
    </p:spTree>
    <p:extLst>
      <p:ext uri="{BB962C8B-B14F-4D97-AF65-F5344CB8AC3E}">
        <p14:creationId xmlns:p14="http://schemas.microsoft.com/office/powerpoint/2010/main" val="10571461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AFFF7AD7-5992-4D19-9AF1-C02025851D61}"/>
              </a:ext>
            </a:extLst>
          </p:cNvPr>
          <p:cNvPicPr>
            <a:picLocks noChangeAspect="1"/>
          </p:cNvPicPr>
          <p:nvPr/>
        </p:nvPicPr>
        <p:blipFill>
          <a:blip r:embed="rId2"/>
          <a:stretch>
            <a:fillRect/>
          </a:stretch>
        </p:blipFill>
        <p:spPr>
          <a:xfrm>
            <a:off x="2333028" y="2343935"/>
            <a:ext cx="7505300" cy="2878092"/>
          </a:xfrm>
          <a:prstGeom prst="rect">
            <a:avLst/>
          </a:prstGeom>
        </p:spPr>
      </p:pic>
      <p:sp>
        <p:nvSpPr>
          <p:cNvPr id="8" name="文本框 7">
            <a:extLst>
              <a:ext uri="{FF2B5EF4-FFF2-40B4-BE49-F238E27FC236}">
                <a16:creationId xmlns:a16="http://schemas.microsoft.com/office/drawing/2014/main" id="{E9646EE7-96CA-4B16-ACFF-CBBC808023A5}"/>
              </a:ext>
            </a:extLst>
          </p:cNvPr>
          <p:cNvSpPr txBox="1"/>
          <p:nvPr/>
        </p:nvSpPr>
        <p:spPr>
          <a:xfrm>
            <a:off x="910890" y="18785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lang="en-US" altLang="zh-CN" sz="1600">
                <a:solidFill>
                  <a:srgbClr val="4BACC6"/>
                </a:solidFill>
                <a:latin typeface="Calibri"/>
                <a:ea typeface="黑体"/>
              </a:rPr>
              <a:t>Navicat</a:t>
            </a:r>
            <a:r>
              <a:rPr lang="zh-CN" altLang="en-US" sz="1600">
                <a:solidFill>
                  <a:srgbClr val="4BACC6"/>
                </a:solidFill>
                <a:latin typeface="Calibri"/>
                <a:ea typeface="黑体"/>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spTree>
    <p:extLst>
      <p:ext uri="{BB962C8B-B14F-4D97-AF65-F5344CB8AC3E}">
        <p14:creationId xmlns:p14="http://schemas.microsoft.com/office/powerpoint/2010/main" val="13020916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9" y="1975849"/>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lang="en-US" altLang="zh-CN" sz="1600">
                <a:solidFill>
                  <a:srgbClr val="4BACC6"/>
                </a:solidFill>
                <a:latin typeface="Calibri"/>
                <a:ea typeface="黑体"/>
              </a:rPr>
              <a:t>SQLYog</a:t>
            </a:r>
            <a:r>
              <a:rPr lang="zh-CN" altLang="en-US" sz="1600">
                <a:solidFill>
                  <a:srgbClr val="4BACC6"/>
                </a:solidFill>
                <a:latin typeface="Calibri"/>
                <a:ea typeface="黑体"/>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AC2FBB40-18F5-4961-935B-5076A9946746}"/>
              </a:ext>
            </a:extLst>
          </p:cNvPr>
          <p:cNvPicPr>
            <a:picLocks noChangeAspect="1"/>
          </p:cNvPicPr>
          <p:nvPr/>
        </p:nvPicPr>
        <p:blipFill>
          <a:blip r:embed="rId2"/>
          <a:stretch>
            <a:fillRect/>
          </a:stretch>
        </p:blipFill>
        <p:spPr>
          <a:xfrm>
            <a:off x="3392820" y="1975849"/>
            <a:ext cx="2703180" cy="4372792"/>
          </a:xfrm>
          <a:prstGeom prst="rect">
            <a:avLst/>
          </a:prstGeom>
        </p:spPr>
      </p:pic>
      <p:pic>
        <p:nvPicPr>
          <p:cNvPr id="11" name="图片 10">
            <a:extLst>
              <a:ext uri="{FF2B5EF4-FFF2-40B4-BE49-F238E27FC236}">
                <a16:creationId xmlns:a16="http://schemas.microsoft.com/office/drawing/2014/main" id="{63DD6566-50A1-41FC-A6FC-7161F58F6AB6}"/>
              </a:ext>
            </a:extLst>
          </p:cNvPr>
          <p:cNvPicPr>
            <a:picLocks noChangeAspect="1"/>
          </p:cNvPicPr>
          <p:nvPr/>
        </p:nvPicPr>
        <p:blipFill>
          <a:blip r:embed="rId3"/>
          <a:stretch>
            <a:fillRect/>
          </a:stretch>
        </p:blipFill>
        <p:spPr>
          <a:xfrm>
            <a:off x="6646582" y="2007652"/>
            <a:ext cx="5143993" cy="4340989"/>
          </a:xfrm>
          <a:prstGeom prst="rect">
            <a:avLst/>
          </a:prstGeom>
        </p:spPr>
      </p:pic>
    </p:spTree>
    <p:extLst>
      <p:ext uri="{BB962C8B-B14F-4D97-AF65-F5344CB8AC3E}">
        <p14:creationId xmlns:p14="http://schemas.microsoft.com/office/powerpoint/2010/main" val="434097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1600" b="0" i="0" u="none" strike="noStrike" kern="1200" cap="none" spc="0" normalizeH="0" baseline="0" noProof="0">
                <a:ln>
                  <a:noFill/>
                </a:ln>
                <a:solidFill>
                  <a:srgbClr val="4BACC6"/>
                </a:solidFill>
                <a:effectLst/>
                <a:uLnTx/>
                <a:uFillTx/>
                <a:latin typeface="Calibri"/>
                <a:ea typeface="黑体"/>
                <a:cs typeface="+mn-cs"/>
              </a:rPr>
              <a:t>SQLYog</a:t>
            </a:r>
            <a:r>
              <a:rPr kumimoji="0" lang="zh-CN" altLang="en-US" sz="1600" b="0" i="0" u="none" strike="noStrike" kern="1200" cap="none" spc="0" normalizeH="0" baseline="0" noProof="0">
                <a:ln>
                  <a:noFill/>
                </a:ln>
                <a:solidFill>
                  <a:srgbClr val="4BACC6"/>
                </a:solidFill>
                <a:effectLst/>
                <a:uLnTx/>
                <a:uFillTx/>
                <a:latin typeface="Calibri"/>
                <a:ea typeface="黑体"/>
                <a:cs typeface="+mn-cs"/>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D3BA4DE7-18EB-4961-BD60-CA92A8EA8E23}"/>
              </a:ext>
            </a:extLst>
          </p:cNvPr>
          <p:cNvPicPr>
            <a:picLocks noChangeAspect="1"/>
          </p:cNvPicPr>
          <p:nvPr/>
        </p:nvPicPr>
        <p:blipFill>
          <a:blip r:embed="rId2"/>
          <a:stretch>
            <a:fillRect/>
          </a:stretch>
        </p:blipFill>
        <p:spPr>
          <a:xfrm>
            <a:off x="710880" y="2137227"/>
            <a:ext cx="4826237" cy="4099305"/>
          </a:xfrm>
          <a:prstGeom prst="rect">
            <a:avLst/>
          </a:prstGeom>
        </p:spPr>
      </p:pic>
      <p:pic>
        <p:nvPicPr>
          <p:cNvPr id="10" name="图片 9">
            <a:extLst>
              <a:ext uri="{FF2B5EF4-FFF2-40B4-BE49-F238E27FC236}">
                <a16:creationId xmlns:a16="http://schemas.microsoft.com/office/drawing/2014/main" id="{25CF6142-293B-4EF3-B617-41D0B3C31335}"/>
              </a:ext>
            </a:extLst>
          </p:cNvPr>
          <p:cNvPicPr>
            <a:picLocks noChangeAspect="1"/>
          </p:cNvPicPr>
          <p:nvPr/>
        </p:nvPicPr>
        <p:blipFill>
          <a:blip r:embed="rId3"/>
          <a:stretch>
            <a:fillRect/>
          </a:stretch>
        </p:blipFill>
        <p:spPr>
          <a:xfrm>
            <a:off x="6230004" y="2004458"/>
            <a:ext cx="5167845" cy="4364841"/>
          </a:xfrm>
          <a:prstGeom prst="rect">
            <a:avLst/>
          </a:prstGeom>
        </p:spPr>
      </p:pic>
    </p:spTree>
    <p:extLst>
      <p:ext uri="{BB962C8B-B14F-4D97-AF65-F5344CB8AC3E}">
        <p14:creationId xmlns:p14="http://schemas.microsoft.com/office/powerpoint/2010/main" val="73394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17030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要学多久？</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extLst>
      <p:ext uri="{BB962C8B-B14F-4D97-AF65-F5344CB8AC3E}">
        <p14:creationId xmlns:p14="http://schemas.microsoft.com/office/powerpoint/2010/main" val="25742619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1600" b="0" i="0" u="none" strike="noStrike" kern="1200" cap="none" spc="0" normalizeH="0" baseline="0" noProof="0">
                <a:ln>
                  <a:noFill/>
                </a:ln>
                <a:solidFill>
                  <a:srgbClr val="4BACC6"/>
                </a:solidFill>
                <a:effectLst/>
                <a:uLnTx/>
                <a:uFillTx/>
                <a:latin typeface="Calibri"/>
                <a:ea typeface="黑体"/>
                <a:cs typeface="+mn-cs"/>
              </a:rPr>
              <a:t>SQLYog</a:t>
            </a:r>
            <a:r>
              <a:rPr kumimoji="0" lang="zh-CN" altLang="en-US" sz="1600" b="0" i="0" u="none" strike="noStrike" kern="1200" cap="none" spc="0" normalizeH="0" baseline="0" noProof="0">
                <a:ln>
                  <a:noFill/>
                </a:ln>
                <a:solidFill>
                  <a:srgbClr val="4BACC6"/>
                </a:solidFill>
                <a:effectLst/>
                <a:uLnTx/>
                <a:uFillTx/>
                <a:latin typeface="Calibri"/>
                <a:ea typeface="黑体"/>
                <a:cs typeface="+mn-cs"/>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D3BA4DE7-18EB-4961-BD60-CA92A8EA8E23}"/>
              </a:ext>
            </a:extLst>
          </p:cNvPr>
          <p:cNvPicPr>
            <a:picLocks noChangeAspect="1"/>
          </p:cNvPicPr>
          <p:nvPr/>
        </p:nvPicPr>
        <p:blipFill>
          <a:blip r:embed="rId2"/>
          <a:stretch>
            <a:fillRect/>
          </a:stretch>
        </p:blipFill>
        <p:spPr>
          <a:xfrm>
            <a:off x="710880" y="2137227"/>
            <a:ext cx="4826237" cy="4099305"/>
          </a:xfrm>
          <a:prstGeom prst="rect">
            <a:avLst/>
          </a:prstGeom>
        </p:spPr>
      </p:pic>
      <p:pic>
        <p:nvPicPr>
          <p:cNvPr id="10" name="图片 9">
            <a:extLst>
              <a:ext uri="{FF2B5EF4-FFF2-40B4-BE49-F238E27FC236}">
                <a16:creationId xmlns:a16="http://schemas.microsoft.com/office/drawing/2014/main" id="{25CF6142-293B-4EF3-B617-41D0B3C31335}"/>
              </a:ext>
            </a:extLst>
          </p:cNvPr>
          <p:cNvPicPr>
            <a:picLocks noChangeAspect="1"/>
          </p:cNvPicPr>
          <p:nvPr/>
        </p:nvPicPr>
        <p:blipFill>
          <a:blip r:embed="rId3"/>
          <a:stretch>
            <a:fillRect/>
          </a:stretch>
        </p:blipFill>
        <p:spPr>
          <a:xfrm>
            <a:off x="6230004" y="2004458"/>
            <a:ext cx="5167845" cy="4364841"/>
          </a:xfrm>
          <a:prstGeom prst="rect">
            <a:avLst/>
          </a:prstGeom>
        </p:spPr>
      </p:pic>
    </p:spTree>
    <p:extLst>
      <p:ext uri="{BB962C8B-B14F-4D97-AF65-F5344CB8AC3E}">
        <p14:creationId xmlns:p14="http://schemas.microsoft.com/office/powerpoint/2010/main" val="5935985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1600" b="0" i="0" u="none" strike="noStrike" kern="1200" cap="none" spc="0" normalizeH="0" baseline="0" noProof="0">
                <a:ln>
                  <a:noFill/>
                </a:ln>
                <a:solidFill>
                  <a:srgbClr val="4BACC6"/>
                </a:solidFill>
                <a:effectLst/>
                <a:uLnTx/>
                <a:uFillTx/>
                <a:latin typeface="Calibri"/>
                <a:ea typeface="黑体"/>
                <a:cs typeface="+mn-cs"/>
              </a:rPr>
              <a:t>SQLYog</a:t>
            </a:r>
            <a:r>
              <a:rPr kumimoji="0" lang="zh-CN" altLang="en-US" sz="1600" b="0" i="0" u="none" strike="noStrike" kern="1200" cap="none" spc="0" normalizeH="0" baseline="0" noProof="0">
                <a:ln>
                  <a:noFill/>
                </a:ln>
                <a:solidFill>
                  <a:srgbClr val="4BACC6"/>
                </a:solidFill>
                <a:effectLst/>
                <a:uLnTx/>
                <a:uFillTx/>
                <a:latin typeface="Calibri"/>
                <a:ea typeface="黑体"/>
                <a:cs typeface="+mn-cs"/>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0C03A2F0-5A02-48E6-BE28-B5CA92497B66}"/>
              </a:ext>
            </a:extLst>
          </p:cNvPr>
          <p:cNvPicPr>
            <a:picLocks noChangeAspect="1"/>
          </p:cNvPicPr>
          <p:nvPr/>
        </p:nvPicPr>
        <p:blipFill>
          <a:blip r:embed="rId2"/>
          <a:stretch>
            <a:fillRect/>
          </a:stretch>
        </p:blipFill>
        <p:spPr>
          <a:xfrm>
            <a:off x="953029" y="2137227"/>
            <a:ext cx="5080389" cy="4269435"/>
          </a:xfrm>
          <a:prstGeom prst="rect">
            <a:avLst/>
          </a:prstGeom>
        </p:spPr>
      </p:pic>
    </p:spTree>
    <p:extLst>
      <p:ext uri="{BB962C8B-B14F-4D97-AF65-F5344CB8AC3E}">
        <p14:creationId xmlns:p14="http://schemas.microsoft.com/office/powerpoint/2010/main" val="16961142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1600" b="0" i="0" u="none" strike="noStrike" kern="1200" cap="none" spc="0" normalizeH="0" baseline="0" noProof="0">
                <a:ln>
                  <a:noFill/>
                </a:ln>
                <a:solidFill>
                  <a:srgbClr val="4BACC6"/>
                </a:solidFill>
                <a:effectLst/>
                <a:uLnTx/>
                <a:uFillTx/>
                <a:latin typeface="Calibri"/>
                <a:ea typeface="黑体"/>
                <a:cs typeface="+mn-cs"/>
              </a:rPr>
              <a:t>SQLYog</a:t>
            </a:r>
            <a:r>
              <a:rPr kumimoji="0" lang="zh-CN" altLang="en-US" sz="1600" b="0" i="0" u="none" strike="noStrike" kern="1200" cap="none" spc="0" normalizeH="0" baseline="0" noProof="0">
                <a:ln>
                  <a:noFill/>
                </a:ln>
                <a:solidFill>
                  <a:srgbClr val="4BACC6"/>
                </a:solidFill>
                <a:effectLst/>
                <a:uLnTx/>
                <a:uFillTx/>
                <a:latin typeface="Calibri"/>
                <a:ea typeface="黑体"/>
                <a:cs typeface="+mn-cs"/>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6FABAB9F-1392-47EC-9F4D-BE8516D265C8}"/>
              </a:ext>
            </a:extLst>
          </p:cNvPr>
          <p:cNvPicPr>
            <a:picLocks noChangeAspect="1"/>
          </p:cNvPicPr>
          <p:nvPr/>
        </p:nvPicPr>
        <p:blipFill>
          <a:blip r:embed="rId2"/>
          <a:stretch>
            <a:fillRect/>
          </a:stretch>
        </p:blipFill>
        <p:spPr>
          <a:xfrm>
            <a:off x="476514" y="2224271"/>
            <a:ext cx="11414070" cy="3483669"/>
          </a:xfrm>
          <a:prstGeom prst="rect">
            <a:avLst/>
          </a:prstGeom>
        </p:spPr>
      </p:pic>
    </p:spTree>
    <p:extLst>
      <p:ext uri="{BB962C8B-B14F-4D97-AF65-F5344CB8AC3E}">
        <p14:creationId xmlns:p14="http://schemas.microsoft.com/office/powerpoint/2010/main" val="3205969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509247" y="1463040"/>
            <a:ext cx="7512424" cy="4511040"/>
          </a:xfrm>
        </p:spPr>
        <p:txBody>
          <a:bodyPr/>
          <a:lstStyle/>
          <a:p>
            <a:r>
              <a:rPr lang="en-US" altLang="zh-CN" dirty="0"/>
              <a:t>Tableau</a:t>
            </a:r>
            <a:r>
              <a:rPr lang="zh-CN" altLang="en-US" dirty="0"/>
              <a:t>中，数据源大体可以分为两类，分别是</a:t>
            </a:r>
            <a:r>
              <a:rPr lang="zh-CN" altLang="en-US" dirty="0">
                <a:solidFill>
                  <a:srgbClr val="AD2B26"/>
                </a:solidFill>
              </a:rPr>
              <a:t>本地数据源（文件）</a:t>
            </a:r>
            <a:r>
              <a:rPr lang="zh-CN" altLang="en-US" dirty="0"/>
              <a:t>和</a:t>
            </a:r>
            <a:r>
              <a:rPr lang="zh-CN" altLang="en-US" dirty="0">
                <a:solidFill>
                  <a:srgbClr val="AD2B26"/>
                </a:solidFill>
              </a:rPr>
              <a:t>服务器数据源（服务）</a:t>
            </a:r>
            <a:r>
              <a:rPr lang="zh-CN" altLang="en-US" dirty="0"/>
              <a:t>。 </a:t>
            </a:r>
            <a:endParaRPr lang="en-US" altLang="zh-CN" dirty="0"/>
          </a:p>
          <a:p>
            <a:r>
              <a:rPr lang="en-US" altLang="zh-CN" dirty="0"/>
              <a:t>Tableau</a:t>
            </a:r>
            <a:r>
              <a:rPr lang="zh-CN" altLang="en-US" dirty="0"/>
              <a:t>中排序分为</a:t>
            </a:r>
            <a:r>
              <a:rPr lang="zh-CN" altLang="en-US" dirty="0">
                <a:solidFill>
                  <a:srgbClr val="AD2B26"/>
                </a:solidFill>
              </a:rPr>
              <a:t>自动排序</a:t>
            </a:r>
            <a:r>
              <a:rPr lang="zh-CN" altLang="en-US" dirty="0"/>
              <a:t>和</a:t>
            </a:r>
            <a:r>
              <a:rPr lang="zh-CN" altLang="en-US" dirty="0">
                <a:solidFill>
                  <a:srgbClr val="AD2B26"/>
                </a:solidFill>
              </a:rPr>
              <a:t>自定义排序</a:t>
            </a:r>
            <a:r>
              <a:rPr lang="zh-CN" altLang="en-US" dirty="0"/>
              <a:t>，可以按照数据源顺序、字母、字段、手动、嵌套等规则进行排序。</a:t>
            </a:r>
            <a:endParaRPr lang="en-US" altLang="zh-CN" dirty="0"/>
          </a:p>
        </p:txBody>
      </p:sp>
      <p:sp>
        <p:nvSpPr>
          <p:cNvPr id="4" name="标题 3"/>
          <p:cNvSpPr>
            <a:spLocks noGrp="1"/>
          </p:cNvSpPr>
          <p:nvPr>
            <p:ph type="title"/>
          </p:nvPr>
        </p:nvSpPr>
        <p:spPr/>
        <p:txBody>
          <a:bodyPr/>
          <a:lstStyle/>
          <a:p>
            <a:r>
              <a:rPr lang="zh-CN" altLang="en-US" b="0" dirty="0">
                <a:solidFill>
                  <a:srgbClr val="595959"/>
                </a:solidFill>
                <a:latin typeface="Alibaba PuHuiTi M" pitchFamily="18" charset="-122"/>
                <a:ea typeface="Alibaba PuHuiTi M" pitchFamily="18" charset="-122"/>
                <a:cs typeface="Alibaba PuHuiTi M" pitchFamily="18" charset="-122"/>
              </a:rPr>
              <a:t>输入章节名称</a:t>
            </a:r>
            <a:endParaRPr lang="zh-CN" altLang="en-US" dirty="0"/>
          </a:p>
        </p:txBody>
      </p:sp>
    </p:spTree>
    <p:extLst>
      <p:ext uri="{BB962C8B-B14F-4D97-AF65-F5344CB8AC3E}">
        <p14:creationId xmlns:p14="http://schemas.microsoft.com/office/powerpoint/2010/main" val="37762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br>
              <a:rPr kumimoji="1" lang="en-US" altLang="zh-CN"/>
            </a:br>
            <a:endParaRPr kumimoji="1" lang="zh-CN" altLang="en-US" dirty="0"/>
          </a:p>
        </p:txBody>
      </p:sp>
    </p:spTree>
    <p:extLst>
      <p:ext uri="{BB962C8B-B14F-4D97-AF65-F5344CB8AC3E}">
        <p14:creationId xmlns:p14="http://schemas.microsoft.com/office/powerpoint/2010/main" val="25894641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marL="0" indent="0">
              <a:buNone/>
            </a:pPr>
            <a:r>
              <a:rPr lang="en-US" altLang="zh-CN">
                <a:solidFill>
                  <a:srgbClr val="4D4D4D"/>
                </a:solidFill>
                <a:latin typeface="-apple-system"/>
                <a:ea typeface="Alibaba PuHuiTi B"/>
              </a:rPr>
              <a:t>DDL(Data Definition Language)</a:t>
            </a:r>
            <a:r>
              <a:rPr lang="zh-CN" altLang="en-US">
                <a:solidFill>
                  <a:srgbClr val="4D4D4D"/>
                </a:solidFill>
                <a:latin typeface="-apple-system"/>
                <a:ea typeface="Alibaba PuHuiTi B"/>
              </a:rPr>
              <a:t>，数据定义语言，该语言部分包括以下内容：</a:t>
            </a:r>
            <a:endParaRPr lang="en-US" altLang="zh-CN">
              <a:solidFill>
                <a:srgbClr val="4D4D4D"/>
              </a:solidFill>
              <a:latin typeface="-apple-system"/>
              <a:ea typeface="Alibaba PuHuiTi B"/>
            </a:endParaRPr>
          </a:p>
          <a:p>
            <a:pPr>
              <a:buFont typeface="Wingdings" panose="05000000000000000000" pitchFamily="2" charset="2"/>
              <a:buChar char="p"/>
            </a:pPr>
            <a:r>
              <a:rPr lang="zh-CN" altLang="en-US" b="1">
                <a:solidFill>
                  <a:schemeClr val="accent5"/>
                </a:solidFill>
              </a:rPr>
              <a:t>对</a:t>
            </a:r>
            <a:r>
              <a:rPr lang="zh-CN" altLang="en-US" b="1" dirty="0">
                <a:solidFill>
                  <a:schemeClr val="accent5"/>
                </a:solidFill>
              </a:rPr>
              <a:t>数据库的常用操作</a:t>
            </a:r>
            <a:endParaRPr lang="en-US" altLang="zh-CN" b="1" dirty="0">
              <a:solidFill>
                <a:schemeClr val="accent5"/>
              </a:solidFill>
            </a:endParaRPr>
          </a:p>
          <a:p>
            <a:pPr>
              <a:buFont typeface="Wingdings" panose="05000000000000000000" pitchFamily="2" charset="2"/>
              <a:buChar char="p"/>
            </a:pPr>
            <a:endParaRPr lang="en-US" altLang="zh-CN" dirty="0">
              <a:solidFill>
                <a:schemeClr val="accent5"/>
              </a:solidFill>
            </a:endParaRPr>
          </a:p>
          <a:p>
            <a:pPr>
              <a:buFont typeface="Wingdings" panose="05000000000000000000" pitchFamily="2" charset="2"/>
              <a:buChar char="p"/>
            </a:pPr>
            <a:r>
              <a:rPr lang="zh-CN" altLang="en-US" b="1" dirty="0">
                <a:solidFill>
                  <a:schemeClr val="accent5"/>
                </a:solidFill>
              </a:rPr>
              <a:t>对表结构的常用操作</a:t>
            </a:r>
            <a:endParaRPr lang="en-US" altLang="zh-CN" b="1" dirty="0">
              <a:solidFill>
                <a:schemeClr val="accent5"/>
              </a:solidFill>
            </a:endParaRPr>
          </a:p>
          <a:p>
            <a:pPr>
              <a:buFont typeface="Wingdings" panose="05000000000000000000" pitchFamily="2" charset="2"/>
              <a:buChar char="p"/>
            </a:pPr>
            <a:endParaRPr lang="en-US" altLang="zh-CN" dirty="0">
              <a:solidFill>
                <a:schemeClr val="accent5"/>
              </a:solidFill>
            </a:endParaRPr>
          </a:p>
          <a:p>
            <a:pPr>
              <a:buFont typeface="Wingdings" panose="05000000000000000000" pitchFamily="2" charset="2"/>
              <a:buChar char="p"/>
            </a:pPr>
            <a:r>
              <a:rPr lang="zh-CN" altLang="en-US" b="1" dirty="0">
                <a:solidFill>
                  <a:schemeClr val="accent5"/>
                </a:solidFill>
              </a:rPr>
              <a:t>修改表结构   </a:t>
            </a:r>
            <a:endParaRPr lang="en-US" altLang="zh-CN" b="1" dirty="0">
              <a:solidFill>
                <a:schemeClr val="accent5"/>
              </a:solidFill>
            </a:endParaRPr>
          </a:p>
          <a:p>
            <a:pPr marL="0" indent="0">
              <a:buNone/>
            </a:pPr>
            <a:endParaRPr kumimoji="1" lang="zh-CN" altLang="en-US" dirty="0">
              <a:solidFill>
                <a:srgbClr val="B60206"/>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a:t>
            </a:r>
            <a:r>
              <a:rPr kumimoji="1" lang="en-US" altLang="zh-CN"/>
              <a:t>DDL</a:t>
            </a:r>
            <a:r>
              <a:rPr kumimoji="1" lang="zh-CN" altLang="en-US"/>
              <a:t>解释</a:t>
            </a:r>
            <a:endParaRPr kumimoji="1" lang="zh-CN" altLang="en-US" dirty="0"/>
          </a:p>
        </p:txBody>
      </p:sp>
      <p:pic>
        <p:nvPicPr>
          <p:cNvPr id="7" name="图片 6">
            <a:extLst>
              <a:ext uri="{FF2B5EF4-FFF2-40B4-BE49-F238E27FC236}">
                <a16:creationId xmlns:a16="http://schemas.microsoft.com/office/drawing/2014/main" id="{B01FB874-AB5B-4070-A144-8D09778AF48D}"/>
              </a:ext>
            </a:extLst>
          </p:cNvPr>
          <p:cNvPicPr>
            <a:picLocks noChangeAspect="1"/>
          </p:cNvPicPr>
          <p:nvPr/>
        </p:nvPicPr>
        <p:blipFill>
          <a:blip r:embed="rId2"/>
          <a:stretch>
            <a:fillRect/>
          </a:stretch>
        </p:blipFill>
        <p:spPr>
          <a:xfrm>
            <a:off x="3869101" y="2360977"/>
            <a:ext cx="6031848" cy="3148380"/>
          </a:xfrm>
          <a:prstGeom prst="rect">
            <a:avLst/>
          </a:prstGeom>
        </p:spPr>
      </p:pic>
    </p:spTree>
    <p:extLst>
      <p:ext uri="{BB962C8B-B14F-4D97-AF65-F5344CB8AC3E}">
        <p14:creationId xmlns:p14="http://schemas.microsoft.com/office/powerpoint/2010/main" val="23362308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、对数据库的常用操作</a:t>
            </a:r>
          </a:p>
          <a:p>
            <a:endParaRPr kumimoji="1" lang="zh-CN" altLang="en-US" dirty="0"/>
          </a:p>
        </p:txBody>
      </p:sp>
      <p:graphicFrame>
        <p:nvGraphicFramePr>
          <p:cNvPr id="6" name="表格 8">
            <a:extLst>
              <a:ext uri="{FF2B5EF4-FFF2-40B4-BE49-F238E27FC236}">
                <a16:creationId xmlns:a16="http://schemas.microsoft.com/office/drawing/2014/main" id="{74DD8460-998E-4681-90C6-40B886B682E5}"/>
              </a:ext>
            </a:extLst>
          </p:cNvPr>
          <p:cNvGraphicFramePr>
            <a:graphicFrameLocks noGrp="1"/>
          </p:cNvGraphicFramePr>
          <p:nvPr>
            <p:extLst>
              <p:ext uri="{D42A27DB-BD31-4B8C-83A1-F6EECF244321}">
                <p14:modId xmlns:p14="http://schemas.microsoft.com/office/powerpoint/2010/main" val="837152817"/>
              </p:ext>
            </p:extLst>
          </p:nvPr>
        </p:nvGraphicFramePr>
        <p:xfrm>
          <a:off x="935707" y="1787183"/>
          <a:ext cx="10007910" cy="2599991"/>
        </p:xfrm>
        <a:graphic>
          <a:graphicData uri="http://schemas.openxmlformats.org/drawingml/2006/table">
            <a:tbl>
              <a:tblPr firstRow="1" bandRow="1">
                <a:tableStyleId>{5C22544A-7EE6-4342-B048-85BDC9FD1C3A}</a:tableStyleId>
              </a:tblPr>
              <a:tblGrid>
                <a:gridCol w="5003955">
                  <a:extLst>
                    <a:ext uri="{9D8B030D-6E8A-4147-A177-3AD203B41FA5}">
                      <a16:colId xmlns:a16="http://schemas.microsoft.com/office/drawing/2014/main" val="2334669844"/>
                    </a:ext>
                  </a:extLst>
                </a:gridCol>
                <a:gridCol w="5003955">
                  <a:extLst>
                    <a:ext uri="{9D8B030D-6E8A-4147-A177-3AD203B41FA5}">
                      <a16:colId xmlns:a16="http://schemas.microsoft.com/office/drawing/2014/main" val="76648857"/>
                    </a:ext>
                  </a:extLst>
                </a:gridCol>
              </a:tblGrid>
              <a:tr h="472240">
                <a:tc>
                  <a:txBody>
                    <a:bodyPr/>
                    <a:lstStyle/>
                    <a:p>
                      <a:pPr algn="ctr"/>
                      <a:r>
                        <a:rPr lang="zh-CN" altLang="en-US" b="0">
                          <a:solidFill>
                            <a:schemeClr val="tx2"/>
                          </a:solidFill>
                          <a:effectLst/>
                        </a:rPr>
                        <a:t>功能</a:t>
                      </a:r>
                    </a:p>
                  </a:txBody>
                  <a:tcPr marL="63610" marR="63610" marT="63610" marB="63610" anchor="ctr">
                    <a:solidFill>
                      <a:schemeClr val="accent3">
                        <a:lumMod val="40000"/>
                        <a:lumOff val="60000"/>
                      </a:schemeClr>
                    </a:solidFill>
                  </a:tcPr>
                </a:tc>
                <a:tc>
                  <a:txBody>
                    <a:bodyPr/>
                    <a:lstStyle/>
                    <a:p>
                      <a:r>
                        <a:rPr lang="en-US" altLang="zh-CN">
                          <a:solidFill>
                            <a:schemeClr val="tx2"/>
                          </a:solidFill>
                        </a:rPr>
                        <a:t>SQL</a:t>
                      </a:r>
                      <a:endParaRPr lang="zh-CN" altLang="en-US">
                        <a:solidFill>
                          <a:schemeClr val="tx2"/>
                        </a:solidFill>
                      </a:endParaRPr>
                    </a:p>
                  </a:txBody>
                  <a:tcPr>
                    <a:solidFill>
                      <a:schemeClr val="accent3">
                        <a:lumMod val="40000"/>
                        <a:lumOff val="60000"/>
                      </a:schemeClr>
                    </a:solidFill>
                  </a:tcPr>
                </a:tc>
                <a:extLst>
                  <a:ext uri="{0D108BD9-81ED-4DB2-BD59-A6C34878D82A}">
                    <a16:rowId xmlns:a16="http://schemas.microsoft.com/office/drawing/2014/main" val="2472387836"/>
                  </a:ext>
                </a:extLst>
              </a:tr>
              <a:tr h="429904">
                <a:tc>
                  <a:txBody>
                    <a:bodyPr/>
                    <a:lstStyle/>
                    <a:p>
                      <a:pPr algn="l"/>
                      <a:r>
                        <a:rPr lang="zh-CN" altLang="en-US" sz="1600" b="0">
                          <a:solidFill>
                            <a:srgbClr val="FF0000"/>
                          </a:solidFill>
                          <a:effectLst/>
                        </a:rPr>
                        <a:t>查看所有的数据库</a:t>
                      </a:r>
                    </a:p>
                  </a:txBody>
                  <a:tcPr>
                    <a:solidFill>
                      <a:schemeClr val="accent3">
                        <a:lumMod val="40000"/>
                        <a:lumOff val="60000"/>
                      </a:schemeClr>
                    </a:solidFill>
                  </a:tcPr>
                </a:tc>
                <a:tc>
                  <a:txBody>
                    <a:bodyPr/>
                    <a:lstStyle/>
                    <a:p>
                      <a:pPr algn="l"/>
                      <a:r>
                        <a:rPr lang="en-US" sz="1600" b="0">
                          <a:solidFill>
                            <a:srgbClr val="FF0000"/>
                          </a:solidFill>
                          <a:effectLst/>
                        </a:rPr>
                        <a:t>show databases；</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846441271"/>
                  </a:ext>
                </a:extLst>
              </a:tr>
              <a:tr h="393056">
                <a:tc>
                  <a:txBody>
                    <a:bodyPr/>
                    <a:lstStyle/>
                    <a:p>
                      <a:pPr marL="0" algn="l" defTabSz="1219170" rtl="0" eaLnBrk="1" latinLnBrk="0" hangingPunct="1"/>
                      <a:r>
                        <a:rPr lang="zh-CN" altLang="en-US" sz="1600" b="0" kern="1200">
                          <a:solidFill>
                            <a:srgbClr val="FF0000"/>
                          </a:solidFill>
                          <a:effectLst/>
                          <a:latin typeface="+mn-lt"/>
                          <a:ea typeface="+mn-ea"/>
                          <a:cs typeface="+mn-cs"/>
                        </a:rPr>
                        <a:t>创建数据库</a:t>
                      </a:r>
                    </a:p>
                  </a:txBody>
                  <a:tcPr>
                    <a:solidFill>
                      <a:schemeClr val="accent3">
                        <a:lumMod val="40000"/>
                        <a:lumOff val="60000"/>
                      </a:schemeClr>
                    </a:solidFill>
                  </a:tcPr>
                </a:tc>
                <a:tc>
                  <a:txBody>
                    <a:bodyPr/>
                    <a:lstStyle/>
                    <a:p>
                      <a:pPr marL="0" algn="l" defTabSz="1219170" rtl="0" eaLnBrk="1" latinLnBrk="0" hangingPunct="1"/>
                      <a:r>
                        <a:rPr lang="en-US" altLang="zh-CN" sz="1600" b="0" kern="1200">
                          <a:solidFill>
                            <a:srgbClr val="FF0000"/>
                          </a:solidFill>
                          <a:effectLst/>
                          <a:latin typeface="+mn-lt"/>
                          <a:ea typeface="+mn-ea"/>
                          <a:cs typeface="+mn-cs"/>
                        </a:rPr>
                        <a:t>create  database [if not exists] mydb1 [charset=utf8]</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extLst>
                  <a:ext uri="{0D108BD9-81ED-4DB2-BD59-A6C34878D82A}">
                    <a16:rowId xmlns:a16="http://schemas.microsoft.com/office/drawing/2014/main" val="2418244230"/>
                  </a:ext>
                </a:extLst>
              </a:tr>
              <a:tr h="398703">
                <a:tc>
                  <a:txBody>
                    <a:bodyPr/>
                    <a:lstStyle/>
                    <a:p>
                      <a:pPr marL="0" algn="l" defTabSz="1219170" rtl="0" eaLnBrk="1" latinLnBrk="0" hangingPunct="1"/>
                      <a:r>
                        <a:rPr lang="zh-CN" altLang="en-US" sz="1600" b="0" kern="1200">
                          <a:solidFill>
                            <a:srgbClr val="FF0000"/>
                          </a:solidFill>
                          <a:effectLst/>
                          <a:latin typeface="+mn-lt"/>
                          <a:ea typeface="+mn-ea"/>
                          <a:cs typeface="+mn-cs"/>
                        </a:rPr>
                        <a:t>切换 </a:t>
                      </a:r>
                      <a:r>
                        <a:rPr lang="en-US" altLang="zh-CN" sz="1600" b="0" kern="1200">
                          <a:solidFill>
                            <a:srgbClr val="FF0000"/>
                          </a:solidFill>
                          <a:effectLst/>
                          <a:latin typeface="+mn-lt"/>
                          <a:ea typeface="+mn-ea"/>
                          <a:cs typeface="+mn-cs"/>
                        </a:rPr>
                        <a:t>(</a:t>
                      </a:r>
                      <a:r>
                        <a:rPr lang="zh-CN" altLang="en-US" sz="1600" b="0" kern="1200">
                          <a:solidFill>
                            <a:srgbClr val="FF0000"/>
                          </a:solidFill>
                          <a:effectLst/>
                          <a:latin typeface="+mn-lt"/>
                          <a:ea typeface="+mn-ea"/>
                          <a:cs typeface="+mn-cs"/>
                        </a:rPr>
                        <a:t>选择要操作的</a:t>
                      </a:r>
                      <a:r>
                        <a:rPr lang="en-US" altLang="zh-CN" sz="1600" b="0" kern="1200">
                          <a:solidFill>
                            <a:srgbClr val="FF0000"/>
                          </a:solidFill>
                          <a:effectLst/>
                          <a:latin typeface="+mn-lt"/>
                          <a:ea typeface="+mn-ea"/>
                          <a:cs typeface="+mn-cs"/>
                        </a:rPr>
                        <a:t>) </a:t>
                      </a:r>
                      <a:r>
                        <a:rPr lang="zh-CN" altLang="en-US" sz="1600" b="0" kern="1200">
                          <a:solidFill>
                            <a:srgbClr val="FF0000"/>
                          </a:solidFill>
                          <a:effectLst/>
                          <a:latin typeface="+mn-lt"/>
                          <a:ea typeface="+mn-ea"/>
                          <a:cs typeface="+mn-cs"/>
                        </a:rPr>
                        <a:t>数据库</a:t>
                      </a:r>
                    </a:p>
                  </a:txBody>
                  <a:tcPr>
                    <a:solidFill>
                      <a:schemeClr val="accent3">
                        <a:lumMod val="40000"/>
                        <a:lumOff val="60000"/>
                      </a:schemeClr>
                    </a:solidFill>
                  </a:tcPr>
                </a:tc>
                <a:tc>
                  <a:txBody>
                    <a:bodyPr/>
                    <a:lstStyle/>
                    <a:p>
                      <a:pPr marL="0" algn="l" defTabSz="1219170" rtl="0" eaLnBrk="1" latinLnBrk="0" hangingPunct="1"/>
                      <a:r>
                        <a:rPr lang="en-US" altLang="zh-CN" sz="1600" b="0" kern="1200">
                          <a:solidFill>
                            <a:srgbClr val="FF0000"/>
                          </a:solidFill>
                          <a:effectLst/>
                          <a:latin typeface="+mn-lt"/>
                          <a:ea typeface="+mn-ea"/>
                          <a:cs typeface="+mn-cs"/>
                        </a:rPr>
                        <a:t>use  mydb1</a:t>
                      </a:r>
                      <a:r>
                        <a:rPr lang="zh-CN" altLang="en-US" sz="1600" b="0" kern="1200">
                          <a:solidFill>
                            <a:srgbClr val="FF0000"/>
                          </a:solidFill>
                          <a:effectLst/>
                          <a:latin typeface="+mn-lt"/>
                          <a:ea typeface="+mn-ea"/>
                          <a:cs typeface="+mn-cs"/>
                        </a:rPr>
                        <a:t>；</a:t>
                      </a:r>
                    </a:p>
                  </a:txBody>
                  <a:tcPr>
                    <a:solidFill>
                      <a:schemeClr val="accent3">
                        <a:lumMod val="40000"/>
                        <a:lumOff val="60000"/>
                      </a:schemeClr>
                    </a:solidFill>
                  </a:tcPr>
                </a:tc>
                <a:extLst>
                  <a:ext uri="{0D108BD9-81ED-4DB2-BD59-A6C34878D82A}">
                    <a16:rowId xmlns:a16="http://schemas.microsoft.com/office/drawing/2014/main" val="877646822"/>
                  </a:ext>
                </a:extLst>
              </a:tr>
              <a:tr h="398703">
                <a:tc>
                  <a:txBody>
                    <a:bodyPr/>
                    <a:lstStyle/>
                    <a:p>
                      <a:pPr marL="0" algn="l" defTabSz="1219170" rtl="0" eaLnBrk="1" latinLnBrk="0" hangingPunct="1"/>
                      <a:r>
                        <a:rPr lang="zh-CN" altLang="en-US" sz="1600" b="0" kern="1200">
                          <a:solidFill>
                            <a:srgbClr val="FF0000"/>
                          </a:solidFill>
                          <a:effectLst/>
                          <a:latin typeface="+mn-lt"/>
                          <a:ea typeface="+mn-ea"/>
                          <a:cs typeface="+mn-cs"/>
                        </a:rPr>
                        <a:t>删除数据库</a:t>
                      </a:r>
                    </a:p>
                  </a:txBody>
                  <a:tcPr>
                    <a:solidFill>
                      <a:schemeClr val="accent3">
                        <a:lumMod val="40000"/>
                        <a:lumOff val="60000"/>
                      </a:schemeClr>
                    </a:solidFill>
                  </a:tcPr>
                </a:tc>
                <a:tc>
                  <a:txBody>
                    <a:bodyPr/>
                    <a:lstStyle/>
                    <a:p>
                      <a:r>
                        <a:rPr lang="en-US" altLang="zh-CN" sz="1600" b="0" kern="1200">
                          <a:solidFill>
                            <a:srgbClr val="FF0000"/>
                          </a:solidFill>
                          <a:effectLst/>
                          <a:latin typeface="+mn-lt"/>
                          <a:ea typeface="+mn-ea"/>
                          <a:cs typeface="+mn-cs"/>
                        </a:rPr>
                        <a:t>drop database [if exists] mydb1</a:t>
                      </a:r>
                      <a:r>
                        <a:rPr lang="zh-CN" altLang="en-US" sz="1600" b="0" kern="1200">
                          <a:solidFill>
                            <a:srgbClr val="FF0000"/>
                          </a:solidFill>
                          <a:effectLst/>
                          <a:latin typeface="+mn-lt"/>
                          <a:ea typeface="+mn-ea"/>
                          <a:cs typeface="+mn-cs"/>
                        </a:rPr>
                        <a:t>；</a:t>
                      </a:r>
                    </a:p>
                  </a:txBody>
                  <a:tcPr>
                    <a:solidFill>
                      <a:schemeClr val="accent3">
                        <a:lumMod val="40000"/>
                        <a:lumOff val="60000"/>
                      </a:schemeClr>
                    </a:solidFill>
                  </a:tcPr>
                </a:tc>
                <a:extLst>
                  <a:ext uri="{0D108BD9-81ED-4DB2-BD59-A6C34878D82A}">
                    <a16:rowId xmlns:a16="http://schemas.microsoft.com/office/drawing/2014/main" val="3855327575"/>
                  </a:ext>
                </a:extLst>
              </a:tr>
              <a:tr h="486645">
                <a:tc>
                  <a:txBody>
                    <a:bodyPr/>
                    <a:lstStyle/>
                    <a:p>
                      <a:pPr marL="0" algn="l" defTabSz="1219170" rtl="0" eaLnBrk="1" latinLnBrk="0" hangingPunct="1"/>
                      <a:r>
                        <a:rPr lang="zh-CN" altLang="en-US" sz="1600" b="0" kern="1200">
                          <a:solidFill>
                            <a:schemeClr val="tx1"/>
                          </a:solidFill>
                          <a:effectLst/>
                          <a:latin typeface="+mn-lt"/>
                          <a:ea typeface="+mn-ea"/>
                          <a:cs typeface="+mn-cs"/>
                        </a:rPr>
                        <a:t>修改数据库编码</a:t>
                      </a:r>
                    </a:p>
                  </a:txBody>
                  <a:tcPr>
                    <a:solidFill>
                      <a:schemeClr val="accent3">
                        <a:lumMod val="40000"/>
                        <a:lumOff val="60000"/>
                      </a:schemeClr>
                    </a:solidFill>
                  </a:tcPr>
                </a:tc>
                <a:tc>
                  <a:txBody>
                    <a:bodyPr/>
                    <a:lstStyle/>
                    <a:p>
                      <a:r>
                        <a:rPr lang="en-US" altLang="zh-CN" sz="1600" b="0" i="0">
                          <a:solidFill>
                            <a:srgbClr val="4F4F4F"/>
                          </a:solidFill>
                          <a:effectLst/>
                          <a:latin typeface="-apple-system"/>
                        </a:rPr>
                        <a:t>alter database mydb1 character set utf8;</a:t>
                      </a:r>
                      <a:endParaRPr lang="zh-CN" altLang="en-US" sz="1600"/>
                    </a:p>
                  </a:txBody>
                  <a:tcPr>
                    <a:solidFill>
                      <a:schemeClr val="accent3">
                        <a:lumMod val="40000"/>
                        <a:lumOff val="60000"/>
                      </a:schemeClr>
                    </a:solidFill>
                  </a:tcPr>
                </a:tc>
                <a:extLst>
                  <a:ext uri="{0D108BD9-81ED-4DB2-BD59-A6C34878D82A}">
                    <a16:rowId xmlns:a16="http://schemas.microsoft.com/office/drawing/2014/main" val="2203403336"/>
                  </a:ext>
                </a:extLst>
              </a:tr>
            </a:tbl>
          </a:graphicData>
        </a:graphic>
      </p:graphicFrame>
    </p:spTree>
    <p:extLst>
      <p:ext uri="{BB962C8B-B14F-4D97-AF65-F5344CB8AC3E}">
        <p14:creationId xmlns:p14="http://schemas.microsoft.com/office/powerpoint/2010/main" val="30775766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a:extLst>
              <a:ext uri="{FF2B5EF4-FFF2-40B4-BE49-F238E27FC236}">
                <a16:creationId xmlns:a16="http://schemas.microsoft.com/office/drawing/2014/main" id="{2EB11453-0144-403A-8732-13070F07D7DE}"/>
              </a:ext>
            </a:extLst>
          </p:cNvPr>
          <p:cNvSpPr txBox="1"/>
          <p:nvPr/>
        </p:nvSpPr>
        <p:spPr>
          <a:xfrm>
            <a:off x="925979" y="1451307"/>
            <a:ext cx="609437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a:ln>
                  <a:noFill/>
                </a:ln>
                <a:solidFill>
                  <a:srgbClr val="4BACC6"/>
                </a:solidFill>
                <a:effectLst/>
                <a:uLnTx/>
                <a:uFillTx/>
                <a:latin typeface="Calibri"/>
                <a:ea typeface="黑体"/>
                <a:cs typeface="+mn-cs"/>
              </a:rPr>
              <a:t>创建表格式</a:t>
            </a:r>
          </a:p>
        </p:txBody>
      </p:sp>
      <p:sp>
        <p:nvSpPr>
          <p:cNvPr id="11" name="文本框 10">
            <a:extLst>
              <a:ext uri="{FF2B5EF4-FFF2-40B4-BE49-F238E27FC236}">
                <a16:creationId xmlns:a16="http://schemas.microsoft.com/office/drawing/2014/main" id="{F712EA5B-9989-446F-BBED-EE485F723133}"/>
              </a:ext>
            </a:extLst>
          </p:cNvPr>
          <p:cNvSpPr txBox="1"/>
          <p:nvPr/>
        </p:nvSpPr>
        <p:spPr>
          <a:xfrm>
            <a:off x="1286482" y="1903149"/>
            <a:ext cx="8382812" cy="1477328"/>
          </a:xfrm>
          <a:prstGeom prst="rect">
            <a:avLst/>
          </a:prstGeom>
          <a:solidFill>
            <a:schemeClr val="bg1"/>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表的一些设置</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58E32BA7-9375-44C7-AEC8-C4E403CDE4E6}"/>
              </a:ext>
            </a:extLst>
          </p:cNvPr>
          <p:cNvSpPr txBox="1"/>
          <p:nvPr/>
        </p:nvSpPr>
        <p:spPr>
          <a:xfrm>
            <a:off x="1108418" y="3619314"/>
            <a:ext cx="10610040" cy="338554"/>
          </a:xfrm>
          <a:prstGeom prst="rect">
            <a:avLst/>
          </a:prstGeom>
          <a:noFill/>
        </p:spPr>
        <p:txBody>
          <a:bodyPr wrap="square">
            <a:spAutoFit/>
          </a:bodyPr>
          <a:lstStyle/>
          <a:p>
            <a:r>
              <a:rPr lang="zh-CN" altLang="en-US" sz="1600">
                <a:solidFill>
                  <a:srgbClr val="4D4D4D"/>
                </a:solidFill>
                <a:highlight>
                  <a:srgbClr val="FFFF00"/>
                </a:highlight>
                <a:latin typeface="-apple-system"/>
                <a:ea typeface="Alibaba PuHuiTi B"/>
              </a:rPr>
              <a:t>创建表是构建一张空表，指定这个表的名字，这个表有几列，每一列叫什么名字，以及每一列存储的数据类型。</a:t>
            </a:r>
            <a:endParaRPr lang="zh-CN" altLang="en-US" sz="1600">
              <a:highlight>
                <a:srgbClr val="FFFF00"/>
              </a:highlight>
            </a:endParaRPr>
          </a:p>
        </p:txBody>
      </p:sp>
      <p:sp>
        <p:nvSpPr>
          <p:cNvPr id="17" name="文本框 16">
            <a:extLst>
              <a:ext uri="{FF2B5EF4-FFF2-40B4-BE49-F238E27FC236}">
                <a16:creationId xmlns:a16="http://schemas.microsoft.com/office/drawing/2014/main" id="{906E4D82-ABFD-4317-AC99-A8E47176B1DB}"/>
              </a:ext>
            </a:extLst>
          </p:cNvPr>
          <p:cNvSpPr txBox="1"/>
          <p:nvPr/>
        </p:nvSpPr>
        <p:spPr>
          <a:xfrm>
            <a:off x="1286482" y="4028488"/>
            <a:ext cx="6699926" cy="2893100"/>
          </a:xfrm>
          <a:prstGeom prst="rect">
            <a:avLst/>
          </a:prstGeom>
          <a:no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 mydb1;</a:t>
            </a: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gender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score</a:t>
            </a:r>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kern="0">
                <a:solidFill>
                  <a:srgbClr val="800080"/>
                </a:solidFill>
                <a:latin typeface="Courier New" panose="02070309020205020404" pitchFamily="49" charset="0"/>
                <a:ea typeface="宋体" panose="02010600030101010101" pitchFamily="2" charset="-122"/>
                <a:cs typeface="Times New Roman" panose="02020603050405020304" pitchFamily="18" charset="0"/>
              </a:rPr>
              <a:t>double</a:t>
            </a:r>
            <a:endParaRPr lang="zh-CN" altLang="zh-CN" kern="0">
              <a:solidFill>
                <a:srgbClr val="80008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110536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a:extLst>
              <a:ext uri="{FF2B5EF4-FFF2-40B4-BE49-F238E27FC236}">
                <a16:creationId xmlns:a16="http://schemas.microsoft.com/office/drawing/2014/main" id="{2EB11453-0144-403A-8732-13070F07D7DE}"/>
              </a:ext>
            </a:extLst>
          </p:cNvPr>
          <p:cNvSpPr txBox="1"/>
          <p:nvPr/>
        </p:nvSpPr>
        <p:spPr>
          <a:xfrm>
            <a:off x="925979" y="1360560"/>
            <a:ext cx="609437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a:solidFill>
                  <a:srgbClr val="4BACC6"/>
                </a:solidFill>
                <a:latin typeface="Calibri"/>
                <a:ea typeface="黑体"/>
              </a:rPr>
              <a:t>数据类型</a:t>
            </a:r>
            <a:endParaRPr kumimoji="0" lang="zh-CN" altLang="en-US" sz="1800" b="0" i="0" u="none" strike="noStrike" kern="1200" cap="none" spc="0" normalizeH="0" baseline="0" noProof="0">
              <a:ln>
                <a:noFill/>
              </a:ln>
              <a:solidFill>
                <a:srgbClr val="4BACC6"/>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CE534E94-87EE-49E1-96C2-C8BFF8A9CBEA}"/>
              </a:ext>
            </a:extLst>
          </p:cNvPr>
          <p:cNvSpPr txBox="1"/>
          <p:nvPr/>
        </p:nvSpPr>
        <p:spPr>
          <a:xfrm>
            <a:off x="1194475" y="1731770"/>
            <a:ext cx="9997603" cy="3722814"/>
          </a:xfrm>
          <a:prstGeom prst="rect">
            <a:avLst/>
          </a:prstGeom>
          <a:noFill/>
        </p:spPr>
        <p:txBody>
          <a:bodyPr wrap="square">
            <a:spAutoFit/>
          </a:bodyPr>
          <a:lstStyle/>
          <a:p>
            <a:pPr eaLnBrk="0" fontAlgn="base" hangingPunct="0">
              <a:lnSpc>
                <a:spcPct val="150000"/>
              </a:lnSpc>
              <a:spcBef>
                <a:spcPct val="20000"/>
              </a:spcBef>
              <a:spcAft>
                <a:spcPct val="0"/>
              </a:spcAft>
              <a:buClr>
                <a:srgbClr val="404040"/>
              </a:buClr>
              <a:buSzPct val="85000"/>
            </a:pPr>
            <a:r>
              <a:rPr lang="zh-CN" altLang="en-US" sz="1600">
                <a:solidFill>
                  <a:srgbClr val="4D4D4D"/>
                </a:solidFill>
                <a:latin typeface="-apple-system"/>
                <a:ea typeface="Alibaba PuHuiTi B"/>
              </a:rPr>
              <a:t>数据类型是指在创建表的时候为表中字段指定数据类型，只有数据符合类型要求才能存储起来，使用数据类型的原则是:够用就行，尽量使用取值范围小的，而不用大的，这样可以更多的节省存储空间。</a:t>
            </a:r>
            <a:endParaRPr lang="en-US" altLang="zh-CN" sz="1600">
              <a:solidFill>
                <a:srgbClr val="4D4D4D"/>
              </a:solidFill>
              <a:latin typeface="-apple-system"/>
              <a:ea typeface="Alibaba PuHuiTi B"/>
            </a:endParaRPr>
          </a:p>
          <a:p>
            <a:pPr eaLnBrk="0" fontAlgn="base" hangingPunct="0">
              <a:lnSpc>
                <a:spcPct val="150000"/>
              </a:lnSpc>
              <a:spcBef>
                <a:spcPct val="20000"/>
              </a:spcBef>
              <a:spcAft>
                <a:spcPct val="0"/>
              </a:spcAft>
              <a:buClr>
                <a:srgbClr val="404040"/>
              </a:buClr>
              <a:buSzPct val="85000"/>
            </a:pPr>
            <a:endParaRPr lang="en-US" altLang="zh-CN" sz="1600">
              <a:solidFill>
                <a:srgbClr val="4D4D4D"/>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数值类型</a:t>
            </a: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日期和时间类型</a:t>
            </a: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字符串类型</a:t>
            </a:r>
            <a:endParaRPr lang="en-US" altLang="zh-CN" sz="1600">
              <a:solidFill>
                <a:srgbClr val="FF0000"/>
              </a:solidFill>
              <a:latin typeface="-apple-system"/>
              <a:ea typeface="Alibaba PuHuiTi B"/>
            </a:endParaRPr>
          </a:p>
          <a:p>
            <a:pPr eaLnBrk="0" fontAlgn="base" hangingPunct="0">
              <a:lnSpc>
                <a:spcPct val="150000"/>
              </a:lnSpc>
              <a:spcBef>
                <a:spcPct val="20000"/>
              </a:spcBef>
              <a:spcAft>
                <a:spcPct val="0"/>
              </a:spcAft>
              <a:buClr>
                <a:srgbClr val="404040"/>
              </a:buClr>
              <a:buSzPct val="85000"/>
            </a:pPr>
            <a:endParaRPr lang="zh-CN" altLang="en-US" sz="1600">
              <a:solidFill>
                <a:srgbClr val="4D4D4D"/>
              </a:solidFill>
              <a:latin typeface="-apple-system"/>
              <a:ea typeface="Alibaba PuHuiTi B"/>
            </a:endParaRPr>
          </a:p>
        </p:txBody>
      </p:sp>
    </p:spTree>
    <p:extLst>
      <p:ext uri="{BB962C8B-B14F-4D97-AF65-F5344CB8AC3E}">
        <p14:creationId xmlns:p14="http://schemas.microsoft.com/office/powerpoint/2010/main" val="3258141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710880" y="858758"/>
            <a:ext cx="10749599" cy="517190"/>
          </a:xfrm>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a:extLst>
              <a:ext uri="{FF2B5EF4-FFF2-40B4-BE49-F238E27FC236}">
                <a16:creationId xmlns:a16="http://schemas.microsoft.com/office/drawing/2014/main" id="{2EB11453-0144-403A-8732-13070F07D7DE}"/>
              </a:ext>
            </a:extLst>
          </p:cNvPr>
          <p:cNvSpPr txBox="1"/>
          <p:nvPr/>
        </p:nvSpPr>
        <p:spPr>
          <a:xfrm>
            <a:off x="731521" y="1065382"/>
            <a:ext cx="6094378" cy="463588"/>
          </a:xfrm>
          <a:prstGeom prst="rect">
            <a:avLst/>
          </a:prstGeom>
          <a:noFill/>
        </p:spPr>
        <p:txBody>
          <a:bodyPr wrap="square">
            <a:spAutoFit/>
          </a:bodyPr>
          <a:lstStyle/>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800">
                <a:solidFill>
                  <a:srgbClr val="FF0000"/>
                </a:solidFill>
                <a:latin typeface="-apple-system"/>
                <a:ea typeface="Alibaba PuHuiTi B"/>
              </a:rPr>
              <a:t>数值类型</a:t>
            </a:r>
            <a:endParaRPr lang="en-US" altLang="zh-CN" sz="1800">
              <a:solidFill>
                <a:srgbClr val="FF0000"/>
              </a:solidFill>
              <a:latin typeface="-apple-system"/>
              <a:ea typeface="Alibaba PuHuiTi B"/>
            </a:endParaRPr>
          </a:p>
        </p:txBody>
      </p:sp>
      <p:graphicFrame>
        <p:nvGraphicFramePr>
          <p:cNvPr id="14" name="表格 13">
            <a:extLst>
              <a:ext uri="{FF2B5EF4-FFF2-40B4-BE49-F238E27FC236}">
                <a16:creationId xmlns:a16="http://schemas.microsoft.com/office/drawing/2014/main" id="{2C87E59B-C853-4E37-A6FE-45916D2C9582}"/>
              </a:ext>
            </a:extLst>
          </p:cNvPr>
          <p:cNvGraphicFramePr>
            <a:graphicFrameLocks noGrp="1"/>
          </p:cNvGraphicFramePr>
          <p:nvPr>
            <p:extLst>
              <p:ext uri="{D42A27DB-BD31-4B8C-83A1-F6EECF244321}">
                <p14:modId xmlns:p14="http://schemas.microsoft.com/office/powerpoint/2010/main" val="13922237"/>
              </p:ext>
            </p:extLst>
          </p:nvPr>
        </p:nvGraphicFramePr>
        <p:xfrm>
          <a:off x="710880" y="1528970"/>
          <a:ext cx="10213284" cy="5182136"/>
        </p:xfrm>
        <a:graphic>
          <a:graphicData uri="http://schemas.openxmlformats.org/drawingml/2006/table">
            <a:tbl>
              <a:tblPr firstRow="1" firstCol="1" bandRow="1">
                <a:tableStyleId>{5C22544A-7EE6-4342-B048-85BDC9FD1C3A}</a:tableStyleId>
              </a:tblPr>
              <a:tblGrid>
                <a:gridCol w="2042657">
                  <a:extLst>
                    <a:ext uri="{9D8B030D-6E8A-4147-A177-3AD203B41FA5}">
                      <a16:colId xmlns:a16="http://schemas.microsoft.com/office/drawing/2014/main" val="2149249963"/>
                    </a:ext>
                  </a:extLst>
                </a:gridCol>
                <a:gridCol w="2620841">
                  <a:extLst>
                    <a:ext uri="{9D8B030D-6E8A-4147-A177-3AD203B41FA5}">
                      <a16:colId xmlns:a16="http://schemas.microsoft.com/office/drawing/2014/main" val="814824191"/>
                    </a:ext>
                  </a:extLst>
                </a:gridCol>
                <a:gridCol w="2774865">
                  <a:extLst>
                    <a:ext uri="{9D8B030D-6E8A-4147-A177-3AD203B41FA5}">
                      <a16:colId xmlns:a16="http://schemas.microsoft.com/office/drawing/2014/main" val="3976746082"/>
                    </a:ext>
                  </a:extLst>
                </a:gridCol>
                <a:gridCol w="1630329">
                  <a:extLst>
                    <a:ext uri="{9D8B030D-6E8A-4147-A177-3AD203B41FA5}">
                      <a16:colId xmlns:a16="http://schemas.microsoft.com/office/drawing/2014/main" val="4152844323"/>
                    </a:ext>
                  </a:extLst>
                </a:gridCol>
                <a:gridCol w="1144592">
                  <a:extLst>
                    <a:ext uri="{9D8B030D-6E8A-4147-A177-3AD203B41FA5}">
                      <a16:colId xmlns:a16="http://schemas.microsoft.com/office/drawing/2014/main" val="4257156712"/>
                    </a:ext>
                  </a:extLst>
                </a:gridCol>
              </a:tblGrid>
              <a:tr h="211620">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范围（有符号）</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范围（无符号）</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72385169"/>
                  </a:ext>
                </a:extLst>
              </a:tr>
              <a:tr h="346089">
                <a:tc>
                  <a:txBody>
                    <a:bodyPr/>
                    <a:lstStyle/>
                    <a:p>
                      <a:pPr indent="-547370">
                        <a:lnSpc>
                          <a:spcPts val="2400"/>
                        </a:lnSpc>
                      </a:pPr>
                      <a:r>
                        <a:rPr lang="en-US" sz="1200" kern="0">
                          <a:solidFill>
                            <a:schemeClr val="tx1"/>
                          </a:solidFill>
                          <a:effectLst/>
                        </a:rPr>
                        <a:t>TINYINT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 byte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(-128</a:t>
                      </a:r>
                      <a:r>
                        <a:rPr lang="zh-CN" sz="1200" kern="0">
                          <a:effectLst/>
                        </a:rPr>
                        <a:t>，</a:t>
                      </a:r>
                      <a:r>
                        <a:rPr lang="en-US" sz="1200" kern="0">
                          <a:effectLst/>
                        </a:rPr>
                        <a:t>127)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255)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小整数值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1971075"/>
                  </a:ext>
                </a:extLst>
              </a:tr>
              <a:tr h="424997">
                <a:tc>
                  <a:txBody>
                    <a:bodyPr/>
                    <a:lstStyle/>
                    <a:p>
                      <a:pPr indent="-547370">
                        <a:lnSpc>
                          <a:spcPts val="2400"/>
                        </a:lnSpc>
                      </a:pPr>
                      <a:r>
                        <a:rPr lang="en-US" sz="1200" kern="0">
                          <a:solidFill>
                            <a:schemeClr val="tx1"/>
                          </a:solidFill>
                          <a:effectLst/>
                        </a:rPr>
                        <a:t>SMALLINT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2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(-32 768</a:t>
                      </a:r>
                      <a:r>
                        <a:rPr lang="zh-CN" sz="1200" kern="0">
                          <a:effectLst/>
                        </a:rPr>
                        <a:t>，</a:t>
                      </a:r>
                      <a:r>
                        <a:rPr lang="en-US" sz="1200" kern="0">
                          <a:effectLst/>
                        </a:rPr>
                        <a:t>32 767)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65 535)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1930194"/>
                  </a:ext>
                </a:extLst>
              </a:tr>
              <a:tr h="346089">
                <a:tc>
                  <a:txBody>
                    <a:bodyPr/>
                    <a:lstStyle/>
                    <a:p>
                      <a:pPr indent="-547370">
                        <a:lnSpc>
                          <a:spcPts val="2400"/>
                        </a:lnSpc>
                      </a:pPr>
                      <a:r>
                        <a:rPr lang="en-US" sz="1200" kern="0">
                          <a:solidFill>
                            <a:schemeClr val="tx1"/>
                          </a:solidFill>
                          <a:effectLst/>
                        </a:rPr>
                        <a:t>MEDIUMINT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(-8 388 608</a:t>
                      </a:r>
                      <a:r>
                        <a:rPr lang="zh-CN" sz="1200" kern="0">
                          <a:effectLst/>
                        </a:rPr>
                        <a:t>，</a:t>
                      </a:r>
                      <a:r>
                        <a:rPr lang="en-US" sz="1200" kern="0">
                          <a:effectLst/>
                        </a:rPr>
                        <a:t>8 388 607)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16 777 215)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4684975"/>
                  </a:ext>
                </a:extLst>
              </a:tr>
              <a:tr h="346089">
                <a:tc>
                  <a:txBody>
                    <a:bodyPr/>
                    <a:lstStyle/>
                    <a:p>
                      <a:pPr indent="-547370">
                        <a:lnSpc>
                          <a:spcPts val="2400"/>
                        </a:lnSpc>
                      </a:pPr>
                      <a:r>
                        <a:rPr lang="en-US" sz="1200" kern="0">
                          <a:solidFill>
                            <a:schemeClr val="tx1"/>
                          </a:solidFill>
                          <a:effectLst/>
                        </a:rPr>
                        <a:t>INT</a:t>
                      </a:r>
                      <a:r>
                        <a:rPr lang="zh-CN" sz="1200" kern="0">
                          <a:solidFill>
                            <a:schemeClr val="tx1"/>
                          </a:solidFill>
                          <a:effectLst/>
                        </a:rPr>
                        <a:t>或</a:t>
                      </a:r>
                      <a:r>
                        <a:rPr lang="en-US" sz="1200" kern="0">
                          <a:solidFill>
                            <a:schemeClr val="tx1"/>
                          </a:solidFill>
                          <a:effectLst/>
                        </a:rPr>
                        <a:t>INTEGER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4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(-2 147 483 648</a:t>
                      </a:r>
                      <a:r>
                        <a:rPr lang="zh-CN" sz="1200" kern="0">
                          <a:effectLst/>
                        </a:rPr>
                        <a:t>，</a:t>
                      </a:r>
                      <a:r>
                        <a:rPr lang="en-US" sz="1200" kern="0">
                          <a:effectLst/>
                        </a:rPr>
                        <a:t>2 147 483 647)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4 294 967 295)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339489758"/>
                  </a:ext>
                </a:extLst>
              </a:tr>
              <a:tr h="631833">
                <a:tc>
                  <a:txBody>
                    <a:bodyPr/>
                    <a:lstStyle/>
                    <a:p>
                      <a:pPr indent="-547370">
                        <a:lnSpc>
                          <a:spcPts val="2400"/>
                        </a:lnSpc>
                      </a:pPr>
                      <a:r>
                        <a:rPr lang="en-US" sz="1200" kern="0">
                          <a:solidFill>
                            <a:schemeClr val="tx1"/>
                          </a:solidFill>
                          <a:effectLst/>
                        </a:rPr>
                        <a:t>BIGINT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(-9,223,372,036,854,775,808</a:t>
                      </a:r>
                      <a:r>
                        <a:rPr lang="zh-CN" sz="1200" kern="0">
                          <a:effectLst/>
                        </a:rPr>
                        <a:t>，</a:t>
                      </a:r>
                      <a:r>
                        <a:rPr lang="en-US" sz="1200" kern="0">
                          <a:effectLst/>
                        </a:rPr>
                        <a:t>9 223 372 036 854 775 807)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18 446 744 073 709 551 615)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极大整数值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7946029"/>
                  </a:ext>
                </a:extLst>
              </a:tr>
              <a:tr h="917579">
                <a:tc>
                  <a:txBody>
                    <a:bodyPr/>
                    <a:lstStyle/>
                    <a:p>
                      <a:pPr indent="-547370">
                        <a:lnSpc>
                          <a:spcPts val="2400"/>
                        </a:lnSpc>
                      </a:pPr>
                      <a:r>
                        <a:rPr lang="en-US" sz="1200" kern="0">
                          <a:solidFill>
                            <a:schemeClr val="tx1"/>
                          </a:solidFill>
                          <a:effectLst/>
                        </a:rPr>
                        <a:t>FLOAT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4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(-3.402 823 466 E+38</a:t>
                      </a:r>
                      <a:r>
                        <a:rPr lang="zh-CN" sz="1200" kern="0">
                          <a:effectLst/>
                        </a:rPr>
                        <a:t>，</a:t>
                      </a:r>
                      <a:r>
                        <a:rPr lang="en-US" sz="1200" kern="0">
                          <a:effectLst/>
                        </a:rPr>
                        <a:t>3.402 823 466 351 E+38)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(1.175 494 351 E-38</a:t>
                      </a:r>
                      <a:r>
                        <a:rPr lang="zh-CN" sz="1200" kern="0">
                          <a:effectLst/>
                        </a:rPr>
                        <a:t>，</a:t>
                      </a:r>
                      <a:r>
                        <a:rPr lang="en-US" sz="1200" kern="0">
                          <a:effectLst/>
                        </a:rPr>
                        <a:t>3.402 823 466 E+38)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单精度</a:t>
                      </a:r>
                      <a:br>
                        <a:rPr lang="en-US" sz="1200" kern="0">
                          <a:effectLst/>
                        </a:rPr>
                      </a:br>
                      <a:r>
                        <a:rPr lang="zh-CN" sz="1200" kern="0">
                          <a:effectLst/>
                        </a:rPr>
                        <a:t>浮点数值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4300253"/>
                  </a:ext>
                </a:extLst>
              </a:tr>
              <a:tr h="1203325">
                <a:tc>
                  <a:txBody>
                    <a:bodyPr/>
                    <a:lstStyle/>
                    <a:p>
                      <a:pPr indent="-547370">
                        <a:lnSpc>
                          <a:spcPts val="2400"/>
                        </a:lnSpc>
                      </a:pPr>
                      <a:r>
                        <a:rPr lang="en-US" sz="1200" kern="0">
                          <a:solidFill>
                            <a:schemeClr val="tx1"/>
                          </a:solidFill>
                          <a:effectLst/>
                        </a:rPr>
                        <a:t>DOUBLE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8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(-1.797 693 134 862 315 7 E+308</a:t>
                      </a:r>
                      <a:r>
                        <a:rPr lang="zh-CN" sz="1200" kern="0">
                          <a:effectLst/>
                        </a:rPr>
                        <a:t>，</a:t>
                      </a:r>
                      <a:r>
                        <a:rPr lang="en-US" sz="1200" kern="0">
                          <a:effectLst/>
                        </a:rPr>
                        <a:t>1.797 693 134 862 315 7 E+308)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(2.225 073 858 507 201 4 E-308</a:t>
                      </a:r>
                      <a:r>
                        <a:rPr lang="zh-CN" sz="1200" kern="0">
                          <a:effectLst/>
                        </a:rPr>
                        <a:t>，</a:t>
                      </a:r>
                      <a:r>
                        <a:rPr lang="en-US" sz="1200" kern="0">
                          <a:effectLst/>
                        </a:rPr>
                        <a:t>1.797 693 134 862 315 7 E+308)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双精度</a:t>
                      </a:r>
                      <a:br>
                        <a:rPr lang="en-US" sz="1200" kern="0">
                          <a:effectLst/>
                        </a:rPr>
                      </a:br>
                      <a:r>
                        <a:rPr lang="zh-CN" sz="1200" kern="0">
                          <a:effectLst/>
                        </a:rPr>
                        <a:t>浮点数值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191643048"/>
                  </a:ext>
                </a:extLst>
              </a:tr>
              <a:tr h="629035">
                <a:tc>
                  <a:txBody>
                    <a:bodyPr/>
                    <a:lstStyle/>
                    <a:p>
                      <a:pPr indent="-547370">
                        <a:lnSpc>
                          <a:spcPts val="2400"/>
                        </a:lnSpc>
                      </a:pPr>
                      <a:r>
                        <a:rPr lang="en-US" sz="1200" kern="0">
                          <a:solidFill>
                            <a:schemeClr val="tx1"/>
                          </a:solidFill>
                          <a:effectLst/>
                        </a:rPr>
                        <a:t>DECIMAL</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依赖于</a:t>
                      </a:r>
                      <a:r>
                        <a:rPr lang="en-US" sz="1200" kern="0">
                          <a:effectLst/>
                        </a:rPr>
                        <a:t>M</a:t>
                      </a:r>
                      <a:r>
                        <a:rPr lang="zh-CN" sz="1200" kern="0">
                          <a:effectLst/>
                        </a:rPr>
                        <a:t>和</a:t>
                      </a:r>
                      <a:r>
                        <a:rPr lang="en-US" sz="1200" kern="0">
                          <a:effectLst/>
                        </a:rPr>
                        <a:t>D</a:t>
                      </a:r>
                      <a:r>
                        <a:rPr lang="zh-CN" sz="1200" kern="0">
                          <a:effectLst/>
                        </a:rPr>
                        <a:t>的值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依赖于</a:t>
                      </a:r>
                      <a:r>
                        <a:rPr lang="en-US" sz="1200" kern="0">
                          <a:effectLst/>
                        </a:rPr>
                        <a:t>M</a:t>
                      </a:r>
                      <a:r>
                        <a:rPr lang="zh-CN" sz="1200" kern="0">
                          <a:effectLst/>
                        </a:rPr>
                        <a:t>和</a:t>
                      </a:r>
                      <a:r>
                        <a:rPr lang="en-US" sz="1200" kern="0">
                          <a:effectLst/>
                        </a:rPr>
                        <a:t>D</a:t>
                      </a:r>
                      <a:r>
                        <a:rPr lang="zh-CN" sz="1200" kern="0">
                          <a:effectLst/>
                        </a:rPr>
                        <a:t>的值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小数值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4854045"/>
                  </a:ext>
                </a:extLst>
              </a:tr>
            </a:tbl>
          </a:graphicData>
        </a:graphic>
      </p:graphicFrame>
    </p:spTree>
    <p:extLst>
      <p:ext uri="{BB962C8B-B14F-4D97-AF65-F5344CB8AC3E}">
        <p14:creationId xmlns:p14="http://schemas.microsoft.com/office/powerpoint/2010/main" val="32745316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669*90"/>
  <p:tag name="TABLE_ENDDRAG_RECT" val="139*372*669*90"/>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663*52"/>
  <p:tag name="TABLE_ENDDRAG_RECT" val="133*271*663*52"/>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663*44"/>
  <p:tag name="TABLE_ENDDRAG_RECT" val="116*262*663*44"/>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663*50"/>
  <p:tag name="TABLE_ENDDRAG_RECT" val="122*281*663*5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60,&quot;width&quot;:13860}"/>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19"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5D02F87-F2D5-4E32-98C6-BEC657FE8733}">
  <we:reference id="wa104038830" version="1.0.0.3" store="zh-CN"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85848</TotalTime>
  <Words>43320</Words>
  <Application>Microsoft Office PowerPoint</Application>
  <PresentationFormat>宽屏</PresentationFormat>
  <Paragraphs>5388</Paragraphs>
  <Slides>508</Slides>
  <Notes>107</Notes>
  <HiddenSlides>0</HiddenSlides>
  <MMClips>0</MMClips>
  <ScaleCrop>false</ScaleCrop>
  <HeadingPairs>
    <vt:vector size="6" baseType="variant">
      <vt:variant>
        <vt:lpstr>已用的字体</vt:lpstr>
      </vt:variant>
      <vt:variant>
        <vt:i4>31</vt:i4>
      </vt:variant>
      <vt:variant>
        <vt:lpstr>主题</vt:lpstr>
      </vt:variant>
      <vt:variant>
        <vt:i4>10</vt:i4>
      </vt:variant>
      <vt:variant>
        <vt:lpstr>幻灯片标题</vt:lpstr>
      </vt:variant>
      <vt:variant>
        <vt:i4>508</vt:i4>
      </vt:variant>
    </vt:vector>
  </HeadingPairs>
  <TitlesOfParts>
    <vt:vector size="549" baseType="lpstr">
      <vt:lpstr>Alibaba PuHuiTi</vt:lpstr>
      <vt:lpstr>Alibaba PuHuiTi B</vt:lpstr>
      <vt:lpstr>Alibaba PuHuiTi M</vt:lpstr>
      <vt:lpstr>Alibaba PuHuiTi Medium</vt:lpstr>
      <vt:lpstr>Alibaba PuHuiTi R</vt:lpstr>
      <vt:lpstr>-apple-system</vt:lpstr>
      <vt:lpstr>Arial Unicode MS</vt:lpstr>
      <vt:lpstr>Helvetica Neue</vt:lpstr>
      <vt:lpstr>Lucida Grande</vt:lpstr>
      <vt:lpstr>PingFang SC</vt:lpstr>
      <vt:lpstr>阿里巴巴普惠体</vt:lpstr>
      <vt:lpstr>等线</vt:lpstr>
      <vt:lpstr>黑体</vt:lpstr>
      <vt:lpstr>STKaiti</vt:lpstr>
      <vt:lpstr>STKaiti</vt:lpstr>
      <vt:lpstr>微软雅黑</vt:lpstr>
      <vt:lpstr>微软雅黑</vt:lpstr>
      <vt:lpstr>微软雅黑</vt:lpstr>
      <vt:lpstr>微软雅黑 Light</vt:lpstr>
      <vt:lpstr>arial</vt:lpstr>
      <vt:lpstr>arial</vt:lpstr>
      <vt:lpstr>Calibri</vt:lpstr>
      <vt:lpstr>courier new</vt:lpstr>
      <vt:lpstr>courier new</vt:lpstr>
      <vt:lpstr>Open Sans</vt:lpstr>
      <vt:lpstr>Open Sans</vt:lpstr>
      <vt:lpstr>Segoe UI</vt:lpstr>
      <vt:lpstr>Symbol</vt:lpstr>
      <vt:lpstr>tahoma</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1_正文设计方案</vt:lpstr>
      <vt:lpstr>2_正文设计方案</vt:lpstr>
      <vt:lpstr>3_正文设计方案</vt:lpstr>
      <vt:lpstr>最全MySQL8.0实战教程</vt:lpstr>
      <vt:lpstr>PowerPoint 演示文稿</vt:lpstr>
      <vt:lpstr>为啥要学MySQL ？</vt:lpstr>
      <vt:lpstr>PowerPoint 演示文稿</vt:lpstr>
      <vt:lpstr>我能学到啥？</vt:lpstr>
      <vt:lpstr>我能学到啥？</vt:lpstr>
      <vt:lpstr>PowerPoint 演示文稿</vt:lpstr>
      <vt:lpstr>我适合吗？</vt:lpstr>
      <vt:lpstr>PowerPoint 演示文稿</vt:lpstr>
      <vt:lpstr>学多久？</vt:lpstr>
      <vt:lpstr>PowerPoint 演示文稿</vt:lpstr>
      <vt:lpstr>怎么学？</vt:lpstr>
      <vt:lpstr>课程特点</vt:lpstr>
      <vt:lpstr>开启课程之旅</vt:lpstr>
      <vt:lpstr>计算机语言</vt:lpstr>
      <vt:lpstr>计算机语言</vt:lpstr>
      <vt:lpstr>计算机语言</vt:lpstr>
      <vt:lpstr>计算机语言</vt:lpstr>
      <vt:lpstr>计算机语言</vt:lpstr>
      <vt:lpstr>计算机语言</vt:lpstr>
      <vt:lpstr>计算机语言</vt:lpstr>
      <vt:lpstr>计算机语言</vt:lpstr>
      <vt:lpstr>计算机语言</vt:lpstr>
      <vt:lpstr>SQL语言基础</vt:lpstr>
      <vt:lpstr>SQL语言基础</vt:lpstr>
      <vt:lpstr>SQL语言基础</vt:lpstr>
      <vt:lpstr>SQL语言基础</vt:lpstr>
      <vt:lpstr>PowerPoint 演示文稿</vt:lpstr>
      <vt:lpstr>数据库系统</vt:lpstr>
      <vt:lpstr>数据库系统</vt:lpstr>
      <vt:lpstr>数据库系统</vt:lpstr>
      <vt:lpstr>数据库系统</vt:lpstr>
      <vt:lpstr>数据库系统</vt:lpstr>
      <vt:lpstr>数据库系统</vt:lpstr>
      <vt:lpstr>数据库系统</vt:lpstr>
      <vt:lpstr>数据库系统</vt:lpstr>
      <vt:lpstr>MySQL简介</vt:lpstr>
      <vt:lpstr>MySQL简介</vt:lpstr>
      <vt:lpstr>MySQL简介</vt:lpstr>
      <vt:lpstr>MySQL简介</vt:lpstr>
      <vt:lpstr>MySQL简介</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MySQL的安装和使用-步骤安装</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输入章节名称</vt:lpstr>
      <vt:lpstr>MySQL数据库基本操作-DDL </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MySQL数据库基本操作-DML </vt:lpstr>
      <vt:lpstr>MySQL数据库基本操作-DML</vt:lpstr>
      <vt:lpstr>MySQL数据库基本操作-DML</vt:lpstr>
      <vt:lpstr>MySQL数据库基本操作-DML</vt:lpstr>
      <vt:lpstr>MySQL数据库基本操作-DML</vt:lpstr>
      <vt:lpstr>输入章节名称</vt:lpstr>
      <vt:lpstr>MySQL数据库基本操作-DML</vt:lpstr>
      <vt:lpstr>MySQL约束 </vt:lpstr>
      <vt:lpstr>MySQL约束</vt:lpstr>
      <vt:lpstr>MySQL约束-主键约束</vt:lpstr>
      <vt:lpstr>MySQL约束-主键约束</vt:lpstr>
      <vt:lpstr>MySQL约束-主键约束</vt:lpstr>
      <vt:lpstr>MySQL约束-主键约束</vt:lpstr>
      <vt:lpstr>MySQL约束-主键约束</vt:lpstr>
      <vt:lpstr>MySQL约束-主键约束</vt:lpstr>
      <vt:lpstr>MySQL约束-自增长约束(auto_increment)</vt:lpstr>
      <vt:lpstr>MySQL约束-自增长约束(auto_increment)</vt:lpstr>
      <vt:lpstr>MySQL约束-自增长约束(auto_increment)</vt:lpstr>
      <vt:lpstr>MySQL约束-自增长约束(auto_increment)</vt:lpstr>
      <vt:lpstr>MySQL约束-非空约束(not null)</vt:lpstr>
      <vt:lpstr>MySQL约束-非空约束(not null)</vt:lpstr>
      <vt:lpstr>MySQL约束-唯一约束(unique)</vt:lpstr>
      <vt:lpstr>MySQL约束-唯一约束(unique)</vt:lpstr>
      <vt:lpstr>MySQL约束-默认约束(default)</vt:lpstr>
      <vt:lpstr>MySQL约束-默认约束(default)</vt:lpstr>
      <vt:lpstr>MySQL约束- 零填充约束(zerofill)</vt:lpstr>
      <vt:lpstr>MySQL约束</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MySQL基本操作-DQL</vt:lpstr>
      <vt:lpstr>MySQL数据库基本操作-DQL</vt:lpstr>
      <vt:lpstr>MySQL数据库基本操作-DQL-正则表达式</vt:lpstr>
      <vt:lpstr>MySQL数据库基本操作-DQL-正则表达式</vt:lpstr>
      <vt:lpstr>MySQL数据库基本操作-DQL-正则表达式</vt:lpstr>
      <vt:lpstr>MySQL数据库基本操作-DQL-正则表达式</vt:lpstr>
      <vt:lpstr>MySQL数据库基本操作-DQL-正则表达式</vt:lpstr>
      <vt:lpstr>MySQL数据库基本操作-DQL-正则表达式</vt:lpstr>
      <vt:lpstr>MySQL的多表操作 </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MySQL多表操作</vt:lpstr>
      <vt:lpstr>MySQL多表操作</vt:lpstr>
      <vt:lpstr>MySQL的函数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MySQL视图</vt:lpstr>
      <vt:lpstr>MySQL的存储过程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MySQL存储过程</vt:lpstr>
      <vt:lpstr>MySQL的存储函数</vt:lpstr>
      <vt:lpstr>PowerPoint 演示文稿</vt:lpstr>
      <vt:lpstr>PowerPoint 演示文稿</vt:lpstr>
      <vt:lpstr>PowerPoint 演示文稿</vt:lpstr>
      <vt:lpstr>PowerPoint 演示文稿</vt:lpstr>
      <vt:lpstr>MySQL的触发器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MySQL的索引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MySQL的存储引擎</vt:lpstr>
      <vt:lpstr>PowerPoint 演示文稿</vt:lpstr>
      <vt:lpstr>PowerPoint 演示文稿</vt:lpstr>
      <vt:lpstr>PowerPoint 演示文稿</vt:lpstr>
      <vt:lpstr>PowerPoint 演示文稿</vt:lpstr>
      <vt:lpstr>PowerPoint 演示文稿</vt:lpstr>
      <vt:lpstr>PowerPoint 演示文稿</vt:lpstr>
      <vt:lpstr>MySQL的事务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MySQL的锁机制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MySQL的日志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MySQL的JDBC操作</vt:lpstr>
      <vt:lpstr>PowerPoint 演示文稿</vt:lpstr>
      <vt:lpstr>PowerPoint 演示文稿</vt:lpstr>
      <vt:lpstr>PowerPoint 演示文稿</vt:lpstr>
      <vt:lpstr>PowerPoint 演示文稿</vt:lpstr>
      <vt:lpstr>PowerPoint 演示文稿</vt:lpstr>
      <vt:lpstr>MySQL的pymysql操作</vt:lpstr>
      <vt:lpstr>PowerPoint 演示文稿</vt:lpstr>
      <vt:lpstr>PowerPoint 演示文稿</vt:lpstr>
      <vt:lpstr>PowerPoint 演示文稿</vt:lpstr>
      <vt:lpstr>PowerPoint 演示文稿</vt:lpstr>
      <vt:lpstr>PowerPoint 演示文稿</vt:lpstr>
      <vt:lpstr>最全MySQL8.0实战教程</vt:lpstr>
      <vt:lpstr>PowerPoint 演示文稿</vt:lpstr>
      <vt:lpstr>为啥要学SQL ？</vt:lpstr>
      <vt:lpstr>PowerPoint 演示文稿</vt:lpstr>
      <vt:lpstr>我能学到啥？</vt:lpstr>
      <vt:lpstr>我能学到啥？</vt:lpstr>
      <vt:lpstr>PowerPoint 演示文稿</vt:lpstr>
      <vt:lpstr>我适合吗？</vt:lpstr>
      <vt:lpstr>PowerPoint 演示文稿</vt:lpstr>
      <vt:lpstr>学多久？</vt:lpstr>
      <vt:lpstr>PowerPoint 演示文稿</vt:lpstr>
      <vt:lpstr>怎么学？</vt:lpstr>
      <vt:lpstr>PowerPoint 演示文稿</vt:lpstr>
      <vt:lpstr>课程特点</vt:lpstr>
      <vt:lpstr>开启课程之旅</vt:lpstr>
      <vt:lpstr>开启课程之旅</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吴 兆诚</cp:lastModifiedBy>
  <cp:revision>1027</cp:revision>
  <dcterms:created xsi:type="dcterms:W3CDTF">2020-03-31T02:23:27Z</dcterms:created>
  <dcterms:modified xsi:type="dcterms:W3CDTF">2022-10-07T10:12:16Z</dcterms:modified>
</cp:coreProperties>
</file>